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</p:sldIdLst>
  <p:sldSz cx="13004800" cy="9753600"/>
  <p:notesSz cx="6858000" cy="9144000"/>
  <p:defaultTextStyle>
    <a:lvl1pPr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1pPr>
    <a:lvl2pPr indent="228600"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2pPr>
    <a:lvl3pPr indent="457200"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3pPr>
    <a:lvl4pPr indent="685800"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4pPr>
    <a:lvl5pPr indent="914400"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5pPr>
    <a:lvl6pPr indent="1143000"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6pPr>
    <a:lvl7pPr indent="1371600"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7pPr>
    <a:lvl8pPr indent="1600200"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8pPr>
    <a:lvl9pPr indent="1828800"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D4553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3D455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06B7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3D455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06B7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50800" cap="flat">
              <a:noFill/>
              <a:miter lim="400000"/>
            </a:ln>
          </a:left>
          <a:right>
            <a:ln w="50800" cap="flat">
              <a:noFill/>
              <a:miter lim="400000"/>
            </a:ln>
          </a:right>
          <a:top>
            <a:ln w="50800" cap="flat">
              <a:noFill/>
              <a:miter lim="400000"/>
            </a:ln>
          </a:top>
          <a:bottom>
            <a:ln w="50800" cap="flat">
              <a:noFill/>
              <a:miter lim="400000"/>
            </a:ln>
          </a:bottom>
          <a:insideH>
            <a:ln w="50800" cap="flat">
              <a:noFill/>
              <a:miter lim="400000"/>
            </a:ln>
          </a:insideH>
          <a:insideV>
            <a:ln w="508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5E6E5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A5F5E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BEBEB"/>
          </a:solidFill>
        </a:fill>
      </a:tcStyle>
    </a:band2H>
    <a:firstCo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E5E6E5"/>
          </a:solidFill>
        </a:fill>
      </a:tcStyle>
    </a:firstCol>
    <a:la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lastRow>
    <a:fir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A5F5E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A5F5E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28" y="-40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89644373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1" name="Shape 4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200"/>
              <a:t>Give resources for online timelines/planning sites.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200"/>
              <a:t>More resources: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355600" y="2044700"/>
            <a:ext cx="12293600" cy="3238500"/>
          </a:xfrm>
          <a:prstGeom prst="rect">
            <a:avLst/>
          </a:prstGeom>
        </p:spPr>
        <p:txBody>
          <a:bodyPr anchor="b"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200" cap="all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355600" y="5270500"/>
            <a:ext cx="12293600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2286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4572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6858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9144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908800"/>
            <a:ext cx="10464800" cy="1282700"/>
          </a:xfrm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200" cap="all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2286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4572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6858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9144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355600" y="3251200"/>
            <a:ext cx="12293600" cy="3238500"/>
          </a:xfrm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200" cap="all">
                <a:solidFill>
                  <a:srgbClr val="535353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355600" y="1016000"/>
            <a:ext cx="5892800" cy="3886200"/>
          </a:xfrm>
          <a:prstGeom prst="rect">
            <a:avLst/>
          </a:prstGeom>
        </p:spPr>
        <p:txBody>
          <a:bodyPr anchor="b"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200" cap="all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355600" y="4889500"/>
            <a:ext cx="5892800" cy="38862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2286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4572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6858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9144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200" cap="all">
                <a:solidFill>
                  <a:srgbClr val="535353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200" cap="all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200" cap="all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355600" y="2730500"/>
            <a:ext cx="5892800" cy="6299200"/>
          </a:xfrm>
          <a:prstGeom prst="rect">
            <a:avLst/>
          </a:prstGeom>
        </p:spPr>
        <p:txBody>
          <a:bodyPr/>
          <a:lstStyle>
            <a:lvl1pPr marL="431800" indent="-431800">
              <a:lnSpc>
                <a:spcPct val="100000"/>
              </a:lnSpc>
              <a:spcBef>
                <a:spcPts val="3800"/>
              </a:spcBef>
              <a:defRPr sz="3800"/>
            </a:lvl1pPr>
            <a:lvl2pPr marL="863600" indent="-431800">
              <a:lnSpc>
                <a:spcPct val="100000"/>
              </a:lnSpc>
              <a:spcBef>
                <a:spcPts val="3800"/>
              </a:spcBef>
              <a:defRPr sz="3800"/>
            </a:lvl2pPr>
            <a:lvl3pPr marL="1295400" indent="-431800">
              <a:lnSpc>
                <a:spcPct val="100000"/>
              </a:lnSpc>
              <a:spcBef>
                <a:spcPts val="3800"/>
              </a:spcBef>
              <a:defRPr sz="3800"/>
            </a:lvl3pPr>
            <a:lvl4pPr marL="1727200" indent="-431800">
              <a:lnSpc>
                <a:spcPct val="100000"/>
              </a:lnSpc>
              <a:spcBef>
                <a:spcPts val="3800"/>
              </a:spcBef>
              <a:defRPr sz="3800"/>
            </a:lvl4pPr>
            <a:lvl5pPr marL="2159000" indent="-431800">
              <a:lnSpc>
                <a:spcPct val="100000"/>
              </a:lnSpc>
              <a:spcBef>
                <a:spcPts val="3800"/>
              </a:spcBef>
              <a:defRPr sz="3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762000" y="762000"/>
            <a:ext cx="11468100" cy="8216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200" cap="all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355600" y="2730500"/>
            <a:ext cx="12293600" cy="629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algn="ctr" defTabSz="584200">
        <a:defRPr sz="72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indent="228600" algn="ctr" defTabSz="584200">
        <a:defRPr sz="72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indent="457200" algn="ctr" defTabSz="584200">
        <a:defRPr sz="72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indent="685800" algn="ctr" defTabSz="584200">
        <a:defRPr sz="72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indent="914400" algn="ctr" defTabSz="584200">
        <a:defRPr sz="72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1143000" algn="ctr" defTabSz="584200">
        <a:defRPr sz="72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1371600" algn="ctr" defTabSz="584200">
        <a:defRPr sz="72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600200" algn="ctr" defTabSz="584200">
        <a:defRPr sz="72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828800" algn="ctr" defTabSz="584200">
        <a:defRPr sz="72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5207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10414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5621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20828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26035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31242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36449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41656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46863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fafsa4caster.ed.go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200" cap="all">
                <a:solidFill>
                  <a:srgbClr val="535353"/>
                </a:solidFill>
              </a:rPr>
              <a:t>College: into the future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200" cap="all">
                <a:solidFill>
                  <a:srgbClr val="535353"/>
                </a:solidFill>
              </a:rPr>
              <a:t>College: </a:t>
            </a:r>
            <a:br>
              <a:rPr sz="7200" cap="all">
                <a:solidFill>
                  <a:srgbClr val="535353"/>
                </a:solidFill>
              </a:rPr>
            </a:br>
            <a:r>
              <a:rPr sz="4100" cap="all">
                <a:solidFill>
                  <a:srgbClr val="535353"/>
                </a:solidFill>
              </a:rPr>
              <a:t>coming soon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College is not something you just arrive at; everything you do in high school adds to your college experience.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200" cap="all">
                <a:solidFill>
                  <a:srgbClr val="535353"/>
                </a:solidFill>
              </a:rPr>
              <a:t>It starts early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89458" lvl="0" indent="-489458" defTabSz="549148">
              <a:spcBef>
                <a:spcPts val="4300"/>
              </a:spcBef>
              <a:defRPr sz="1800">
                <a:solidFill>
                  <a:srgbClr val="000000"/>
                </a:solidFill>
              </a:defRPr>
            </a:pPr>
            <a:r>
              <a:rPr sz="4324" dirty="0">
                <a:solidFill>
                  <a:srgbClr val="535353"/>
                </a:solidFill>
              </a:rPr>
              <a:t>Don’t wait till your senior year!</a:t>
            </a:r>
          </a:p>
          <a:p>
            <a:pPr marL="489458" lvl="0" indent="-489458" defTabSz="549148">
              <a:spcBef>
                <a:spcPts val="4300"/>
              </a:spcBef>
              <a:defRPr sz="1800">
                <a:solidFill>
                  <a:srgbClr val="000000"/>
                </a:solidFill>
              </a:defRPr>
            </a:pPr>
            <a:r>
              <a:rPr sz="4324" dirty="0">
                <a:solidFill>
                  <a:srgbClr val="535353"/>
                </a:solidFill>
              </a:rPr>
              <a:t>Start thinking in 9th grade about what you want to </a:t>
            </a:r>
            <a:r>
              <a:rPr sz="4324" i="1" dirty="0">
                <a:solidFill>
                  <a:srgbClr val="535353"/>
                </a:solidFill>
              </a:rPr>
              <a:t>be</a:t>
            </a:r>
            <a:r>
              <a:rPr sz="4324" dirty="0">
                <a:solidFill>
                  <a:srgbClr val="535353"/>
                </a:solidFill>
              </a:rPr>
              <a:t> and </a:t>
            </a:r>
            <a:r>
              <a:rPr sz="4324" i="1" dirty="0">
                <a:solidFill>
                  <a:srgbClr val="535353"/>
                </a:solidFill>
              </a:rPr>
              <a:t>do</a:t>
            </a:r>
            <a:r>
              <a:rPr sz="4324" dirty="0">
                <a:solidFill>
                  <a:srgbClr val="535353"/>
                </a:solidFill>
              </a:rPr>
              <a:t> for the rest of your life.</a:t>
            </a:r>
          </a:p>
          <a:p>
            <a:pPr marL="489458" lvl="0" indent="-489458" defTabSz="549148">
              <a:spcBef>
                <a:spcPts val="4300"/>
              </a:spcBef>
              <a:defRPr sz="1800">
                <a:solidFill>
                  <a:srgbClr val="000000"/>
                </a:solidFill>
              </a:defRPr>
            </a:pPr>
            <a:r>
              <a:rPr sz="4324" dirty="0">
                <a:solidFill>
                  <a:srgbClr val="535353"/>
                </a:solidFill>
              </a:rPr>
              <a:t>Follow timelines to get prepared.</a:t>
            </a:r>
          </a:p>
          <a:p>
            <a:pPr marL="489458" lvl="0" indent="-489458" defTabSz="549148">
              <a:spcBef>
                <a:spcPts val="4300"/>
              </a:spcBef>
              <a:defRPr sz="1800">
                <a:solidFill>
                  <a:srgbClr val="000000"/>
                </a:solidFill>
              </a:defRPr>
            </a:pPr>
            <a:r>
              <a:rPr sz="4324" dirty="0">
                <a:solidFill>
                  <a:srgbClr val="535353"/>
                </a:solidFill>
              </a:rPr>
              <a:t>Know how to look attractive to colleges (i.e. increase </a:t>
            </a:r>
            <a:r>
              <a:rPr sz="4324" dirty="0" smtClean="0">
                <a:solidFill>
                  <a:srgbClr val="535353"/>
                </a:solidFill>
              </a:rPr>
              <a:t>chan</a:t>
            </a:r>
            <a:r>
              <a:rPr lang="en-US" sz="4324" dirty="0" smtClean="0">
                <a:solidFill>
                  <a:srgbClr val="535353"/>
                </a:solidFill>
              </a:rPr>
              <a:t>c</a:t>
            </a:r>
            <a:r>
              <a:rPr sz="4324" dirty="0" smtClean="0">
                <a:solidFill>
                  <a:srgbClr val="535353"/>
                </a:solidFill>
              </a:rPr>
              <a:t>es </a:t>
            </a:r>
            <a:r>
              <a:rPr sz="4324" dirty="0">
                <a:solidFill>
                  <a:srgbClr val="535353"/>
                </a:solidFill>
              </a:rPr>
              <a:t>for big scholarships!… </a:t>
            </a:r>
            <a:r>
              <a:rPr sz="4324" dirty="0" smtClean="0">
                <a:solidFill>
                  <a:srgbClr val="535353"/>
                </a:solidFill>
              </a:rPr>
              <a:t>“</a:t>
            </a:r>
            <a:r>
              <a:rPr sz="4324" dirty="0">
                <a:solidFill>
                  <a:srgbClr val="535353"/>
                </a:solidFill>
              </a:rPr>
              <a:t>FREE MONEY”).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355600" y="254000"/>
            <a:ext cx="12293600" cy="1693192"/>
          </a:xfrm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lang="en-US" sz="7200" cap="all" dirty="0" smtClean="0">
                <a:solidFill>
                  <a:srgbClr val="535353"/>
                </a:solidFill>
              </a:rPr>
              <a:t>9</a:t>
            </a:r>
            <a:r>
              <a:rPr lang="en-US" sz="7200" cap="all" baseline="30000" dirty="0" smtClean="0">
                <a:solidFill>
                  <a:srgbClr val="535353"/>
                </a:solidFill>
              </a:rPr>
              <a:t>th</a:t>
            </a:r>
            <a:r>
              <a:rPr lang="en-US" sz="7200" cap="all" dirty="0" smtClean="0">
                <a:solidFill>
                  <a:srgbClr val="535353"/>
                </a:solidFill>
              </a:rPr>
              <a:t> grade </a:t>
            </a:r>
            <a:r>
              <a:rPr sz="7200" cap="all" dirty="0" smtClean="0">
                <a:solidFill>
                  <a:srgbClr val="535353"/>
                </a:solidFill>
              </a:rPr>
              <a:t>Timeline</a:t>
            </a:r>
            <a:endParaRPr sz="7200" cap="all" dirty="0">
              <a:solidFill>
                <a:srgbClr val="535353"/>
              </a:solidFill>
            </a:endParaRP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355600" y="1608551"/>
            <a:ext cx="12293600" cy="79016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82880" lvl="0" indent="365760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Focus on grades and learn how to study early to prepare yourself for later (easier </a:t>
            </a:r>
            <a:r>
              <a:rPr lang="en-US" sz="2800" dirty="0" smtClean="0"/>
              <a:t>	to </a:t>
            </a:r>
            <a:r>
              <a:rPr lang="en-US" sz="2800" dirty="0"/>
              <a:t>keep grades up than to try to pull them up later and GPA is extremely </a:t>
            </a:r>
            <a:r>
              <a:rPr lang="en-US" sz="2800" dirty="0" smtClean="0"/>
              <a:t>	important </a:t>
            </a:r>
            <a:r>
              <a:rPr lang="en-US" sz="2800" dirty="0"/>
              <a:t>in high school)</a:t>
            </a:r>
          </a:p>
          <a:p>
            <a:pPr marL="182880" lvl="0" indent="365760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Think about possible careers you’d like to do for the rest of your life</a:t>
            </a:r>
          </a:p>
          <a:p>
            <a:pPr marL="182880" lvl="0" indent="365760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Take the classes you need in order to be prepared for college and your career</a:t>
            </a:r>
          </a:p>
          <a:p>
            <a:pPr marL="182880" lvl="0" indent="365760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Challenge yourself (don’t take the minimum or be content with average)</a:t>
            </a:r>
          </a:p>
          <a:p>
            <a:pPr marL="182880" lvl="0" indent="365760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Think about how you will pay for college (scholarships, grants, loans, work study, </a:t>
            </a:r>
            <a:r>
              <a:rPr lang="en-US" sz="2800" dirty="0" smtClean="0"/>
              <a:t>	personal </a:t>
            </a:r>
            <a:r>
              <a:rPr lang="en-US" sz="2800" dirty="0"/>
              <a:t>savings)</a:t>
            </a:r>
          </a:p>
          <a:p>
            <a:pPr marL="182880" lvl="0" indent="365760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Use the FAFSA4caster (</a:t>
            </a:r>
            <a:r>
              <a:rPr lang="en-US" sz="2800" u="sng" dirty="0">
                <a:hlinkClick r:id="rId2"/>
              </a:rPr>
              <a:t>www.fafsa4caster.ed.gov</a:t>
            </a:r>
            <a:r>
              <a:rPr lang="en-US" sz="2800" dirty="0"/>
              <a:t>) to start planning early for finances</a:t>
            </a:r>
          </a:p>
          <a:p>
            <a:pPr marL="182880" lvl="0" indent="365760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Make a budget to live by</a:t>
            </a:r>
          </a:p>
          <a:p>
            <a:pPr marL="182880" lvl="0" indent="365760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Start saving money for college</a:t>
            </a:r>
          </a:p>
          <a:p>
            <a:pPr marL="182880" lvl="0" indent="365760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Learn to ask questions</a:t>
            </a:r>
          </a:p>
          <a:p>
            <a:pPr marL="182880" lvl="0" indent="365760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Ask for help when you are struggling</a:t>
            </a:r>
          </a:p>
          <a:p>
            <a:pPr marL="182880" lvl="0" indent="365760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Learn keyboarding and computer skills</a:t>
            </a:r>
          </a:p>
          <a:p>
            <a:pPr marL="182880" lvl="0" indent="365760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Learn how to take good </a:t>
            </a:r>
            <a:r>
              <a:rPr lang="en-US" sz="2800" dirty="0" smtClean="0"/>
              <a:t>notes; to write, edit, </a:t>
            </a:r>
            <a:r>
              <a:rPr lang="en-US" sz="2800" dirty="0"/>
              <a:t>and proof your </a:t>
            </a:r>
            <a:r>
              <a:rPr lang="en-US" sz="2800" dirty="0" smtClean="0"/>
              <a:t>work; and </a:t>
            </a:r>
            <a:r>
              <a:rPr lang="en-US" sz="2800" dirty="0"/>
              <a:t>to be a </a:t>
            </a:r>
            <a:r>
              <a:rPr lang="en-US" sz="2800" dirty="0" smtClean="0"/>
              <a:t>	prepared </a:t>
            </a:r>
            <a:r>
              <a:rPr lang="en-US" sz="2800" dirty="0"/>
              <a:t>test </a:t>
            </a:r>
            <a:r>
              <a:rPr lang="en-US" sz="2800" dirty="0" smtClean="0"/>
              <a:t>taker.</a:t>
            </a:r>
            <a:endParaRPr lang="en-US" sz="2800"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355600" y="254000"/>
            <a:ext cx="12293600" cy="1354550"/>
          </a:xfrm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lang="en-US" sz="7200" cap="all" dirty="0" smtClean="0">
                <a:solidFill>
                  <a:srgbClr val="535353"/>
                </a:solidFill>
              </a:rPr>
              <a:t>10</a:t>
            </a:r>
            <a:r>
              <a:rPr lang="en-US" sz="7200" cap="all" baseline="30000" dirty="0" smtClean="0">
                <a:solidFill>
                  <a:srgbClr val="535353"/>
                </a:solidFill>
              </a:rPr>
              <a:t>th</a:t>
            </a:r>
            <a:r>
              <a:rPr lang="en-US" sz="7200" cap="all" dirty="0" smtClean="0">
                <a:solidFill>
                  <a:srgbClr val="535353"/>
                </a:solidFill>
              </a:rPr>
              <a:t> Grade </a:t>
            </a:r>
            <a:r>
              <a:rPr sz="7200" cap="all" dirty="0" smtClean="0">
                <a:solidFill>
                  <a:srgbClr val="535353"/>
                </a:solidFill>
              </a:rPr>
              <a:t>Timeline</a:t>
            </a:r>
            <a:endParaRPr sz="7200" cap="all" dirty="0">
              <a:solidFill>
                <a:srgbClr val="535353"/>
              </a:solidFill>
            </a:endParaRPr>
          </a:p>
        </p:txBody>
      </p:sp>
      <p:sp>
        <p:nvSpPr>
          <p:cNvPr id="47" name="Shape 47"/>
          <p:cNvSpPr>
            <a:spLocks noGrp="1"/>
          </p:cNvSpPr>
          <p:nvPr>
            <p:ph type="body" idx="1"/>
          </p:nvPr>
        </p:nvSpPr>
        <p:spPr>
          <a:xfrm>
            <a:off x="620956" y="1326347"/>
            <a:ext cx="12028244" cy="81274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lvl="0" indent="-274320">
              <a:spcBef>
                <a:spcPts val="0"/>
              </a:spcBef>
            </a:pPr>
            <a:r>
              <a:rPr lang="en-US" sz="2800" dirty="0"/>
              <a:t>Think about the career and college plans you have</a:t>
            </a:r>
          </a:p>
          <a:p>
            <a:pPr marL="274320" lvl="0" indent="-274320">
              <a:spcBef>
                <a:spcPts val="0"/>
              </a:spcBef>
            </a:pPr>
            <a:r>
              <a:rPr lang="en-US" sz="2800" dirty="0"/>
              <a:t>If you have questions about careers/degree programs, talk with an adult or consider speaking with a college admissions representative or someone from the specific department on the college campus in which you are interested</a:t>
            </a:r>
          </a:p>
          <a:p>
            <a:pPr marL="274320" lvl="0" indent="-274320">
              <a:spcBef>
                <a:spcPts val="0"/>
              </a:spcBef>
            </a:pPr>
            <a:r>
              <a:rPr lang="en-US" sz="2800" dirty="0"/>
              <a:t>Shadow someone in a career field in which you are interested</a:t>
            </a:r>
          </a:p>
          <a:p>
            <a:pPr marL="274320" lvl="0" indent="-274320">
              <a:spcBef>
                <a:spcPts val="0"/>
              </a:spcBef>
            </a:pPr>
            <a:r>
              <a:rPr lang="en-US" sz="2800" dirty="0"/>
              <a:t>See if your school offers a career assessment test</a:t>
            </a:r>
          </a:p>
          <a:p>
            <a:pPr marL="274320" lvl="0" indent="-274320">
              <a:spcBef>
                <a:spcPts val="0"/>
              </a:spcBef>
            </a:pPr>
            <a:r>
              <a:rPr lang="en-US" sz="2800" dirty="0"/>
              <a:t>Practice good study skills</a:t>
            </a:r>
          </a:p>
          <a:p>
            <a:pPr marL="274320" lvl="0" indent="-274320">
              <a:spcBef>
                <a:spcPts val="0"/>
              </a:spcBef>
            </a:pPr>
            <a:r>
              <a:rPr lang="en-US" sz="2800" dirty="0"/>
              <a:t>Improve your writing skills</a:t>
            </a:r>
          </a:p>
          <a:p>
            <a:pPr marL="274320" lvl="0" indent="-274320">
              <a:spcBef>
                <a:spcPts val="0"/>
              </a:spcBef>
            </a:pPr>
            <a:r>
              <a:rPr lang="en-US" sz="2800" dirty="0"/>
              <a:t>Attend a college fair if possible</a:t>
            </a:r>
          </a:p>
          <a:p>
            <a:pPr marL="274320" lvl="0" indent="-274320">
              <a:spcBef>
                <a:spcPts val="0"/>
              </a:spcBef>
            </a:pPr>
            <a:r>
              <a:rPr lang="en-US" sz="2800" dirty="0"/>
              <a:t>Research standardized tests and decide what tests you need to take for college</a:t>
            </a:r>
          </a:p>
          <a:p>
            <a:pPr marL="274320" lvl="0" indent="-274320">
              <a:spcBef>
                <a:spcPts val="0"/>
              </a:spcBef>
            </a:pPr>
            <a:r>
              <a:rPr lang="en-US" sz="2800" dirty="0"/>
              <a:t>Continue working on a financial plan for college</a:t>
            </a:r>
          </a:p>
          <a:p>
            <a:pPr marL="274320" lvl="0" indent="-274320">
              <a:spcBef>
                <a:spcPts val="0"/>
              </a:spcBef>
            </a:pPr>
            <a:r>
              <a:rPr lang="en-US" sz="2800" dirty="0"/>
              <a:t>Find summer employment</a:t>
            </a:r>
          </a:p>
          <a:p>
            <a:pPr marL="274320" lvl="0" indent="-274320">
              <a:spcBef>
                <a:spcPts val="0"/>
              </a:spcBef>
            </a:pPr>
            <a:r>
              <a:rPr lang="en-US" sz="2800" dirty="0"/>
              <a:t>Create a budget and savings plan for yourself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254000"/>
            <a:ext cx="12293600" cy="1439211"/>
          </a:xfrm>
        </p:spPr>
        <p:txBody>
          <a:bodyPr/>
          <a:lstStyle/>
          <a:p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 Timeline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5600" y="1382789"/>
            <a:ext cx="12293600" cy="8042751"/>
          </a:xfrm>
        </p:spPr>
        <p:txBody>
          <a:bodyPr>
            <a:noAutofit/>
          </a:bodyPr>
          <a:lstStyle/>
          <a:p>
            <a:pPr marL="457200" lvl="0" indent="-274320">
              <a:lnSpc>
                <a:spcPct val="150000"/>
              </a:lnSpc>
              <a:spcBef>
                <a:spcPts val="0"/>
              </a:spcBef>
            </a:pPr>
            <a:r>
              <a:rPr lang="en-US" sz="2800" dirty="0"/>
              <a:t>Take the ACT (spring of junior year or earlier)</a:t>
            </a:r>
          </a:p>
          <a:p>
            <a:pPr marL="457200" lvl="0" indent="-274320">
              <a:lnSpc>
                <a:spcPct val="150000"/>
              </a:lnSpc>
              <a:spcBef>
                <a:spcPts val="0"/>
              </a:spcBef>
            </a:pPr>
            <a:r>
              <a:rPr lang="en-US" sz="2800" dirty="0"/>
              <a:t>Visit college campuses you are considering attending</a:t>
            </a:r>
          </a:p>
          <a:p>
            <a:pPr marL="457200" lvl="0" indent="-274320">
              <a:lnSpc>
                <a:spcPct val="150000"/>
              </a:lnSpc>
              <a:spcBef>
                <a:spcPts val="0"/>
              </a:spcBef>
            </a:pPr>
            <a:r>
              <a:rPr lang="en-US" sz="2800" dirty="0"/>
              <a:t>Settle on a career field and possibly on a career (if you have questions about a career, consider job shadowing someone in that career)</a:t>
            </a:r>
          </a:p>
          <a:p>
            <a:pPr marL="457200" lvl="0" indent="-274320">
              <a:lnSpc>
                <a:spcPct val="150000"/>
              </a:lnSpc>
              <a:spcBef>
                <a:spcPts val="0"/>
              </a:spcBef>
            </a:pPr>
            <a:r>
              <a:rPr lang="en-US" sz="2800" dirty="0"/>
              <a:t>Research colleges and visit campuses</a:t>
            </a:r>
          </a:p>
          <a:p>
            <a:pPr marL="457200" lvl="0" indent="-274320">
              <a:lnSpc>
                <a:spcPct val="150000"/>
              </a:lnSpc>
              <a:spcBef>
                <a:spcPts val="0"/>
              </a:spcBef>
            </a:pPr>
            <a:r>
              <a:rPr lang="en-US" sz="2800" dirty="0"/>
              <a:t>Take standardized tests</a:t>
            </a:r>
          </a:p>
          <a:p>
            <a:pPr marL="457200" lvl="0" indent="-274320">
              <a:lnSpc>
                <a:spcPct val="150000"/>
              </a:lnSpc>
              <a:spcBef>
                <a:spcPts val="0"/>
              </a:spcBef>
            </a:pPr>
            <a:r>
              <a:rPr lang="en-US" sz="2800" dirty="0"/>
              <a:t>Study up on the types of financial aid available to you</a:t>
            </a:r>
          </a:p>
          <a:p>
            <a:pPr marL="457200" lvl="0" indent="-274320">
              <a:lnSpc>
                <a:spcPct val="150000"/>
              </a:lnSpc>
              <a:spcBef>
                <a:spcPts val="0"/>
              </a:spcBef>
            </a:pPr>
            <a:r>
              <a:rPr lang="en-US" sz="2800" dirty="0"/>
              <a:t>Remember that financial aid is usually based on need not grades; applying early maximizes chances for aid</a:t>
            </a:r>
          </a:p>
          <a:p>
            <a:pPr marL="457200" lvl="0" indent="-274320">
              <a:lnSpc>
                <a:spcPct val="150000"/>
              </a:lnSpc>
              <a:spcBef>
                <a:spcPts val="0"/>
              </a:spcBef>
            </a:pPr>
            <a:r>
              <a:rPr lang="en-US" sz="2800" dirty="0"/>
              <a:t>Start searching for scholarships</a:t>
            </a:r>
          </a:p>
          <a:p>
            <a:pPr marL="457200" lvl="0" indent="-274320">
              <a:lnSpc>
                <a:spcPct val="150000"/>
              </a:lnSpc>
              <a:spcBef>
                <a:spcPts val="0"/>
              </a:spcBef>
            </a:pPr>
            <a:r>
              <a:rPr lang="en-US" sz="2800" dirty="0"/>
              <a:t>Use the FAFSA4caster to estimate your aid eligibility</a:t>
            </a:r>
          </a:p>
        </p:txBody>
      </p:sp>
    </p:spTree>
    <p:extLst>
      <p:ext uri="{BB962C8B-B14F-4D97-AF65-F5344CB8AC3E}">
        <p14:creationId xmlns:p14="http://schemas.microsoft.com/office/powerpoint/2010/main" val="916464779"/>
      </p:ext>
    </p:extLst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254000"/>
            <a:ext cx="12293600" cy="1439211"/>
          </a:xfrm>
        </p:spPr>
        <p:txBody>
          <a:bodyPr/>
          <a:lstStyle/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 Timeline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5600" y="1467449"/>
            <a:ext cx="12293600" cy="7873431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Apply early in the fall to the colleges you are considering</a:t>
            </a:r>
          </a:p>
          <a:p>
            <a:pPr lvl="0"/>
            <a:r>
              <a:rPr lang="en-US" sz="3600" dirty="0"/>
              <a:t>Apply early for financial assistance (more scholarships are available earlier</a:t>
            </a:r>
            <a:r>
              <a:rPr lang="en-US" sz="3600" dirty="0" smtClean="0"/>
              <a:t>)</a:t>
            </a:r>
          </a:p>
          <a:p>
            <a:pPr lvl="0"/>
            <a:r>
              <a:rPr lang="en-US" sz="3600" dirty="0"/>
              <a:t>C</a:t>
            </a:r>
            <a:r>
              <a:rPr lang="en-US" sz="3600" dirty="0" smtClean="0"/>
              <a:t>omplete </a:t>
            </a:r>
            <a:r>
              <a:rPr lang="en-US" sz="3600" dirty="0"/>
              <a:t>the FAFSA as soon as you can in January</a:t>
            </a:r>
          </a:p>
          <a:p>
            <a:pPr lvl="0"/>
            <a:r>
              <a:rPr lang="en-US" sz="3600" dirty="0"/>
              <a:t>Decide on a college in the spring and let colleges </a:t>
            </a:r>
            <a:r>
              <a:rPr lang="en-US" sz="3600" dirty="0" smtClean="0"/>
              <a:t>you </a:t>
            </a:r>
            <a:r>
              <a:rPr lang="en-US" sz="3600" dirty="0"/>
              <a:t>will not attend that you will not be attending</a:t>
            </a:r>
          </a:p>
        </p:txBody>
      </p:sp>
    </p:spTree>
    <p:extLst>
      <p:ext uri="{BB962C8B-B14F-4D97-AF65-F5344CB8AC3E}">
        <p14:creationId xmlns:p14="http://schemas.microsoft.com/office/powerpoint/2010/main" val="2820904248"/>
      </p:ext>
    </p:extLst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College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Degree programs offered</a:t>
            </a:r>
          </a:p>
          <a:p>
            <a:r>
              <a:rPr lang="en-US" dirty="0" smtClean="0"/>
              <a:t>Size</a:t>
            </a:r>
          </a:p>
          <a:p>
            <a:r>
              <a:rPr lang="en-US" dirty="0" smtClean="0"/>
              <a:t>Location</a:t>
            </a:r>
          </a:p>
          <a:p>
            <a:r>
              <a:rPr lang="en-US" dirty="0" smtClean="0"/>
              <a:t>Type (public, state, community, private, religious, etc.)</a:t>
            </a:r>
          </a:p>
          <a:p>
            <a:r>
              <a:rPr lang="en-US" dirty="0" smtClean="0"/>
              <a:t>Cost &amp; Other Fees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842020"/>
      </p:ext>
    </p:extLst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200" cap="all">
                <a:solidFill>
                  <a:srgbClr val="535353"/>
                </a:solidFill>
              </a:rPr>
              <a:t>What Colleges look at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355600" y="2730500"/>
            <a:ext cx="12293600" cy="6299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84302" indent="-384302" defTabSz="519937">
              <a:spcBef>
                <a:spcPts val="3300"/>
              </a:spcBef>
              <a:defRPr sz="1800">
                <a:solidFill>
                  <a:srgbClr val="000000"/>
                </a:solidFill>
              </a:defRPr>
            </a:pPr>
            <a:r>
              <a:rPr lang="en-US" sz="3382" dirty="0">
                <a:solidFill>
                  <a:schemeClr val="tx2"/>
                </a:solidFill>
              </a:rPr>
              <a:t>Extracurricular Involvement: music, drama, gymnastics, sports, intramurals, tutoring, work experience, etc.</a:t>
            </a:r>
          </a:p>
          <a:p>
            <a:pPr marL="384302" lvl="0" indent="-384302" defTabSz="519937">
              <a:spcBef>
                <a:spcPts val="3300"/>
              </a:spcBef>
              <a:defRPr sz="1800">
                <a:solidFill>
                  <a:srgbClr val="000000"/>
                </a:solidFill>
              </a:defRPr>
            </a:pPr>
            <a:r>
              <a:rPr lang="en-US" sz="3382" dirty="0">
                <a:solidFill>
                  <a:schemeClr val="tx2"/>
                </a:solidFill>
              </a:rPr>
              <a:t>Leadership Positions: student association, class positions, etc</a:t>
            </a:r>
            <a:r>
              <a:rPr lang="en-US" sz="3382" dirty="0" smtClean="0">
                <a:solidFill>
                  <a:schemeClr val="tx2"/>
                </a:solidFill>
              </a:rPr>
              <a:t>.</a:t>
            </a:r>
          </a:p>
          <a:p>
            <a:pPr marL="384302" lvl="0" indent="-384302" defTabSz="519937">
              <a:spcBef>
                <a:spcPts val="3300"/>
              </a:spcBef>
              <a:defRPr sz="1800">
                <a:solidFill>
                  <a:srgbClr val="000000"/>
                </a:solidFill>
              </a:defRPr>
            </a:pPr>
            <a:r>
              <a:rPr sz="3382" dirty="0" smtClean="0">
                <a:solidFill>
                  <a:schemeClr val="tx2"/>
                </a:solidFill>
              </a:rPr>
              <a:t>Academics</a:t>
            </a:r>
            <a:r>
              <a:rPr sz="3382" dirty="0">
                <a:solidFill>
                  <a:schemeClr val="tx2"/>
                </a:solidFill>
              </a:rPr>
              <a:t>/Grades (GPA)</a:t>
            </a:r>
          </a:p>
          <a:p>
            <a:pPr marL="384302" lvl="0" indent="-384302" defTabSz="519937">
              <a:spcBef>
                <a:spcPts val="3300"/>
              </a:spcBef>
              <a:defRPr sz="1800">
                <a:solidFill>
                  <a:srgbClr val="000000"/>
                </a:solidFill>
              </a:defRPr>
            </a:pPr>
            <a:r>
              <a:rPr sz="3382" dirty="0" smtClean="0">
                <a:solidFill>
                  <a:schemeClr val="tx2"/>
                </a:solidFill>
              </a:rPr>
              <a:t>Spiritual </a:t>
            </a:r>
            <a:r>
              <a:rPr sz="3382" dirty="0">
                <a:solidFill>
                  <a:schemeClr val="tx2"/>
                </a:solidFill>
              </a:rPr>
              <a:t>Leadership on </a:t>
            </a:r>
            <a:r>
              <a:rPr sz="3382" dirty="0" smtClean="0">
                <a:solidFill>
                  <a:schemeClr val="tx2"/>
                </a:solidFill>
              </a:rPr>
              <a:t>Campus</a:t>
            </a:r>
            <a:endParaRPr lang="en-US" sz="3382" dirty="0" smtClean="0">
              <a:solidFill>
                <a:schemeClr val="tx2"/>
              </a:solidFill>
            </a:endParaRPr>
          </a:p>
          <a:p>
            <a:pPr marL="384302" lvl="0" indent="-384302" defTabSz="519937">
              <a:spcBef>
                <a:spcPts val="3300"/>
              </a:spcBef>
              <a:defRPr sz="1800">
                <a:solidFill>
                  <a:srgbClr val="000000"/>
                </a:solidFill>
              </a:defRPr>
            </a:pPr>
            <a:r>
              <a:rPr lang="en-US" sz="3382" dirty="0" smtClean="0">
                <a:solidFill>
                  <a:schemeClr val="tx2"/>
                </a:solidFill>
              </a:rPr>
              <a:t>Start preparing early to make yourself attractive to colleges!  It starts as early as grade 9!</a:t>
            </a:r>
            <a:endParaRPr sz="3382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howroom">
  <a:themeElements>
    <a:clrScheme name="Showroom">
      <a:dk1>
        <a:srgbClr val="000000"/>
      </a:dk1>
      <a:lt1>
        <a:srgbClr val="FFFFFF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476</Words>
  <Application>Microsoft Macintosh PowerPoint</Application>
  <PresentationFormat>Custom</PresentationFormat>
  <Paragraphs>62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Showroom</vt:lpstr>
      <vt:lpstr>College: into the future</vt:lpstr>
      <vt:lpstr>College:  coming soon</vt:lpstr>
      <vt:lpstr>It starts early</vt:lpstr>
      <vt:lpstr>9th grade Timeline</vt:lpstr>
      <vt:lpstr>10th Grade Timeline</vt:lpstr>
      <vt:lpstr>11th Grade Timeline</vt:lpstr>
      <vt:lpstr>12th Grade Timeline</vt:lpstr>
      <vt:lpstr>Choosing a College</vt:lpstr>
      <vt:lpstr>What Colleges look 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College: into the future</dc:title>
  <cp:lastModifiedBy>Jeana Eszler</cp:lastModifiedBy>
  <cp:revision>2</cp:revision>
  <dcterms:modified xsi:type="dcterms:W3CDTF">2015-04-08T20:53:10Z</dcterms:modified>
</cp:coreProperties>
</file>