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C945E-83B7-48FC-9084-D9A04BDF3EF7}" type="datetimeFigureOut">
              <a:rPr lang="en-US" smtClean="0"/>
              <a:pPr/>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51F21-8DF2-40F1-9659-BC1F394662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This PowerPoint can be used during </a:t>
            </a:r>
            <a:r>
              <a:rPr lang="en-US" dirty="0" smtClean="0"/>
              <a:t> </a:t>
            </a:r>
            <a:r>
              <a:rPr lang="en-US" dirty="0" smtClean="0"/>
              <a:t>Black History </a:t>
            </a:r>
            <a:r>
              <a:rPr lang="en-US" dirty="0" smtClean="0"/>
              <a:t>Month</a:t>
            </a:r>
            <a:r>
              <a:rPr lang="en-US" baseline="0" dirty="0" smtClean="0"/>
              <a:t> for an</a:t>
            </a:r>
            <a:r>
              <a:rPr lang="en-US" dirty="0" smtClean="0"/>
              <a:t> </a:t>
            </a:r>
            <a:r>
              <a:rPr lang="en-US" dirty="0" smtClean="0"/>
              <a:t>Assembly. Encourage students to do more  research on African American Inventors</a:t>
            </a:r>
            <a:r>
              <a:rPr lang="en-US" baseline="0" dirty="0" smtClean="0"/>
              <a:t> or African American firsts as they learn more about African American History. </a:t>
            </a:r>
          </a:p>
          <a:p>
            <a:r>
              <a:rPr lang="en-US" baseline="0" dirty="0" smtClean="0"/>
              <a:t>2.  See lesson plan </a:t>
            </a:r>
            <a:r>
              <a:rPr lang="en-US" baseline="0" dirty="0" smtClean="0"/>
              <a:t>in </a:t>
            </a:r>
            <a:r>
              <a:rPr lang="en-US" baseline="0" dirty="0" smtClean="0"/>
              <a:t>January/February Monthlies for </a:t>
            </a:r>
            <a:r>
              <a:rPr lang="en-US" baseline="0" dirty="0" smtClean="0"/>
              <a:t>lesson plans </a:t>
            </a:r>
            <a:r>
              <a:rPr lang="en-US" baseline="0" dirty="0" smtClean="0"/>
              <a:t>that </a:t>
            </a:r>
            <a:r>
              <a:rPr lang="en-US" baseline="0" dirty="0" smtClean="0"/>
              <a:t>could </a:t>
            </a:r>
            <a:r>
              <a:rPr lang="en-US" baseline="0" dirty="0" smtClean="0"/>
              <a:t>be used with this PowerPoint.</a:t>
            </a:r>
            <a:endParaRPr lang="en-US" dirty="0"/>
          </a:p>
        </p:txBody>
      </p:sp>
      <p:sp>
        <p:nvSpPr>
          <p:cNvPr id="4" name="Slide Number Placeholder 3"/>
          <p:cNvSpPr>
            <a:spLocks noGrp="1"/>
          </p:cNvSpPr>
          <p:nvPr>
            <p:ph type="sldNum" sz="quarter" idx="10"/>
          </p:nvPr>
        </p:nvSpPr>
        <p:spPr/>
        <p:txBody>
          <a:bodyPr/>
          <a:lstStyle/>
          <a:p>
            <a:fld id="{C2C51F21-8DF2-40F1-9659-BC1F3946622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9290C2-7219-4BEE-9087-C939723BFE82}" type="datetimeFigureOut">
              <a:rPr lang="en-US" smtClean="0"/>
              <a:pPr/>
              <a:t>1/18/2010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0F2F3BD-40FF-468A-AA93-DBB2C2D212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9290C2-7219-4BEE-9087-C939723BFE82}"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9290C2-7219-4BEE-9087-C939723BFE82}"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9290C2-7219-4BEE-9087-C939723BFE82}"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9290C2-7219-4BEE-9087-C939723BFE82}"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2F3BD-40FF-468A-AA93-DBB2C2D212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9290C2-7219-4BEE-9087-C939723BFE82}"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9290C2-7219-4BEE-9087-C939723BFE82}" type="datetimeFigureOut">
              <a:rPr lang="en-US" smtClean="0"/>
              <a:pPr/>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9290C2-7219-4BEE-9087-C939723BFE82}" type="datetimeFigureOut">
              <a:rPr lang="en-US" smtClean="0"/>
              <a:pPr/>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290C2-7219-4BEE-9087-C939723BFE82}" type="datetimeFigureOut">
              <a:rPr lang="en-US" smtClean="0"/>
              <a:pPr/>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9290C2-7219-4BEE-9087-C939723BFE82}"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2F3BD-40FF-468A-AA93-DBB2C2D212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9290C2-7219-4BEE-9087-C939723BFE82}"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0F2F3BD-40FF-468A-AA93-DBB2C2D2122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9290C2-7219-4BEE-9087-C939723BFE82}" type="datetimeFigureOut">
              <a:rPr lang="en-US" smtClean="0"/>
              <a:pPr/>
              <a:t>1/18/2010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F2F3BD-40FF-468A-AA93-DBB2C2D2122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2362200"/>
          </a:xfrm>
        </p:spPr>
        <p:txBody>
          <a:bodyPr>
            <a:noAutofit/>
          </a:bodyPr>
          <a:lstStyle/>
          <a:p>
            <a:pPr algn="ctr"/>
            <a:r>
              <a:rPr lang="en-US" sz="7200" dirty="0" smtClean="0">
                <a:ln>
                  <a:solidFill>
                    <a:srgbClr val="FF0000"/>
                  </a:solidFill>
                </a:ln>
                <a:solidFill>
                  <a:srgbClr val="FFFF00"/>
                </a:solidFill>
                <a:latin typeface="Cooper Black" pitchFamily="18" charset="0"/>
              </a:rPr>
              <a:t/>
            </a:r>
            <a:br>
              <a:rPr lang="en-US" sz="7200" dirty="0" smtClean="0">
                <a:ln>
                  <a:solidFill>
                    <a:srgbClr val="FF0000"/>
                  </a:solidFill>
                </a:ln>
                <a:solidFill>
                  <a:srgbClr val="FFFF00"/>
                </a:solidFill>
                <a:latin typeface="Cooper Black" pitchFamily="18" charset="0"/>
              </a:rPr>
            </a:br>
            <a:r>
              <a:rPr lang="en-US" sz="7200" dirty="0" smtClean="0">
                <a:ln>
                  <a:solidFill>
                    <a:srgbClr val="FF0000"/>
                  </a:solidFill>
                </a:ln>
                <a:solidFill>
                  <a:srgbClr val="FFFF00"/>
                </a:solidFill>
                <a:latin typeface="Cooper Black" pitchFamily="18" charset="0"/>
              </a:rPr>
              <a:t/>
            </a:r>
            <a:br>
              <a:rPr lang="en-US" sz="7200" dirty="0" smtClean="0">
                <a:ln>
                  <a:solidFill>
                    <a:srgbClr val="FF0000"/>
                  </a:solidFill>
                </a:ln>
                <a:solidFill>
                  <a:srgbClr val="FFFF00"/>
                </a:solidFill>
                <a:latin typeface="Cooper Black" pitchFamily="18" charset="0"/>
              </a:rPr>
            </a:br>
            <a:r>
              <a:rPr lang="en-US" sz="5400" b="0" dirty="0" smtClean="0">
                <a:ln w="38100">
                  <a:solidFill>
                    <a:srgbClr val="FF0000"/>
                  </a:solidFill>
                </a:ln>
                <a:solidFill>
                  <a:srgbClr val="FFFF00"/>
                </a:solidFill>
                <a:effectLst/>
                <a:latin typeface="Cooper Black" pitchFamily="18" charset="0"/>
              </a:rPr>
              <a:t>AFRICAN</a:t>
            </a:r>
            <a:r>
              <a:rPr lang="en-US" sz="5400" dirty="0" smtClean="0">
                <a:ln w="38100">
                  <a:solidFill>
                    <a:srgbClr val="FF0000"/>
                  </a:solidFill>
                </a:ln>
                <a:solidFill>
                  <a:srgbClr val="FFFF00"/>
                </a:solidFill>
                <a:effectLst/>
                <a:latin typeface="Cooper Black" pitchFamily="18" charset="0"/>
              </a:rPr>
              <a:t> AMERICAN </a:t>
            </a:r>
            <a:br>
              <a:rPr lang="en-US" sz="5400" dirty="0" smtClean="0">
                <a:ln w="38100">
                  <a:solidFill>
                    <a:srgbClr val="FF0000"/>
                  </a:solidFill>
                </a:ln>
                <a:solidFill>
                  <a:srgbClr val="FFFF00"/>
                </a:solidFill>
                <a:effectLst/>
                <a:latin typeface="Cooper Black" pitchFamily="18" charset="0"/>
              </a:rPr>
            </a:br>
            <a:r>
              <a:rPr lang="en-US" sz="5400" dirty="0" smtClean="0">
                <a:ln w="38100">
                  <a:solidFill>
                    <a:srgbClr val="FF0000"/>
                  </a:solidFill>
                </a:ln>
                <a:solidFill>
                  <a:srgbClr val="FFFF00"/>
                </a:solidFill>
                <a:effectLst/>
                <a:latin typeface="Cooper Black" pitchFamily="18" charset="0"/>
              </a:rPr>
              <a:t>INVENTORS</a:t>
            </a:r>
            <a:endParaRPr lang="en-US" sz="5400" dirty="0">
              <a:ln w="38100">
                <a:solidFill>
                  <a:srgbClr val="FF0000"/>
                </a:solidFill>
              </a:ln>
              <a:solidFill>
                <a:srgbClr val="FFFF00"/>
              </a:solidFill>
              <a:effectLst/>
              <a:latin typeface="Cooper Black" pitchFamily="18" charset="0"/>
            </a:endParaRPr>
          </a:p>
        </p:txBody>
      </p:sp>
      <p:sp>
        <p:nvSpPr>
          <p:cNvPr id="3" name="TextBox 2"/>
          <p:cNvSpPr txBox="1"/>
          <p:nvPr/>
        </p:nvSpPr>
        <p:spPr>
          <a:xfrm>
            <a:off x="1524000" y="4419600"/>
            <a:ext cx="6172200" cy="1446550"/>
          </a:xfrm>
          <a:prstGeom prst="rect">
            <a:avLst/>
          </a:prstGeom>
          <a:noFill/>
        </p:spPr>
        <p:txBody>
          <a:bodyPr wrap="square" rtlCol="0">
            <a:spAutoFit/>
          </a:bodyPr>
          <a:lstStyle/>
          <a:p>
            <a:pPr algn="ctr"/>
            <a:r>
              <a:rPr lang="en-US" sz="4400" dirty="0" smtClean="0">
                <a:solidFill>
                  <a:srgbClr val="FFFF00"/>
                </a:solidFill>
                <a:latin typeface="Brushstroke 35" pitchFamily="2" charset="0"/>
              </a:rPr>
              <a:t>  By</a:t>
            </a:r>
          </a:p>
          <a:p>
            <a:pPr algn="ctr"/>
            <a:r>
              <a:rPr lang="en-US" sz="4400" dirty="0" smtClean="0">
                <a:solidFill>
                  <a:srgbClr val="FFFF00"/>
                </a:solidFill>
                <a:latin typeface="Brushstroke 35" pitchFamily="2" charset="0"/>
              </a:rPr>
              <a:t>Laura F. Mayne</a:t>
            </a:r>
            <a:endParaRPr lang="en-US" sz="4400" dirty="0">
              <a:solidFill>
                <a:srgbClr val="FFFF00"/>
              </a:solidFill>
              <a:latin typeface="Brushstroke 35" pitchFamily="2" charset="0"/>
            </a:endParaRPr>
          </a:p>
        </p:txBody>
      </p:sp>
      <p:sp>
        <p:nvSpPr>
          <p:cNvPr id="4" name="TextBox 3"/>
          <p:cNvSpPr txBox="1"/>
          <p:nvPr/>
        </p:nvSpPr>
        <p:spPr>
          <a:xfrm>
            <a:off x="2514600" y="3276600"/>
            <a:ext cx="4267200" cy="523220"/>
          </a:xfrm>
          <a:prstGeom prst="rect">
            <a:avLst/>
          </a:prstGeom>
          <a:noFill/>
        </p:spPr>
        <p:txBody>
          <a:bodyPr wrap="square" rtlCol="0">
            <a:spAutoFit/>
          </a:bodyPr>
          <a:lstStyle/>
          <a:p>
            <a:pPr algn="ctr"/>
            <a:r>
              <a:rPr lang="en-US" sz="2800" dirty="0" smtClean="0">
                <a:ln w="28575">
                  <a:solidFill>
                    <a:srgbClr val="FF0000"/>
                  </a:solidFill>
                </a:ln>
                <a:solidFill>
                  <a:srgbClr val="FFFF00"/>
                </a:solidFill>
                <a:latin typeface="Cooper Black" pitchFamily="18" charset="0"/>
              </a:rPr>
              <a:t>Black History Month</a:t>
            </a:r>
            <a:endParaRPr lang="en-US" sz="2800" dirty="0">
              <a:ln w="28575">
                <a:solidFill>
                  <a:srgbClr val="FF0000"/>
                </a:solidFill>
              </a:ln>
              <a:solidFill>
                <a:srgbClr val="FFFF00"/>
              </a:solidFill>
              <a:latin typeface="Cooper Black"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13688"/>
          </a:xfrm>
        </p:spPr>
        <p:txBody>
          <a:bodyPr>
            <a:normAutofit fontScale="90000"/>
          </a:bodyPr>
          <a:lstStyle/>
          <a:p>
            <a:pPr algn="ctr"/>
            <a:r>
              <a:rPr lang="en-US" sz="4400" dirty="0" smtClean="0">
                <a:latin typeface="Cooper Black" pitchFamily="18" charset="0"/>
              </a:rPr>
              <a:t>Fredrick McKinley Jones</a:t>
            </a:r>
            <a:br>
              <a:rPr lang="en-US" sz="4400" dirty="0" smtClean="0">
                <a:latin typeface="Cooper Black" pitchFamily="18" charset="0"/>
              </a:rPr>
            </a:br>
            <a:r>
              <a:rPr lang="en-US" sz="4400" dirty="0" smtClean="0">
                <a:latin typeface="Cooper Black" pitchFamily="18" charset="0"/>
              </a:rPr>
              <a:t>1893 - 1961 </a:t>
            </a:r>
            <a:endParaRPr lang="en-US" sz="4400" dirty="0">
              <a:latin typeface="Cooper Black" pitchFamily="18" charset="0"/>
            </a:endParaRPr>
          </a:p>
        </p:txBody>
      </p:sp>
      <p:pic>
        <p:nvPicPr>
          <p:cNvPr id="4" name="Content Placeholder 3" descr="african american history.jpg"/>
          <p:cNvPicPr>
            <a:picLocks noGrp="1" noChangeAspect="1"/>
          </p:cNvPicPr>
          <p:nvPr>
            <p:ph idx="1"/>
          </p:nvPr>
        </p:nvPicPr>
        <p:blipFill>
          <a:blip r:embed="rId2" cstate="print"/>
          <a:stretch>
            <a:fillRect/>
          </a:stretch>
        </p:blipFill>
        <p:spPr>
          <a:xfrm>
            <a:off x="6019800" y="2286000"/>
            <a:ext cx="2528454" cy="296672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a:xfrm>
            <a:off x="685800" y="2209800"/>
            <a:ext cx="4800600" cy="3754874"/>
          </a:xfrm>
          <a:prstGeom prst="rect">
            <a:avLst/>
          </a:prstGeom>
          <a:noFill/>
        </p:spPr>
        <p:txBody>
          <a:bodyPr wrap="square" rtlCol="0">
            <a:spAutoFit/>
          </a:bodyPr>
          <a:lstStyle/>
          <a:p>
            <a:pPr algn="just"/>
            <a:r>
              <a:rPr lang="en-US" sz="2000" dirty="0" smtClean="0">
                <a:solidFill>
                  <a:schemeClr val="tx2"/>
                </a:solidFill>
                <a:latin typeface="Cooper Black" pitchFamily="18" charset="0"/>
              </a:rPr>
              <a:t>American businessman, inventor, and World War I veteran Frederick McKinley Jones is most remembered for introducing the first practical refrigeration system for trucks and railroad cars, a system that completely changed the food transport industry. Jones was responsible for a phenomenal 60 patents during his lifetime, 40 for refrigeration equipment alone.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pPr algn="ctr"/>
            <a:r>
              <a:rPr lang="en-US" sz="4400" dirty="0" smtClean="0">
                <a:latin typeface="Cooper Black" pitchFamily="18" charset="0"/>
              </a:rPr>
              <a:t>Charles Richard Drew</a:t>
            </a:r>
            <a:br>
              <a:rPr lang="en-US" sz="4400" dirty="0" smtClean="0">
                <a:latin typeface="Cooper Black" pitchFamily="18" charset="0"/>
              </a:rPr>
            </a:br>
            <a:r>
              <a:rPr lang="en-US" sz="4400" dirty="0" smtClean="0">
                <a:latin typeface="Cooper Black" pitchFamily="18" charset="0"/>
              </a:rPr>
              <a:t>1904 - 1950</a:t>
            </a:r>
            <a:endParaRPr lang="en-US" sz="4400" dirty="0">
              <a:latin typeface="Cooper Black" pitchFamily="18" charset="0"/>
            </a:endParaRPr>
          </a:p>
        </p:txBody>
      </p:sp>
      <p:sp>
        <p:nvSpPr>
          <p:cNvPr id="5" name="TextBox 4"/>
          <p:cNvSpPr txBox="1"/>
          <p:nvPr/>
        </p:nvSpPr>
        <p:spPr>
          <a:xfrm>
            <a:off x="533400" y="2286000"/>
            <a:ext cx="5105400" cy="4278094"/>
          </a:xfrm>
          <a:prstGeom prst="rect">
            <a:avLst/>
          </a:prstGeom>
          <a:noFill/>
        </p:spPr>
        <p:txBody>
          <a:bodyPr wrap="square" rtlCol="0">
            <a:spAutoFit/>
          </a:bodyPr>
          <a:lstStyle/>
          <a:p>
            <a:pPr algn="just"/>
            <a:r>
              <a:rPr lang="en-US" dirty="0" smtClean="0">
                <a:solidFill>
                  <a:schemeClr val="tx2"/>
                </a:solidFill>
                <a:latin typeface="Cooper Black" pitchFamily="18" charset="0"/>
              </a:rPr>
              <a:t>American surgeon Charles Richard Drew conducted pioneering work in blood storage and transfusion techniques. Drew showed that blood plasma lasts longer than whole blood, a medical breakthrough that enabled the creation of the modern blood bank. In 1939, Dr. Drew used his new understanding of blood storage and transfusion to help establish the first blood banks to serve the Allied Forces in Europe during World War II. He went on to become the first director of the American Red Cross Blood Bank.</a:t>
            </a:r>
          </a:p>
          <a:p>
            <a:endParaRPr lang="en-US" sz="2000" dirty="0"/>
          </a:p>
        </p:txBody>
      </p:sp>
      <p:pic>
        <p:nvPicPr>
          <p:cNvPr id="7" name="Content Placeholder 6" descr="Blood Plasma 2.jpg"/>
          <p:cNvPicPr>
            <a:picLocks noGrp="1" noChangeAspect="1"/>
          </p:cNvPicPr>
          <p:nvPr>
            <p:ph idx="1"/>
          </p:nvPr>
        </p:nvPicPr>
        <p:blipFill>
          <a:blip r:embed="rId2" cstate="print"/>
          <a:stretch>
            <a:fillRect/>
          </a:stretch>
        </p:blipFill>
        <p:spPr>
          <a:xfrm rot="3641297">
            <a:off x="5997046" y="3016794"/>
            <a:ext cx="2811382" cy="185176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oper Black" pitchFamily="18" charset="0"/>
              </a:rPr>
              <a:t>Conclusion</a:t>
            </a:r>
            <a:endParaRPr lang="en-US" dirty="0">
              <a:latin typeface="Cooper Black" pitchFamily="18" charset="0"/>
            </a:endParaRPr>
          </a:p>
        </p:txBody>
      </p:sp>
      <p:pic>
        <p:nvPicPr>
          <p:cNvPr id="4" name="Content Placeholder 3" descr="african american history.jpg"/>
          <p:cNvPicPr>
            <a:picLocks noGrp="1" noChangeAspect="1"/>
          </p:cNvPicPr>
          <p:nvPr>
            <p:ph idx="1"/>
          </p:nvPr>
        </p:nvPicPr>
        <p:blipFill>
          <a:blip r:embed="rId2" cstate="print"/>
          <a:stretch>
            <a:fillRect/>
          </a:stretch>
        </p:blipFill>
        <p:spPr>
          <a:xfrm>
            <a:off x="5715000" y="2438400"/>
            <a:ext cx="2590800" cy="303987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a:xfrm>
            <a:off x="762000" y="1981200"/>
            <a:ext cx="3733800" cy="4339650"/>
          </a:xfrm>
          <a:prstGeom prst="rect">
            <a:avLst/>
          </a:prstGeom>
          <a:noFill/>
        </p:spPr>
        <p:txBody>
          <a:bodyPr wrap="square" rtlCol="0">
            <a:spAutoFit/>
          </a:bodyPr>
          <a:lstStyle/>
          <a:p>
            <a:endParaRPr lang="en-US" dirty="0" smtClean="0"/>
          </a:p>
          <a:p>
            <a:pPr algn="just"/>
            <a:r>
              <a:rPr lang="en-US" sz="2000" dirty="0" smtClean="0">
                <a:solidFill>
                  <a:schemeClr val="tx2"/>
                </a:solidFill>
                <a:latin typeface="Cooper Black" pitchFamily="18" charset="0"/>
              </a:rPr>
              <a:t>You can't get a blood transfusion, stop at a traffic signal, turn on a lamp, or even put on a pair of shoes without relying on technologies and devices first </a:t>
            </a:r>
            <a:r>
              <a:rPr lang="en-US" sz="2000" u="sng" dirty="0" smtClean="0">
                <a:solidFill>
                  <a:srgbClr val="0070C0"/>
                </a:solidFill>
                <a:latin typeface="Cooper Black" pitchFamily="18" charset="0"/>
              </a:rPr>
              <a:t>patented</a:t>
            </a:r>
            <a:r>
              <a:rPr lang="en-US" sz="2000" dirty="0" smtClean="0">
                <a:solidFill>
                  <a:schemeClr val="tx2"/>
                </a:solidFill>
                <a:latin typeface="Cooper Black" pitchFamily="18" charset="0"/>
              </a:rPr>
              <a:t> by African Americans. These are just a few of the remarkable African American men and women who changed the way we live our lives.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b="1" dirty="0" smtClean="0"/>
              <a:t> </a:t>
            </a:r>
            <a:r>
              <a:rPr lang="en-US" sz="4400" b="1" dirty="0" smtClean="0">
                <a:latin typeface="Cooper Black" pitchFamily="18" charset="0"/>
              </a:rPr>
              <a:t>Norbert </a:t>
            </a:r>
            <a:r>
              <a:rPr lang="en-US" sz="4400" b="1" dirty="0" err="1" smtClean="0">
                <a:latin typeface="Cooper Black" pitchFamily="18" charset="0"/>
              </a:rPr>
              <a:t>Rillieux</a:t>
            </a:r>
            <a:r>
              <a:rPr lang="en-US" sz="4400" b="1" dirty="0" smtClean="0">
                <a:latin typeface="Cooper Black" pitchFamily="18" charset="0"/>
              </a:rPr>
              <a:t/>
            </a:r>
            <a:br>
              <a:rPr lang="en-US" sz="4400" b="1" dirty="0" smtClean="0">
                <a:latin typeface="Cooper Black" pitchFamily="18" charset="0"/>
              </a:rPr>
            </a:br>
            <a:r>
              <a:rPr lang="en-US" sz="4400" b="1" dirty="0" smtClean="0">
                <a:latin typeface="Cooper Black" pitchFamily="18" charset="0"/>
              </a:rPr>
              <a:t> (1806-1894)</a:t>
            </a:r>
            <a:endParaRPr lang="en-US" sz="4400" u="sng" dirty="0">
              <a:latin typeface="Cooper Black" pitchFamily="18" charset="0"/>
            </a:endParaRPr>
          </a:p>
        </p:txBody>
      </p:sp>
      <p:sp>
        <p:nvSpPr>
          <p:cNvPr id="5" name="TextBox 4"/>
          <p:cNvSpPr txBox="1"/>
          <p:nvPr/>
        </p:nvSpPr>
        <p:spPr>
          <a:xfrm>
            <a:off x="609600" y="2286000"/>
            <a:ext cx="4495800" cy="3754874"/>
          </a:xfrm>
          <a:prstGeom prst="rect">
            <a:avLst/>
          </a:prstGeom>
          <a:noFill/>
        </p:spPr>
        <p:txBody>
          <a:bodyPr wrap="square" rtlCol="0">
            <a:spAutoFit/>
          </a:bodyPr>
          <a:lstStyle/>
          <a:p>
            <a:pPr algn="just"/>
            <a:r>
              <a:rPr lang="en-US" sz="2000" dirty="0" smtClean="0">
                <a:solidFill>
                  <a:schemeClr val="tx2"/>
                </a:solidFill>
                <a:latin typeface="Cooper Black" pitchFamily="18" charset="0"/>
              </a:rPr>
              <a:t>An American chemist, the son of an engineer and a freed slave, invented a device to remove the water from the juices of sugarcane and sugar beets to produce dry sugar. </a:t>
            </a:r>
          </a:p>
          <a:p>
            <a:pPr algn="just"/>
            <a:r>
              <a:rPr lang="en-US" sz="2000" dirty="0" err="1" smtClean="0">
                <a:solidFill>
                  <a:schemeClr val="tx2"/>
                </a:solidFill>
                <a:latin typeface="Cooper Black" pitchFamily="18" charset="0"/>
              </a:rPr>
              <a:t>Rillieux's</a:t>
            </a:r>
            <a:r>
              <a:rPr lang="en-US" sz="2000" dirty="0" smtClean="0">
                <a:solidFill>
                  <a:schemeClr val="tx2"/>
                </a:solidFill>
                <a:latin typeface="Cooper Black" pitchFamily="18" charset="0"/>
              </a:rPr>
              <a:t> invention enabled a purer sugar product, cost less money, and was far less dangerous to workers than previous methods.</a:t>
            </a:r>
          </a:p>
          <a:p>
            <a:pPr algn="just"/>
            <a:endParaRPr lang="en-US" dirty="0"/>
          </a:p>
        </p:txBody>
      </p:sp>
      <p:pic>
        <p:nvPicPr>
          <p:cNvPr id="7" name="Content Placeholder 6" descr="Norbert Rillieux.jpg"/>
          <p:cNvPicPr>
            <a:picLocks noGrp="1" noChangeAspect="1"/>
          </p:cNvPicPr>
          <p:nvPr>
            <p:ph idx="1"/>
          </p:nvPr>
        </p:nvPicPr>
        <p:blipFill>
          <a:blip r:embed="rId2" cstate="print"/>
          <a:stretch>
            <a:fillRect/>
          </a:stretch>
        </p:blipFill>
        <p:spPr>
          <a:xfrm>
            <a:off x="5715000" y="2743200"/>
            <a:ext cx="2881838" cy="206771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normAutofit fontScale="90000"/>
          </a:bodyPr>
          <a:lstStyle/>
          <a:p>
            <a:pPr algn="ctr"/>
            <a:r>
              <a:rPr lang="en-US" dirty="0" smtClean="0">
                <a:latin typeface="Cooper Black" pitchFamily="18" charset="0"/>
              </a:rPr>
              <a:t>Elijah McCoy </a:t>
            </a:r>
            <a:br>
              <a:rPr lang="en-US" dirty="0" smtClean="0">
                <a:latin typeface="Cooper Black" pitchFamily="18" charset="0"/>
              </a:rPr>
            </a:br>
            <a:r>
              <a:rPr lang="en-US" dirty="0" smtClean="0">
                <a:latin typeface="Cooper Black" pitchFamily="18" charset="0"/>
              </a:rPr>
              <a:t>(1844-1929)</a:t>
            </a:r>
            <a:endParaRPr lang="en-US" dirty="0">
              <a:latin typeface="Cooper Black" pitchFamily="18" charset="0"/>
            </a:endParaRPr>
          </a:p>
        </p:txBody>
      </p:sp>
      <p:sp>
        <p:nvSpPr>
          <p:cNvPr id="6" name="TextBox 5"/>
          <p:cNvSpPr txBox="1"/>
          <p:nvPr/>
        </p:nvSpPr>
        <p:spPr>
          <a:xfrm>
            <a:off x="685800" y="2514600"/>
            <a:ext cx="4572000" cy="3477875"/>
          </a:xfrm>
          <a:prstGeom prst="rect">
            <a:avLst/>
          </a:prstGeom>
          <a:noFill/>
        </p:spPr>
        <p:txBody>
          <a:bodyPr wrap="square" rtlCol="0">
            <a:spAutoFit/>
          </a:bodyPr>
          <a:lstStyle/>
          <a:p>
            <a:pPr algn="just"/>
            <a:r>
              <a:rPr lang="en-US" sz="2000" dirty="0" smtClean="0">
                <a:latin typeface="Cooper Black" pitchFamily="18" charset="0"/>
              </a:rPr>
              <a:t> </a:t>
            </a:r>
            <a:r>
              <a:rPr lang="en-US" sz="2000" dirty="0" smtClean="0">
                <a:solidFill>
                  <a:schemeClr val="tx2">
                    <a:lumMod val="75000"/>
                  </a:schemeClr>
                </a:solidFill>
                <a:latin typeface="Cooper Black" pitchFamily="18" charset="0"/>
              </a:rPr>
              <a:t>Elijah McCoy is best known for inventing ingenious devices to lubricate heavy machinery automatically. He is responsible for a remarkable 57 patents. </a:t>
            </a:r>
          </a:p>
          <a:p>
            <a:pPr algn="just"/>
            <a:r>
              <a:rPr lang="en-US" sz="2000" dirty="0" smtClean="0">
                <a:solidFill>
                  <a:schemeClr val="tx2">
                    <a:lumMod val="75000"/>
                  </a:schemeClr>
                </a:solidFill>
                <a:latin typeface="Cooper Black" pitchFamily="18" charset="0"/>
              </a:rPr>
              <a:t>McCoy's devices were so reliable that people often asked</a:t>
            </a:r>
            <a:r>
              <a:rPr lang="en-US" sz="2000" dirty="0" smtClean="0">
                <a:latin typeface="Cooper Black" pitchFamily="18" charset="0"/>
              </a:rPr>
              <a:t> Garrett A. Morgan </a:t>
            </a:r>
            <a:r>
              <a:rPr lang="en-US" sz="2000" dirty="0" smtClean="0">
                <a:solidFill>
                  <a:schemeClr val="tx2">
                    <a:lumMod val="75000"/>
                  </a:schemeClr>
                </a:solidFill>
                <a:latin typeface="Cooper Black" pitchFamily="18" charset="0"/>
              </a:rPr>
              <a:t> if machinery contained "the real McCoy," likely giving rise to this enduring expression</a:t>
            </a:r>
            <a:endParaRPr lang="en-US" sz="2000" dirty="0">
              <a:solidFill>
                <a:schemeClr val="tx2">
                  <a:lumMod val="75000"/>
                </a:schemeClr>
              </a:solidFill>
              <a:latin typeface="Cooper Black" pitchFamily="18" charset="0"/>
            </a:endParaRPr>
          </a:p>
        </p:txBody>
      </p:sp>
      <p:pic>
        <p:nvPicPr>
          <p:cNvPr id="7" name="Content Placeholder 6" descr="invention_mccoy.jpg"/>
          <p:cNvPicPr>
            <a:picLocks noGrp="1" noChangeAspect="1"/>
          </p:cNvPicPr>
          <p:nvPr>
            <p:ph idx="1"/>
          </p:nvPr>
        </p:nvPicPr>
        <p:blipFill>
          <a:blip r:embed="rId2" cstate="print"/>
          <a:stretch>
            <a:fillRect/>
          </a:stretch>
        </p:blipFill>
        <p:spPr>
          <a:xfrm>
            <a:off x="5867400" y="2819400"/>
            <a:ext cx="2720897" cy="2438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295400"/>
          </a:xfrm>
        </p:spPr>
        <p:txBody>
          <a:bodyPr>
            <a:noAutofit/>
          </a:bodyPr>
          <a:lstStyle/>
          <a:p>
            <a:pPr algn="ctr"/>
            <a:r>
              <a:rPr lang="en-US" sz="4400" dirty="0" smtClean="0">
                <a:latin typeface="Cooper Black" pitchFamily="18" charset="0"/>
              </a:rPr>
              <a:t>Lewis H Latimer </a:t>
            </a:r>
            <a:br>
              <a:rPr lang="en-US" sz="4400" dirty="0" smtClean="0">
                <a:latin typeface="Cooper Black" pitchFamily="18" charset="0"/>
              </a:rPr>
            </a:br>
            <a:r>
              <a:rPr lang="en-US" sz="4400" dirty="0" smtClean="0">
                <a:latin typeface="Cooper Black" pitchFamily="18" charset="0"/>
              </a:rPr>
              <a:t>(1848 – 1928)</a:t>
            </a:r>
            <a:endParaRPr lang="en-US" sz="4400" dirty="0">
              <a:latin typeface="Cooper Black" pitchFamily="18" charset="0"/>
            </a:endParaRPr>
          </a:p>
        </p:txBody>
      </p:sp>
      <p:sp>
        <p:nvSpPr>
          <p:cNvPr id="5" name="TextBox 4"/>
          <p:cNvSpPr txBox="1"/>
          <p:nvPr/>
        </p:nvSpPr>
        <p:spPr>
          <a:xfrm>
            <a:off x="533400" y="2209800"/>
            <a:ext cx="4572000" cy="3785652"/>
          </a:xfrm>
          <a:prstGeom prst="rect">
            <a:avLst/>
          </a:prstGeom>
          <a:noFill/>
        </p:spPr>
        <p:txBody>
          <a:bodyPr wrap="square" rtlCol="0">
            <a:spAutoFit/>
          </a:bodyPr>
          <a:lstStyle/>
          <a:p>
            <a:pPr algn="just"/>
            <a:r>
              <a:rPr lang="en-US" sz="2000" dirty="0" smtClean="0">
                <a:solidFill>
                  <a:schemeClr val="tx2">
                    <a:lumMod val="75000"/>
                  </a:schemeClr>
                </a:solidFill>
                <a:latin typeface="Cooper Black" pitchFamily="18" charset="0"/>
              </a:rPr>
              <a:t>Latimer,  draftsman and inventor is best remembered for his key contributions to the incandescent light bulb. He received seven patents for his inventions. In 1881 Latimer patented an electric lamp with an inexpensive carbon filament and a threaded wooden socket. He later joined Thomas Alva Edison's team of inventors and wrote the first known book on electric lighting.</a:t>
            </a:r>
            <a:endParaRPr lang="en-US" sz="2000" dirty="0">
              <a:solidFill>
                <a:schemeClr val="tx2">
                  <a:lumMod val="75000"/>
                </a:schemeClr>
              </a:solidFill>
              <a:latin typeface="Cooper Black" pitchFamily="18" charset="0"/>
            </a:endParaRPr>
          </a:p>
        </p:txBody>
      </p:sp>
      <p:pic>
        <p:nvPicPr>
          <p:cNvPr id="7" name="Content Placeholder 6" descr="incandescent Light.jpg"/>
          <p:cNvPicPr>
            <a:picLocks noGrp="1" noChangeAspect="1"/>
          </p:cNvPicPr>
          <p:nvPr>
            <p:ph idx="1"/>
          </p:nvPr>
        </p:nvPicPr>
        <p:blipFill>
          <a:blip r:embed="rId2" cstate="print"/>
          <a:stretch>
            <a:fillRect/>
          </a:stretch>
        </p:blipFill>
        <p:spPr>
          <a:xfrm>
            <a:off x="5778610" y="2544194"/>
            <a:ext cx="2643994" cy="28379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89888"/>
          </a:xfrm>
        </p:spPr>
        <p:txBody>
          <a:bodyPr>
            <a:noAutofit/>
          </a:bodyPr>
          <a:lstStyle/>
          <a:p>
            <a:pPr algn="ctr"/>
            <a:r>
              <a:rPr lang="en-US" sz="4400" dirty="0" smtClean="0">
                <a:latin typeface="Cooper Black" pitchFamily="18" charset="0"/>
              </a:rPr>
              <a:t>Jan E. </a:t>
            </a:r>
            <a:r>
              <a:rPr lang="en-US" sz="4400" dirty="0" err="1" smtClean="0">
                <a:latin typeface="Cooper Black" pitchFamily="18" charset="0"/>
              </a:rPr>
              <a:t>Matzeliger</a:t>
            </a:r>
            <a:r>
              <a:rPr lang="en-US" sz="4400" dirty="0" smtClean="0">
                <a:latin typeface="Cooper Black" pitchFamily="18" charset="0"/>
              </a:rPr>
              <a:t> </a:t>
            </a:r>
            <a:br>
              <a:rPr lang="en-US" sz="4400" dirty="0" smtClean="0">
                <a:latin typeface="Cooper Black" pitchFamily="18" charset="0"/>
              </a:rPr>
            </a:br>
            <a:r>
              <a:rPr lang="en-US" sz="4400" dirty="0" smtClean="0">
                <a:latin typeface="Cooper Black" pitchFamily="18" charset="0"/>
              </a:rPr>
              <a:t>(1852-1889)</a:t>
            </a:r>
            <a:endParaRPr lang="en-US" sz="4400" dirty="0">
              <a:latin typeface="Cooper Black" pitchFamily="18" charset="0"/>
            </a:endParaRPr>
          </a:p>
        </p:txBody>
      </p:sp>
      <p:sp>
        <p:nvSpPr>
          <p:cNvPr id="6" name="TextBox 5"/>
          <p:cNvSpPr txBox="1"/>
          <p:nvPr/>
        </p:nvSpPr>
        <p:spPr>
          <a:xfrm>
            <a:off x="609600" y="2133600"/>
            <a:ext cx="4419600" cy="4370427"/>
          </a:xfrm>
          <a:prstGeom prst="rect">
            <a:avLst/>
          </a:prstGeom>
          <a:noFill/>
        </p:spPr>
        <p:txBody>
          <a:bodyPr wrap="square" rtlCol="0">
            <a:spAutoFit/>
          </a:bodyPr>
          <a:lstStyle/>
          <a:p>
            <a:pPr algn="just"/>
            <a:r>
              <a:rPr lang="en-US" sz="2000" dirty="0" err="1" smtClean="0">
                <a:solidFill>
                  <a:schemeClr val="tx2"/>
                </a:solidFill>
                <a:latin typeface="Cooper Black" pitchFamily="18" charset="0"/>
              </a:rPr>
              <a:t>Matzeliger</a:t>
            </a:r>
            <a:r>
              <a:rPr lang="en-US" sz="2000" dirty="0" smtClean="0">
                <a:solidFill>
                  <a:schemeClr val="tx2"/>
                </a:solidFill>
                <a:latin typeface="Cooper Black" pitchFamily="18" charset="0"/>
              </a:rPr>
              <a:t> is most famous for designing and creating a machine that stretched leather shoe uppers around a foot-shaped model. Before he introduced his machine, highly skilled artisans lasted a maximum of 50 pairs of shoes a day. </a:t>
            </a:r>
            <a:r>
              <a:rPr lang="en-US" sz="2000" dirty="0" err="1" smtClean="0">
                <a:solidFill>
                  <a:schemeClr val="tx2"/>
                </a:solidFill>
                <a:latin typeface="Cooper Black" pitchFamily="18" charset="0"/>
              </a:rPr>
              <a:t>Matzeliger's</a:t>
            </a:r>
            <a:r>
              <a:rPr lang="en-US" sz="2000" dirty="0" smtClean="0">
                <a:solidFill>
                  <a:schemeClr val="tx2"/>
                </a:solidFill>
                <a:latin typeface="Cooper Black" pitchFamily="18" charset="0"/>
              </a:rPr>
              <a:t> automatic shoe lasting machine revolutionized the shoemaking industry, producing as many as 700 pairs of shoes in a single day. </a:t>
            </a:r>
          </a:p>
          <a:p>
            <a:endParaRPr lang="en-US" dirty="0"/>
          </a:p>
        </p:txBody>
      </p:sp>
      <p:pic>
        <p:nvPicPr>
          <p:cNvPr id="7" name="Content Placeholder 6" descr="Shoe Machine.jpg"/>
          <p:cNvPicPr>
            <a:picLocks noGrp="1" noChangeAspect="1"/>
          </p:cNvPicPr>
          <p:nvPr>
            <p:ph idx="1"/>
          </p:nvPr>
        </p:nvPicPr>
        <p:blipFill>
          <a:blip r:embed="rId2" cstate="print"/>
          <a:stretch>
            <a:fillRect/>
          </a:stretch>
        </p:blipFill>
        <p:spPr>
          <a:xfrm rot="977130">
            <a:off x="5831511" y="2703003"/>
            <a:ext cx="2365527" cy="33432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Autofit/>
          </a:bodyPr>
          <a:lstStyle/>
          <a:p>
            <a:pPr algn="ctr"/>
            <a:r>
              <a:rPr lang="en-US" sz="4400" dirty="0" smtClean="0">
                <a:latin typeface="Cooper Black" pitchFamily="18" charset="0"/>
              </a:rPr>
              <a:t>George Washington Carver</a:t>
            </a:r>
            <a:br>
              <a:rPr lang="en-US" sz="4400" dirty="0" smtClean="0">
                <a:latin typeface="Cooper Black" pitchFamily="18" charset="0"/>
              </a:rPr>
            </a:br>
            <a:r>
              <a:rPr lang="en-US" sz="4400" dirty="0" smtClean="0">
                <a:latin typeface="Cooper Black" pitchFamily="18" charset="0"/>
              </a:rPr>
              <a:t>(1864-1943)</a:t>
            </a:r>
            <a:endParaRPr lang="en-US" sz="4400" dirty="0">
              <a:latin typeface="Cooper Black" pitchFamily="18" charset="0"/>
            </a:endParaRPr>
          </a:p>
        </p:txBody>
      </p:sp>
      <p:sp>
        <p:nvSpPr>
          <p:cNvPr id="6" name="TextBox 5"/>
          <p:cNvSpPr txBox="1"/>
          <p:nvPr/>
        </p:nvSpPr>
        <p:spPr>
          <a:xfrm>
            <a:off x="990600" y="2209800"/>
            <a:ext cx="4267200" cy="3754874"/>
          </a:xfrm>
          <a:prstGeom prst="rect">
            <a:avLst/>
          </a:prstGeom>
          <a:noFill/>
        </p:spPr>
        <p:txBody>
          <a:bodyPr wrap="square" rtlCol="0">
            <a:spAutoFit/>
          </a:bodyPr>
          <a:lstStyle/>
          <a:p>
            <a:pPr algn="just"/>
            <a:r>
              <a:rPr lang="en-US" sz="2000" dirty="0" smtClean="0">
                <a:solidFill>
                  <a:schemeClr val="tx2"/>
                </a:solidFill>
                <a:latin typeface="Cooper Black" pitchFamily="18" charset="0"/>
              </a:rPr>
              <a:t>Carver developed several hundred industrial uses for peanuts, sweet potatoes, and soybeans, and developed a new type of cotton known as Carver's hybrid. Carver is credited with introducing crop rotation to farmers in the southern United States, thereby revolutionizing the American farming industry. </a:t>
            </a:r>
          </a:p>
          <a:p>
            <a:endParaRPr lang="en-US" dirty="0"/>
          </a:p>
        </p:txBody>
      </p:sp>
      <p:pic>
        <p:nvPicPr>
          <p:cNvPr id="7" name="Content Placeholder 6" descr="Peanut.jpg"/>
          <p:cNvPicPr>
            <a:picLocks noGrp="1" noChangeAspect="1"/>
          </p:cNvPicPr>
          <p:nvPr>
            <p:ph idx="1"/>
          </p:nvPr>
        </p:nvPicPr>
        <p:blipFill>
          <a:blip r:embed="rId2" cstate="print"/>
          <a:stretch>
            <a:fillRect/>
          </a:stretch>
        </p:blipFill>
        <p:spPr>
          <a:xfrm rot="749809">
            <a:off x="5943600" y="2667000"/>
            <a:ext cx="2514600" cy="2514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Autofit/>
          </a:bodyPr>
          <a:lstStyle/>
          <a:p>
            <a:pPr algn="ctr"/>
            <a:r>
              <a:rPr lang="en-US" sz="4400" dirty="0" smtClean="0">
                <a:latin typeface="Cooper Black" pitchFamily="18" charset="0"/>
              </a:rPr>
              <a:t>Sarah Walker</a:t>
            </a:r>
            <a:br>
              <a:rPr lang="en-US" sz="4400" dirty="0" smtClean="0">
                <a:latin typeface="Cooper Black" pitchFamily="18" charset="0"/>
              </a:rPr>
            </a:br>
            <a:r>
              <a:rPr lang="en-US" sz="4400" dirty="0" smtClean="0">
                <a:latin typeface="Cooper Black" pitchFamily="18" charset="0"/>
              </a:rPr>
              <a:t>1867 -1919</a:t>
            </a:r>
            <a:endParaRPr lang="en-US" sz="4400" dirty="0">
              <a:latin typeface="Cooper Black" pitchFamily="18" charset="0"/>
            </a:endParaRPr>
          </a:p>
        </p:txBody>
      </p:sp>
      <p:sp>
        <p:nvSpPr>
          <p:cNvPr id="5" name="TextBox 4"/>
          <p:cNvSpPr txBox="1"/>
          <p:nvPr/>
        </p:nvSpPr>
        <p:spPr>
          <a:xfrm>
            <a:off x="838200" y="2209800"/>
            <a:ext cx="4267200" cy="4247317"/>
          </a:xfrm>
          <a:prstGeom prst="rect">
            <a:avLst/>
          </a:prstGeom>
          <a:noFill/>
        </p:spPr>
        <p:txBody>
          <a:bodyPr wrap="square" rtlCol="0">
            <a:spAutoFit/>
          </a:bodyPr>
          <a:lstStyle/>
          <a:p>
            <a:pPr algn="just"/>
            <a:r>
              <a:rPr lang="en-US" dirty="0" smtClean="0">
                <a:solidFill>
                  <a:schemeClr val="tx2"/>
                </a:solidFill>
                <a:latin typeface="Cooper Black" pitchFamily="18" charset="0"/>
              </a:rPr>
              <a:t>Sarah Walker created a line of hair-care products especially for black women. Walker, the daughter of Louisiana sharecroppers and nicknamed "Madame C.J.," was the first woman to sell products via mail order and to organize a nationwide membership of door-to-door agents. Madame C.J. is best remembered as one of the first American women of any race to become a millionaire through her own efforts. </a:t>
            </a:r>
          </a:p>
          <a:p>
            <a:endParaRPr lang="en-US" dirty="0"/>
          </a:p>
        </p:txBody>
      </p:sp>
      <p:pic>
        <p:nvPicPr>
          <p:cNvPr id="7" name="Content Placeholder 6" descr="Hair Product.jpg"/>
          <p:cNvPicPr>
            <a:picLocks noGrp="1" noChangeAspect="1"/>
          </p:cNvPicPr>
          <p:nvPr>
            <p:ph idx="1"/>
          </p:nvPr>
        </p:nvPicPr>
        <p:blipFill>
          <a:blip r:embed="rId2" cstate="print"/>
          <a:stretch>
            <a:fillRect/>
          </a:stretch>
        </p:blipFill>
        <p:spPr>
          <a:xfrm>
            <a:off x="5791200" y="2438400"/>
            <a:ext cx="2877433" cy="28966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Cooper Black" pitchFamily="18" charset="0"/>
              </a:rPr>
              <a:t>Granville T. Woods(1856-1910)</a:t>
            </a:r>
            <a:endParaRPr lang="en-US" sz="4000" dirty="0">
              <a:latin typeface="Cooper Black" pitchFamily="18" charset="0"/>
            </a:endParaRPr>
          </a:p>
        </p:txBody>
      </p:sp>
      <p:sp>
        <p:nvSpPr>
          <p:cNvPr id="5" name="TextBox 4"/>
          <p:cNvSpPr txBox="1"/>
          <p:nvPr/>
        </p:nvSpPr>
        <p:spPr>
          <a:xfrm>
            <a:off x="609600" y="2286000"/>
            <a:ext cx="4572000" cy="3785652"/>
          </a:xfrm>
          <a:prstGeom prst="rect">
            <a:avLst/>
          </a:prstGeom>
          <a:noFill/>
        </p:spPr>
        <p:txBody>
          <a:bodyPr wrap="square" rtlCol="0">
            <a:spAutoFit/>
          </a:bodyPr>
          <a:lstStyle/>
          <a:p>
            <a:pPr algn="just"/>
            <a:r>
              <a:rPr lang="en-US" sz="2000" dirty="0" smtClean="0">
                <a:solidFill>
                  <a:schemeClr val="tx2"/>
                </a:solidFill>
                <a:latin typeface="Cooper Black" pitchFamily="18" charset="0"/>
              </a:rPr>
              <a:t>Woods patented a remarkable 35 electrical and mechanical devices during his prolific career. He received his first patent in 1884 for a steam boiler furnace. His many later patents included a system that enabled telegraph lines to carry voice signals; an induction telegraph for sending messages to and from moving trains; and electromechanical and electromagnetic railway brakes.</a:t>
            </a:r>
            <a:endParaRPr lang="en-US" sz="2000" dirty="0">
              <a:solidFill>
                <a:schemeClr val="tx2"/>
              </a:solidFill>
              <a:latin typeface="Cooper Black" pitchFamily="18" charset="0"/>
            </a:endParaRPr>
          </a:p>
        </p:txBody>
      </p:sp>
      <p:pic>
        <p:nvPicPr>
          <p:cNvPr id="7" name="Content Placeholder 6" descr="furnace.jpg"/>
          <p:cNvPicPr>
            <a:picLocks noGrp="1" noChangeAspect="1"/>
          </p:cNvPicPr>
          <p:nvPr>
            <p:ph idx="1"/>
          </p:nvPr>
        </p:nvPicPr>
        <p:blipFill>
          <a:blip r:embed="rId2" cstate="print"/>
          <a:stretch>
            <a:fillRect/>
          </a:stretch>
        </p:blipFill>
        <p:spPr>
          <a:xfrm>
            <a:off x="6019800" y="2514600"/>
            <a:ext cx="1942776"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524000"/>
          </a:xfrm>
        </p:spPr>
        <p:txBody>
          <a:bodyPr>
            <a:noAutofit/>
          </a:bodyPr>
          <a:lstStyle/>
          <a:p>
            <a:pPr algn="ctr"/>
            <a:r>
              <a:rPr lang="en-US" sz="4400" dirty="0" smtClean="0">
                <a:latin typeface="Cooper Black" pitchFamily="18" charset="0"/>
              </a:rPr>
              <a:t>Garrett A. Morgan</a:t>
            </a:r>
            <a:br>
              <a:rPr lang="en-US" sz="4400" dirty="0" smtClean="0">
                <a:latin typeface="Cooper Black" pitchFamily="18" charset="0"/>
              </a:rPr>
            </a:br>
            <a:r>
              <a:rPr lang="en-US" sz="4400" dirty="0" smtClean="0">
                <a:latin typeface="Cooper Black" pitchFamily="18" charset="0"/>
              </a:rPr>
              <a:t>(1877 – 1963)</a:t>
            </a:r>
            <a:endParaRPr lang="en-US" sz="4400" dirty="0">
              <a:latin typeface="Cooper Black" pitchFamily="18" charset="0"/>
            </a:endParaRPr>
          </a:p>
        </p:txBody>
      </p:sp>
      <p:sp>
        <p:nvSpPr>
          <p:cNvPr id="5" name="TextBox 4"/>
          <p:cNvSpPr txBox="1"/>
          <p:nvPr/>
        </p:nvSpPr>
        <p:spPr>
          <a:xfrm>
            <a:off x="914400" y="2438400"/>
            <a:ext cx="4343400" cy="4093428"/>
          </a:xfrm>
          <a:prstGeom prst="rect">
            <a:avLst/>
          </a:prstGeom>
          <a:noFill/>
        </p:spPr>
        <p:txBody>
          <a:bodyPr wrap="square" rtlCol="0">
            <a:spAutoFit/>
          </a:bodyPr>
          <a:lstStyle/>
          <a:p>
            <a:pPr algn="just"/>
            <a:r>
              <a:rPr lang="en-US" sz="2000" dirty="0" smtClean="0">
                <a:solidFill>
                  <a:schemeClr val="tx2"/>
                </a:solidFill>
                <a:latin typeface="Cooper Black" pitchFamily="18" charset="0"/>
              </a:rPr>
              <a:t>Morgan patented the first traffic signal in 1923. Morgan made national news when he used another of his inventions--the gas mask--to rescue several men trapped in a tunnel beneath Lake Erie. Morgan's mask was soon adopted by firemen around the world, and was also refined for use by the United States Army during World War I.</a:t>
            </a:r>
          </a:p>
          <a:p>
            <a:pPr algn="just"/>
            <a:endParaRPr lang="en-US" sz="2000" dirty="0">
              <a:solidFill>
                <a:schemeClr val="tx2"/>
              </a:solidFill>
              <a:latin typeface="Cooper Black" pitchFamily="18" charset="0"/>
            </a:endParaRPr>
          </a:p>
        </p:txBody>
      </p:sp>
      <p:pic>
        <p:nvPicPr>
          <p:cNvPr id="7" name="Content Placeholder 6" descr="Traffic light.jpg"/>
          <p:cNvPicPr>
            <a:picLocks noGrp="1" noChangeAspect="1"/>
          </p:cNvPicPr>
          <p:nvPr>
            <p:ph idx="1"/>
          </p:nvPr>
        </p:nvPicPr>
        <p:blipFill>
          <a:blip r:embed="rId2" cstate="print"/>
          <a:stretch>
            <a:fillRect/>
          </a:stretch>
        </p:blipFill>
        <p:spPr>
          <a:xfrm rot="1440670">
            <a:off x="6665742" y="2103988"/>
            <a:ext cx="1790081" cy="2057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8" name="Picture 7" descr="gas mask.jpg"/>
          <p:cNvPicPr>
            <a:picLocks noChangeAspect="1"/>
          </p:cNvPicPr>
          <p:nvPr/>
        </p:nvPicPr>
        <p:blipFill>
          <a:blip r:embed="rId3" cstate="print"/>
          <a:stretch>
            <a:fillRect/>
          </a:stretch>
        </p:blipFill>
        <p:spPr>
          <a:xfrm>
            <a:off x="5867400" y="4379698"/>
            <a:ext cx="1600200" cy="187951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TotalTime>
  <Words>788</Words>
  <Application>Microsoft Office PowerPoint</Application>
  <PresentationFormat>On-screen Show (4:3)</PresentationFormat>
  <Paragraphs>32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  AFRICAN AMERICAN  INVENTORS</vt:lpstr>
      <vt:lpstr> Norbert Rillieux  (1806-1894)</vt:lpstr>
      <vt:lpstr>Elijah McCoy  (1844-1929)</vt:lpstr>
      <vt:lpstr>Lewis H Latimer  (1848 – 1928)</vt:lpstr>
      <vt:lpstr>Jan E. Matzeliger  (1852-1889)</vt:lpstr>
      <vt:lpstr>George Washington Carver (1864-1943)</vt:lpstr>
      <vt:lpstr>Sarah Walker 1867 -1919</vt:lpstr>
      <vt:lpstr>Granville T. Woods(1856-1910)</vt:lpstr>
      <vt:lpstr>Garrett A. Morgan (1877 – 1963)</vt:lpstr>
      <vt:lpstr>Fredrick McKinley Jones 1893 - 1961 </vt:lpstr>
      <vt:lpstr>Charles Richard Drew 1904 - 1950</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AMERICAN  INVENTORS</dc:title>
  <dc:creator>Laura Mayne</dc:creator>
  <cp:lastModifiedBy>Laura Mayne</cp:lastModifiedBy>
  <cp:revision>86</cp:revision>
  <dcterms:created xsi:type="dcterms:W3CDTF">2009-07-08T14:25:27Z</dcterms:created>
  <dcterms:modified xsi:type="dcterms:W3CDTF">2010-01-18T20:48:33Z</dcterms:modified>
</cp:coreProperties>
</file>