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16822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4CC7FA-0A2D-4DD4-BF23-66C8A3BE4C6B}" type="datetimeFigureOut">
              <a:rPr lang="en-US" smtClean="0"/>
              <a:pPr/>
              <a:t>1/18/2010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1DDCD4-8081-4A1E-8D98-9F1C7628E9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PowerPoint lesson can be used when teaching different types of poems. Use it to present formats and examples of poems. It can also be used to review and reinforce concepts types of poems. </a:t>
            </a:r>
            <a:endParaRPr lang="en-US" dirty="0"/>
          </a:p>
        </p:txBody>
      </p:sp>
      <p:sp>
        <p:nvSpPr>
          <p:cNvPr id="4" name="Slide Number Placeholder 3"/>
          <p:cNvSpPr>
            <a:spLocks noGrp="1"/>
          </p:cNvSpPr>
          <p:nvPr>
            <p:ph type="sldNum" sz="quarter" idx="10"/>
          </p:nvPr>
        </p:nvSpPr>
        <p:spPr/>
        <p:txBody>
          <a:bodyPr/>
          <a:lstStyle/>
          <a:p>
            <a:fld id="{0D1DDCD4-8081-4A1E-8D98-9F1C7628E94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i="1" baseline="0">
                <a:solidFill>
                  <a:srgbClr val="FFFF99"/>
                </a:solidFill>
                <a:latin typeface="Comic Sans MS" pitchFamily="66"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bg2"/>
                </a:solidFill>
                <a:latin typeface="Lucida Calligraphy"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172200"/>
            <a:ext cx="2133600" cy="365125"/>
          </a:xfrm>
        </p:spPr>
        <p:txBody>
          <a:bodyPr/>
          <a:lstStyle>
            <a:lvl1pPr>
              <a:defRPr sz="1600" baseline="0">
                <a:solidFill>
                  <a:schemeClr val="bg2"/>
                </a:solidFill>
                <a:latin typeface="Brush Script MT" pitchFamily="66" charset="0"/>
              </a:defRPr>
            </a:lvl1pPr>
          </a:lstStyle>
          <a:p>
            <a:endParaRPr lang="en-US" dirty="0"/>
          </a:p>
        </p:txBody>
      </p:sp>
      <p:sp>
        <p:nvSpPr>
          <p:cNvPr id="5" name="Footer Placeholder 4"/>
          <p:cNvSpPr>
            <a:spLocks noGrp="1"/>
          </p:cNvSpPr>
          <p:nvPr>
            <p:ph type="ftr" sz="quarter" idx="11"/>
          </p:nvPr>
        </p:nvSpPr>
        <p:spPr>
          <a:xfrm>
            <a:off x="3124200" y="6172200"/>
            <a:ext cx="2895600" cy="365125"/>
          </a:xfrm>
        </p:spPr>
        <p:txBody>
          <a:bodyPr/>
          <a:lstStyle>
            <a:lvl1pPr marL="0" algn="ctr" defTabSz="914400" rtl="0" eaLnBrk="1" latinLnBrk="0" hangingPunct="1">
              <a:defRPr lang="en-US" sz="1600" kern="1200" baseline="0" dirty="0" smtClean="0">
                <a:solidFill>
                  <a:schemeClr val="bg2"/>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12"/>
          </p:nvPr>
        </p:nvSpPr>
        <p:spPr>
          <a:xfrm>
            <a:off x="6553200" y="6172200"/>
            <a:ext cx="2133600" cy="365125"/>
          </a:xfrm>
        </p:spPr>
        <p:txBody>
          <a:bodyPr/>
          <a:lstStyle>
            <a:lvl1pPr>
              <a:defRPr lang="en-US" sz="1600" kern="1200" baseline="0" smtClean="0">
                <a:solidFill>
                  <a:schemeClr val="bg2"/>
                </a:solidFill>
                <a:latin typeface="Brush Script MT" pitchFamily="66" charset="0"/>
                <a:ea typeface="+mn-ea"/>
                <a:cs typeface="+mn-cs"/>
              </a:defRPr>
            </a:lvl1pPr>
          </a:lstStyle>
          <a:p>
            <a:fld id="{0F4794BE-3ABA-47D7-B493-F762948879AE}" type="slidenum">
              <a:rPr lang="en-US" smtClean="0"/>
              <a:pPr/>
              <a:t>‹#›</a:t>
            </a:fld>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794BE-3ABA-47D7-B493-F762948879AE}"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794BE-3ABA-47D7-B493-F762948879AE}"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descr="C:\Documents and Settings\User\Local Settings\Temporary Internet Files\Content.IE5\STEB01UR\MCj04348230000[1].png"/>
          <p:cNvPicPr>
            <a:picLocks noChangeAspect="1" noChangeArrowheads="1"/>
          </p:cNvPicPr>
          <p:nvPr userDrawn="1"/>
        </p:nvPicPr>
        <p:blipFill>
          <a:blip r:embed="rId2" cstate="print"/>
          <a:srcRect/>
          <a:stretch>
            <a:fillRect/>
          </a:stretch>
        </p:blipFill>
        <p:spPr bwMode="auto">
          <a:xfrm>
            <a:off x="8305800" y="6096000"/>
            <a:ext cx="609600" cy="6096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772400" y="6248400"/>
            <a:ext cx="990600" cy="365125"/>
          </a:xfrm>
        </p:spPr>
        <p:txBody>
          <a:bodyPr/>
          <a:lstStyle>
            <a:lvl1pPr>
              <a:defRPr b="1">
                <a:solidFill>
                  <a:srgbClr val="FFFF00"/>
                </a:solidFill>
              </a:defRPr>
            </a:lvl1pPr>
          </a:lstStyle>
          <a:p>
            <a:fld id="{0F4794BE-3ABA-47D7-B493-F762948879AE}"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794BE-3ABA-47D7-B493-F762948879AE}"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794BE-3ABA-47D7-B493-F762948879AE}"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794BE-3ABA-47D7-B493-F762948879AE}"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794BE-3ABA-47D7-B493-F762948879AE}"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794BE-3ABA-47D7-B493-F762948879AE}"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794BE-3ABA-47D7-B493-F762948879AE}"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794BE-3ABA-47D7-B493-F762948879AE}"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68220"/>
        </a:solidFill>
        <a:effectLst/>
      </p:bgPr>
    </p:bg>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13" cstate="print"/>
          <a:srcRect/>
          <a:stretch>
            <a:fillRect/>
          </a:stretch>
        </p:blipFill>
        <p:spPr bwMode="auto">
          <a:xfrm>
            <a:off x="8191500" y="6229350"/>
            <a:ext cx="952500" cy="628650"/>
          </a:xfrm>
          <a:prstGeom prst="rect">
            <a:avLst/>
          </a:prstGeom>
          <a:noFill/>
          <a:ln w="9525">
            <a:noFill/>
            <a:miter lim="800000"/>
            <a:headEnd/>
            <a:tailEnd/>
          </a:ln>
          <a:effec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19200" y="6248400"/>
            <a:ext cx="16764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248400"/>
            <a:ext cx="1600200" cy="365125"/>
          </a:xfrm>
          <a:prstGeom prst="rect">
            <a:avLst/>
          </a:prstGeom>
        </p:spPr>
        <p:txBody>
          <a:bodyPr vert="horz" lIns="91440" tIns="45720" rIns="91440" bIns="45720" rtlCol="0" anchor="ctr"/>
          <a:lstStyle>
            <a:lvl1pPr algn="r">
              <a:defRPr sz="1200">
                <a:solidFill>
                  <a:schemeClr val="bg1"/>
                </a:solidFill>
              </a:defRPr>
            </a:lvl1pPr>
          </a:lstStyle>
          <a:p>
            <a:fld id="{0F4794BE-3ABA-47D7-B493-F762948879AE}" type="slidenum">
              <a:rPr lang="en-US" smtClean="0"/>
              <a:pPr/>
              <a:t>‹#›</a:t>
            </a:fld>
            <a:endParaRPr lang="en-US" dirty="0"/>
          </a:p>
        </p:txBody>
      </p:sp>
      <p:pic>
        <p:nvPicPr>
          <p:cNvPr id="1026" name="Picture 2"/>
          <p:cNvPicPr>
            <a:picLocks noChangeAspect="1" noChangeArrowheads="1"/>
          </p:cNvPicPr>
          <p:nvPr/>
        </p:nvPicPr>
        <p:blipFill>
          <a:blip r:embed="rId14" cstate="print"/>
          <a:srcRect/>
          <a:stretch>
            <a:fillRect/>
          </a:stretch>
        </p:blipFill>
        <p:spPr bwMode="auto">
          <a:xfrm>
            <a:off x="0" y="-1"/>
            <a:ext cx="9144000" cy="152401"/>
          </a:xfrm>
          <a:prstGeom prst="rect">
            <a:avLst/>
          </a:prstGeom>
          <a:noFill/>
          <a:ln w="9525">
            <a:noFill/>
            <a:miter lim="800000"/>
            <a:headEnd/>
            <a:tailEnd/>
          </a:ln>
          <a:effectLst/>
        </p:spPr>
      </p:pic>
      <p:pic>
        <p:nvPicPr>
          <p:cNvPr id="13" name="Picture 2"/>
          <p:cNvPicPr>
            <a:picLocks noChangeAspect="1" noChangeArrowheads="1"/>
          </p:cNvPicPr>
          <p:nvPr/>
        </p:nvPicPr>
        <p:blipFill>
          <a:blip r:embed="rId14" cstate="print"/>
          <a:srcRect/>
          <a:stretch>
            <a:fillRect/>
          </a:stretch>
        </p:blipFill>
        <p:spPr bwMode="auto">
          <a:xfrm>
            <a:off x="0" y="6705599"/>
            <a:ext cx="9144000" cy="152401"/>
          </a:xfrm>
          <a:prstGeom prst="rect">
            <a:avLst/>
          </a:prstGeom>
          <a:noFill/>
          <a:ln w="9525">
            <a:noFill/>
            <a:miter lim="800000"/>
            <a:headEnd/>
            <a:tailEnd/>
          </a:ln>
          <a:effectLst/>
        </p:spPr>
      </p:pic>
      <p:pic>
        <p:nvPicPr>
          <p:cNvPr id="14" name="Picture 2"/>
          <p:cNvPicPr>
            <a:picLocks noChangeAspect="1" noChangeArrowheads="1"/>
          </p:cNvPicPr>
          <p:nvPr/>
        </p:nvPicPr>
        <p:blipFill>
          <a:blip r:embed="rId14" cstate="print"/>
          <a:srcRect/>
          <a:stretch>
            <a:fillRect/>
          </a:stretch>
        </p:blipFill>
        <p:spPr bwMode="auto">
          <a:xfrm rot="5400000" flipV="1">
            <a:off x="-3307080" y="3398520"/>
            <a:ext cx="6766560" cy="152400"/>
          </a:xfrm>
          <a:prstGeom prst="rect">
            <a:avLst/>
          </a:prstGeom>
          <a:noFill/>
          <a:ln w="9525">
            <a:noFill/>
            <a:miter lim="800000"/>
            <a:headEnd/>
            <a:tailEnd/>
          </a:ln>
          <a:effectLst/>
        </p:spPr>
      </p:pic>
      <p:pic>
        <p:nvPicPr>
          <p:cNvPr id="15" name="Picture 2"/>
          <p:cNvPicPr>
            <a:picLocks noChangeAspect="1" noChangeArrowheads="1"/>
          </p:cNvPicPr>
          <p:nvPr/>
        </p:nvPicPr>
        <p:blipFill>
          <a:blip r:embed="rId14" cstate="print"/>
          <a:srcRect/>
          <a:stretch>
            <a:fillRect/>
          </a:stretch>
        </p:blipFill>
        <p:spPr bwMode="auto">
          <a:xfrm rot="5400000" flipV="1">
            <a:off x="5684520" y="3307080"/>
            <a:ext cx="6766560" cy="152400"/>
          </a:xfrm>
          <a:prstGeom prst="rect">
            <a:avLst/>
          </a:prstGeom>
          <a:noFill/>
          <a:ln w="9525">
            <a:noFill/>
            <a:miter lim="800000"/>
            <a:headEnd/>
            <a:tailEnd/>
          </a:ln>
          <a:effectLst/>
        </p:spPr>
      </p:pic>
      <p:pic>
        <p:nvPicPr>
          <p:cNvPr id="1035" name="Picture 11"/>
          <p:cNvPicPr>
            <a:picLocks noChangeAspect="1" noChangeArrowheads="1"/>
          </p:cNvPicPr>
          <p:nvPr/>
        </p:nvPicPr>
        <p:blipFill>
          <a:blip r:embed="rId15" cstate="print"/>
          <a:srcRect/>
          <a:stretch>
            <a:fillRect/>
          </a:stretch>
        </p:blipFill>
        <p:spPr bwMode="auto">
          <a:xfrm>
            <a:off x="228600" y="6248400"/>
            <a:ext cx="1038225" cy="4572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hf hdr="0"/>
  <p:txStyles>
    <p:titleStyle>
      <a:lvl1pPr algn="ctr" defTabSz="914400" rtl="0" eaLnBrk="1" latinLnBrk="0" hangingPunct="1">
        <a:spcBef>
          <a:spcPct val="0"/>
        </a:spcBef>
        <a:buNone/>
        <a:defRPr lang="en-US" sz="4400" b="1" i="1" kern="1200" baseline="0" dirty="0" smtClean="0">
          <a:solidFill>
            <a:srgbClr val="FFFF99"/>
          </a:solidFill>
          <a:latin typeface="Comic Sans MS"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4000" kern="1200" baseline="0">
          <a:solidFill>
            <a:schemeClr val="bg1">
              <a:lumMod val="95000"/>
            </a:schemeClr>
          </a:solidFill>
          <a:latin typeface="Brush Script MT" pitchFamily="66" charset="0"/>
          <a:ea typeface="+mn-ea"/>
          <a:cs typeface="+mn-cs"/>
        </a:defRPr>
      </a:lvl1pPr>
      <a:lvl2pPr marL="742950" indent="-285750" algn="l" defTabSz="914400" rtl="0" eaLnBrk="1" latinLnBrk="0" hangingPunct="1">
        <a:spcBef>
          <a:spcPct val="20000"/>
        </a:spcBef>
        <a:buFont typeface="Arial" pitchFamily="34" charset="0"/>
        <a:buChar char="–"/>
        <a:defRPr sz="3600" kern="1200" baseline="0">
          <a:solidFill>
            <a:schemeClr val="bg1">
              <a:lumMod val="95000"/>
            </a:schemeClr>
          </a:solidFill>
          <a:latin typeface="Brush Script MT" pitchFamily="66" charset="0"/>
          <a:ea typeface="+mn-ea"/>
          <a:cs typeface="+mn-cs"/>
        </a:defRPr>
      </a:lvl2pPr>
      <a:lvl3pPr marL="1143000" indent="-228600" algn="l" defTabSz="914400" rtl="0" eaLnBrk="1" latinLnBrk="0" hangingPunct="1">
        <a:spcBef>
          <a:spcPct val="20000"/>
        </a:spcBef>
        <a:buFont typeface="Arial" pitchFamily="34" charset="0"/>
        <a:buChar char="•"/>
        <a:defRPr sz="3200" kern="1200" baseline="0">
          <a:solidFill>
            <a:schemeClr val="bg1">
              <a:lumMod val="95000"/>
            </a:schemeClr>
          </a:solidFill>
          <a:latin typeface="Brush Script MT" pitchFamily="66" charset="0"/>
          <a:ea typeface="+mn-ea"/>
          <a:cs typeface="+mn-cs"/>
        </a:defRPr>
      </a:lvl3pPr>
      <a:lvl4pPr marL="1600200" indent="-228600" algn="l" defTabSz="914400" rtl="0" eaLnBrk="1" latinLnBrk="0" hangingPunct="1">
        <a:spcBef>
          <a:spcPct val="20000"/>
        </a:spcBef>
        <a:buFont typeface="Arial" pitchFamily="34" charset="0"/>
        <a:buChar char="–"/>
        <a:defRPr sz="2800" kern="1200" baseline="0">
          <a:solidFill>
            <a:schemeClr val="bg1">
              <a:lumMod val="95000"/>
            </a:schemeClr>
          </a:solidFill>
          <a:latin typeface="Brush Script MT" pitchFamily="66" charset="0"/>
          <a:ea typeface="+mn-ea"/>
          <a:cs typeface="+mn-cs"/>
        </a:defRPr>
      </a:lvl4pPr>
      <a:lvl5pPr marL="2057400" indent="-228600" algn="l" defTabSz="914400" rtl="0" eaLnBrk="1" latinLnBrk="0" hangingPunct="1">
        <a:spcBef>
          <a:spcPct val="20000"/>
        </a:spcBef>
        <a:buFont typeface="Arial" pitchFamily="34" charset="0"/>
        <a:buChar char="»"/>
        <a:defRPr sz="2800" kern="1200" baseline="0">
          <a:solidFill>
            <a:schemeClr val="bg1">
              <a:lumMod val="95000"/>
            </a:schemeClr>
          </a:solidFill>
          <a:latin typeface="Brush Script M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2152650"/>
          </a:xfrm>
          <a:solidFill>
            <a:srgbClr val="00B050"/>
          </a:solidFill>
        </p:spPr>
        <p:txBody>
          <a:bodyPr/>
          <a:lstStyle/>
          <a:p>
            <a:r>
              <a:rPr lang="en-US" sz="5400" b="0" i="0" dirty="0" smtClean="0">
                <a:ln w="28575">
                  <a:solidFill>
                    <a:srgbClr val="FF0000"/>
                  </a:solidFill>
                </a:ln>
                <a:solidFill>
                  <a:srgbClr val="FFFF00"/>
                </a:solidFill>
                <a:latin typeface="Cooper Black" pitchFamily="18" charset="0"/>
              </a:rPr>
              <a:t>POEMS</a:t>
            </a:r>
            <a:r>
              <a:rPr lang="en-US" sz="5400" b="0" i="0" dirty="0" smtClean="0">
                <a:ln>
                  <a:solidFill>
                    <a:srgbClr val="FF0000"/>
                  </a:solidFill>
                </a:ln>
                <a:solidFill>
                  <a:srgbClr val="FFFF00"/>
                </a:solidFill>
                <a:latin typeface="Cooper Black" pitchFamily="18" charset="0"/>
              </a:rPr>
              <a:t> </a:t>
            </a:r>
            <a:r>
              <a:rPr lang="en-US" sz="5400" b="0" i="0" dirty="0" smtClean="0">
                <a:ln w="28575">
                  <a:solidFill>
                    <a:srgbClr val="FF0000"/>
                  </a:solidFill>
                </a:ln>
                <a:solidFill>
                  <a:srgbClr val="FFFF00"/>
                </a:solidFill>
                <a:latin typeface="Cooper Black" pitchFamily="18" charset="0"/>
              </a:rPr>
              <a:t>MADE EASY</a:t>
            </a:r>
            <a:endParaRPr lang="en-US" sz="5400" b="0" i="0" dirty="0">
              <a:ln w="28575">
                <a:solidFill>
                  <a:srgbClr val="FF0000"/>
                </a:solidFill>
              </a:ln>
              <a:solidFill>
                <a:srgbClr val="FFFF00"/>
              </a:solidFill>
              <a:latin typeface="Cooper Black" pitchFamily="18" charset="0"/>
            </a:endParaRPr>
          </a:p>
        </p:txBody>
      </p:sp>
      <p:sp>
        <p:nvSpPr>
          <p:cNvPr id="3" name="Subtitle 2"/>
          <p:cNvSpPr>
            <a:spLocks noGrp="1"/>
          </p:cNvSpPr>
          <p:nvPr>
            <p:ph type="subTitle" idx="1"/>
          </p:nvPr>
        </p:nvSpPr>
        <p:spPr/>
        <p:txBody>
          <a:bodyPr/>
          <a:lstStyle/>
          <a:p>
            <a:r>
              <a:rPr lang="en-US" dirty="0" smtClean="0">
                <a:solidFill>
                  <a:srgbClr val="FFFF00"/>
                </a:solidFill>
              </a:rPr>
              <a:t> By</a:t>
            </a:r>
          </a:p>
          <a:p>
            <a:r>
              <a:rPr lang="en-US" dirty="0" smtClean="0">
                <a:solidFill>
                  <a:srgbClr val="FFFF00"/>
                </a:solidFill>
              </a:rPr>
              <a:t>Laura Mayne</a:t>
            </a:r>
            <a:endParaRPr lang="en-US"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rgbClr val="FFFF00"/>
                </a:solidFill>
                <a:latin typeface="Cooper Black" pitchFamily="18" charset="0"/>
              </a:rPr>
              <a:t>ACROSTIC</a:t>
            </a:r>
            <a:r>
              <a:rPr lang="en-US" b="0" dirty="0" smtClean="0">
                <a:latin typeface="Cooper Black" pitchFamily="18" charset="0"/>
              </a:rPr>
              <a:t> </a:t>
            </a:r>
            <a:endParaRPr lang="en-US" b="0" dirty="0">
              <a:latin typeface="Cooper Black" pitchFamily="18" charset="0"/>
            </a:endParaRPr>
          </a:p>
        </p:txBody>
      </p:sp>
      <p:sp>
        <p:nvSpPr>
          <p:cNvPr id="3" name="Content Placeholder 2"/>
          <p:cNvSpPr>
            <a:spLocks noGrp="1"/>
          </p:cNvSpPr>
          <p:nvPr>
            <p:ph sz="half" idx="1"/>
          </p:nvPr>
        </p:nvSpPr>
        <p:spPr/>
        <p:txBody>
          <a:bodyPr/>
          <a:lstStyle/>
          <a:p>
            <a:r>
              <a:rPr lang="en-US" dirty="0" smtClean="0">
                <a:latin typeface="Cooper Black" pitchFamily="18" charset="0"/>
              </a:rPr>
              <a:t>A poem or series of lines in which certain letters, usually the first in each line, form a name, motto, or message when read in sequence.</a:t>
            </a:r>
          </a:p>
          <a:p>
            <a:endParaRPr lang="en-US" dirty="0"/>
          </a:p>
        </p:txBody>
      </p:sp>
      <p:sp>
        <p:nvSpPr>
          <p:cNvPr id="7" name="Content Placeholder 6"/>
          <p:cNvSpPr>
            <a:spLocks noGrp="1"/>
          </p:cNvSpPr>
          <p:nvPr>
            <p:ph sz="half" idx="2"/>
          </p:nvPr>
        </p:nvSpPr>
        <p:spPr>
          <a:xfrm>
            <a:off x="4648200" y="1371600"/>
            <a:ext cx="3810000" cy="4495800"/>
          </a:xfrm>
          <a:solidFill>
            <a:srgbClr val="00B050"/>
          </a:solidFill>
        </p:spPr>
        <p:txBody>
          <a:bodyPr/>
          <a:lstStyle/>
          <a:p>
            <a:pPr algn="ctr">
              <a:buNone/>
            </a:pPr>
            <a:r>
              <a:rPr lang="en-US" dirty="0" smtClean="0">
                <a:solidFill>
                  <a:srgbClr val="FFFF00"/>
                </a:solidFill>
                <a:latin typeface="Segoe Print" pitchFamily="2" charset="0"/>
              </a:rPr>
              <a:t>Example</a:t>
            </a:r>
          </a:p>
          <a:p>
            <a:pPr algn="ctr">
              <a:buNone/>
            </a:pPr>
            <a:r>
              <a:rPr lang="en-US" sz="2400" dirty="0" smtClean="0">
                <a:solidFill>
                  <a:srgbClr val="FFFF00"/>
                </a:solidFill>
                <a:latin typeface="Segoe Print" pitchFamily="2" charset="0"/>
              </a:rPr>
              <a:t>SNOW</a:t>
            </a:r>
          </a:p>
          <a:p>
            <a:pPr>
              <a:buNone/>
            </a:pPr>
            <a:r>
              <a:rPr lang="en-US" dirty="0" smtClean="0">
                <a:solidFill>
                  <a:srgbClr val="FFFF00"/>
                </a:solidFill>
                <a:latin typeface="Segoe Print" pitchFamily="2" charset="0"/>
              </a:rPr>
              <a:t> </a:t>
            </a:r>
            <a:r>
              <a:rPr lang="en-US" dirty="0" smtClean="0">
                <a:solidFill>
                  <a:schemeClr val="bg1"/>
                </a:solidFill>
                <a:latin typeface="Segoe Print" pitchFamily="2" charset="0"/>
              </a:rPr>
              <a:t>S</a:t>
            </a:r>
            <a:r>
              <a:rPr lang="en-US" sz="2400" dirty="0" smtClean="0">
                <a:solidFill>
                  <a:srgbClr val="FFFF00"/>
                </a:solidFill>
                <a:latin typeface="Segoe Print" pitchFamily="2" charset="0"/>
              </a:rPr>
              <a:t>now falls on me</a:t>
            </a:r>
          </a:p>
          <a:p>
            <a:pPr>
              <a:buNone/>
            </a:pPr>
            <a:r>
              <a:rPr lang="en-US" sz="2400" dirty="0" smtClean="0">
                <a:solidFill>
                  <a:srgbClr val="FFFF00"/>
                </a:solidFill>
                <a:latin typeface="Segoe Print" pitchFamily="2" charset="0"/>
              </a:rPr>
              <a:t> </a:t>
            </a:r>
            <a:r>
              <a:rPr lang="en-US" dirty="0" smtClean="0">
                <a:solidFill>
                  <a:schemeClr val="bg1"/>
                </a:solidFill>
                <a:latin typeface="Segoe Print" pitchFamily="2" charset="0"/>
              </a:rPr>
              <a:t>N</a:t>
            </a:r>
            <a:r>
              <a:rPr lang="en-US" sz="2400" dirty="0" smtClean="0">
                <a:solidFill>
                  <a:srgbClr val="FFFF00"/>
                </a:solidFill>
                <a:latin typeface="Segoe Print" pitchFamily="2" charset="0"/>
              </a:rPr>
              <a:t>ose is very cold</a:t>
            </a:r>
          </a:p>
          <a:p>
            <a:pPr>
              <a:buNone/>
            </a:pPr>
            <a:r>
              <a:rPr lang="en-US" sz="2400" dirty="0" smtClean="0">
                <a:solidFill>
                  <a:srgbClr val="FFFF00"/>
                </a:solidFill>
                <a:latin typeface="Segoe Print" pitchFamily="2" charset="0"/>
              </a:rPr>
              <a:t> </a:t>
            </a:r>
            <a:r>
              <a:rPr lang="en-US" dirty="0" smtClean="0">
                <a:solidFill>
                  <a:schemeClr val="bg1"/>
                </a:solidFill>
                <a:latin typeface="Segoe Print" pitchFamily="2" charset="0"/>
              </a:rPr>
              <a:t>O</a:t>
            </a:r>
            <a:r>
              <a:rPr lang="en-US" sz="2400" dirty="0" smtClean="0">
                <a:solidFill>
                  <a:srgbClr val="FFFF00"/>
                </a:solidFill>
                <a:latin typeface="Segoe Print" pitchFamily="2" charset="0"/>
              </a:rPr>
              <a:t>uter coat is a must</a:t>
            </a:r>
          </a:p>
          <a:p>
            <a:pPr>
              <a:buNone/>
            </a:pPr>
            <a:r>
              <a:rPr lang="en-US" sz="2400" dirty="0" smtClean="0">
                <a:solidFill>
                  <a:srgbClr val="FFFF00"/>
                </a:solidFill>
                <a:latin typeface="Segoe Print" pitchFamily="2" charset="0"/>
              </a:rPr>
              <a:t> </a:t>
            </a:r>
            <a:r>
              <a:rPr lang="en-US" dirty="0" smtClean="0">
                <a:solidFill>
                  <a:schemeClr val="bg1"/>
                </a:solidFill>
                <a:latin typeface="Segoe Print" pitchFamily="2" charset="0"/>
              </a:rPr>
              <a:t>W</a:t>
            </a:r>
            <a:r>
              <a:rPr lang="en-US" sz="2400" dirty="0" smtClean="0">
                <a:solidFill>
                  <a:srgbClr val="FFFF00"/>
                </a:solidFill>
                <a:latin typeface="Segoe Print" pitchFamily="2" charset="0"/>
              </a:rPr>
              <a:t>ear it with pride</a:t>
            </a:r>
          </a:p>
          <a:p>
            <a:pPr>
              <a:buNone/>
            </a:pPr>
            <a:endParaRPr lang="en-US" dirty="0">
              <a:solidFill>
                <a:srgbClr val="FFFF00"/>
              </a:solidFill>
            </a:endParaRPr>
          </a:p>
        </p:txBody>
      </p:sp>
      <p:sp>
        <p:nvSpPr>
          <p:cNvPr id="6" name="Slide Number Placeholder 5"/>
          <p:cNvSpPr>
            <a:spLocks noGrp="1"/>
          </p:cNvSpPr>
          <p:nvPr>
            <p:ph type="sldNum" sz="quarter" idx="12"/>
          </p:nvPr>
        </p:nvSpPr>
        <p:spPr/>
        <p:txBody>
          <a:bodyPr/>
          <a:lstStyle/>
          <a:p>
            <a:fld id="{0F4794BE-3ABA-47D7-B493-F762948879AE}" type="slidenum">
              <a:rPr lang="en-US" smtClean="0"/>
              <a:pPr/>
              <a:t>2</a:t>
            </a:fld>
            <a:endParaRPr lang="en-US" dirty="0"/>
          </a:p>
        </p:txBody>
      </p:sp>
      <p:pic>
        <p:nvPicPr>
          <p:cNvPr id="13" name="Picture 12" descr="snowflake.jpg"/>
          <p:cNvPicPr>
            <a:picLocks noChangeAspect="1"/>
          </p:cNvPicPr>
          <p:nvPr/>
        </p:nvPicPr>
        <p:blipFill>
          <a:blip r:embed="rId2" cstate="print"/>
          <a:stretch>
            <a:fillRect/>
          </a:stretch>
        </p:blipFill>
        <p:spPr>
          <a:xfrm>
            <a:off x="6096000" y="4495800"/>
            <a:ext cx="838200" cy="831494"/>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b="0" dirty="0" smtClean="0">
                <a:solidFill>
                  <a:srgbClr val="FFFF00"/>
                </a:solidFill>
                <a:latin typeface="Cooper Black" pitchFamily="18" charset="0"/>
              </a:rPr>
              <a:t>HAIKU</a:t>
            </a:r>
            <a:endParaRPr lang="en-US" b="0" dirty="0">
              <a:solidFill>
                <a:srgbClr val="FFFF00"/>
              </a:solidFill>
              <a:latin typeface="Cooper Black" pitchFamily="18" charset="0"/>
            </a:endParaRPr>
          </a:p>
        </p:txBody>
      </p:sp>
      <p:sp>
        <p:nvSpPr>
          <p:cNvPr id="9" name="Content Placeholder 8"/>
          <p:cNvSpPr>
            <a:spLocks noGrp="1"/>
          </p:cNvSpPr>
          <p:nvPr>
            <p:ph sz="half" idx="1"/>
          </p:nvPr>
        </p:nvSpPr>
        <p:spPr/>
        <p:txBody>
          <a:bodyPr>
            <a:noAutofit/>
          </a:bodyPr>
          <a:lstStyle/>
          <a:p>
            <a:r>
              <a:rPr lang="en-US" sz="2200" dirty="0" smtClean="0">
                <a:latin typeface="Cooper Black" pitchFamily="18" charset="0"/>
              </a:rPr>
              <a:t>Haiku is Japanese poetry that reflects on nature and feelings. </a:t>
            </a:r>
            <a:br>
              <a:rPr lang="en-US" sz="2200" dirty="0" smtClean="0">
                <a:latin typeface="Cooper Black" pitchFamily="18" charset="0"/>
              </a:rPr>
            </a:br>
            <a:r>
              <a:rPr lang="en-US" sz="2200" dirty="0" smtClean="0">
                <a:latin typeface="Cooper Black" pitchFamily="18" charset="0"/>
              </a:rPr>
              <a:t>It consists of three lines.  </a:t>
            </a:r>
            <a:r>
              <a:rPr lang="en-US" sz="2200" dirty="0" smtClean="0">
                <a:solidFill>
                  <a:srgbClr val="FFFF00"/>
                </a:solidFill>
                <a:latin typeface="Cooper Black" pitchFamily="18" charset="0"/>
              </a:rPr>
              <a:t>Five</a:t>
            </a:r>
            <a:r>
              <a:rPr lang="en-US" sz="2200" dirty="0" smtClean="0">
                <a:latin typeface="Cooper Black" pitchFamily="18" charset="0"/>
              </a:rPr>
              <a:t> syllables in the first line.</a:t>
            </a:r>
          </a:p>
          <a:p>
            <a:r>
              <a:rPr lang="en-US" sz="2200" dirty="0" smtClean="0">
                <a:latin typeface="Cooper Black" pitchFamily="18" charset="0"/>
              </a:rPr>
              <a:t> </a:t>
            </a:r>
            <a:r>
              <a:rPr lang="en-US" sz="2200" dirty="0" smtClean="0">
                <a:solidFill>
                  <a:srgbClr val="FFFF00"/>
                </a:solidFill>
                <a:latin typeface="Cooper Black" pitchFamily="18" charset="0"/>
              </a:rPr>
              <a:t>Seven</a:t>
            </a:r>
            <a:r>
              <a:rPr lang="en-US" sz="2200" dirty="0" smtClean="0">
                <a:latin typeface="Cooper Black" pitchFamily="18" charset="0"/>
              </a:rPr>
              <a:t> syllables in the second line.</a:t>
            </a:r>
          </a:p>
          <a:p>
            <a:r>
              <a:rPr lang="en-US" sz="2200" dirty="0" smtClean="0">
                <a:solidFill>
                  <a:srgbClr val="FFFF00"/>
                </a:solidFill>
                <a:latin typeface="Cooper Black" pitchFamily="18" charset="0"/>
              </a:rPr>
              <a:t>Five </a:t>
            </a:r>
            <a:r>
              <a:rPr lang="en-US" sz="2200" dirty="0" smtClean="0">
                <a:latin typeface="Cooper Black" pitchFamily="18" charset="0"/>
              </a:rPr>
              <a:t>syllables in the third. </a:t>
            </a:r>
            <a:endParaRPr lang="en-US" sz="2200" dirty="0">
              <a:latin typeface="Cooper Black" pitchFamily="18" charset="0"/>
            </a:endParaRPr>
          </a:p>
        </p:txBody>
      </p:sp>
      <p:sp>
        <p:nvSpPr>
          <p:cNvPr id="10" name="Content Placeholder 9"/>
          <p:cNvSpPr>
            <a:spLocks noGrp="1"/>
          </p:cNvSpPr>
          <p:nvPr>
            <p:ph sz="half" idx="2"/>
          </p:nvPr>
        </p:nvSpPr>
        <p:spPr>
          <a:solidFill>
            <a:srgbClr val="00B050"/>
          </a:solidFill>
        </p:spPr>
        <p:txBody>
          <a:bodyPr>
            <a:normAutofit/>
          </a:bodyPr>
          <a:lstStyle/>
          <a:p>
            <a:pPr algn="ctr">
              <a:buNone/>
            </a:pPr>
            <a:r>
              <a:rPr lang="en-US" dirty="0" smtClean="0">
                <a:solidFill>
                  <a:srgbClr val="FFFF00"/>
                </a:solidFill>
                <a:latin typeface="Segoe Print" pitchFamily="2" charset="0"/>
              </a:rPr>
              <a:t>Example</a:t>
            </a:r>
          </a:p>
          <a:p>
            <a:pPr algn="ctr">
              <a:buNone/>
            </a:pPr>
            <a:r>
              <a:rPr lang="en-US" sz="1800" b="1" dirty="0" smtClean="0">
                <a:solidFill>
                  <a:srgbClr val="FFFF00"/>
                </a:solidFill>
                <a:latin typeface="Segoe Print" pitchFamily="2" charset="0"/>
              </a:rPr>
              <a:t>Autumn</a:t>
            </a:r>
          </a:p>
          <a:p>
            <a:pPr algn="ctr">
              <a:buNone/>
            </a:pPr>
            <a:r>
              <a:rPr lang="en-US" sz="1800" b="1" dirty="0" smtClean="0">
                <a:solidFill>
                  <a:srgbClr val="FFFF00"/>
                </a:solidFill>
                <a:latin typeface="Segoe Print" pitchFamily="2" charset="0"/>
              </a:rPr>
              <a:t>As the cool wind blows</a:t>
            </a:r>
          </a:p>
          <a:p>
            <a:pPr algn="ctr">
              <a:buNone/>
            </a:pPr>
            <a:r>
              <a:rPr lang="en-US" sz="1800" b="1" dirty="0" smtClean="0">
                <a:solidFill>
                  <a:srgbClr val="FFFF00"/>
                </a:solidFill>
                <a:latin typeface="Segoe Print" pitchFamily="2" charset="0"/>
              </a:rPr>
              <a:t>Red, yellow, and green leaves fall</a:t>
            </a:r>
          </a:p>
          <a:p>
            <a:pPr algn="ctr">
              <a:buNone/>
            </a:pPr>
            <a:r>
              <a:rPr lang="en-US" sz="1800" b="1" dirty="0" smtClean="0">
                <a:solidFill>
                  <a:srgbClr val="FFFF00"/>
                </a:solidFill>
                <a:latin typeface="Segoe Print" pitchFamily="2" charset="0"/>
              </a:rPr>
              <a:t>Gently to the ground</a:t>
            </a:r>
            <a:r>
              <a:rPr lang="en-US" sz="1800" dirty="0" smtClean="0">
                <a:solidFill>
                  <a:srgbClr val="FFFF00"/>
                </a:solidFill>
                <a:latin typeface="Segoe Print" pitchFamily="2" charset="0"/>
              </a:rPr>
              <a:t>.</a:t>
            </a:r>
          </a:p>
          <a:p>
            <a:pPr algn="ctr">
              <a:buNone/>
            </a:pPr>
            <a:endParaRPr lang="en-US" sz="1800" dirty="0">
              <a:solidFill>
                <a:srgbClr val="FFFF00"/>
              </a:solidFill>
              <a:latin typeface="Segoe Print" pitchFamily="2" charset="0"/>
            </a:endParaRPr>
          </a:p>
        </p:txBody>
      </p:sp>
      <p:sp>
        <p:nvSpPr>
          <p:cNvPr id="7" name="Slide Number Placeholder 6"/>
          <p:cNvSpPr>
            <a:spLocks noGrp="1"/>
          </p:cNvSpPr>
          <p:nvPr>
            <p:ph type="sldNum" sz="quarter" idx="12"/>
          </p:nvPr>
        </p:nvSpPr>
        <p:spPr/>
        <p:txBody>
          <a:bodyPr/>
          <a:lstStyle/>
          <a:p>
            <a:fld id="{0F4794BE-3ABA-47D7-B493-F762948879AE}" type="slidenum">
              <a:rPr lang="en-US" smtClean="0"/>
              <a:pPr/>
              <a:t>3</a:t>
            </a:fld>
            <a:endParaRPr lang="en-US"/>
          </a:p>
        </p:txBody>
      </p:sp>
      <p:pic>
        <p:nvPicPr>
          <p:cNvPr id="11" name="Picture 10" descr="Fall Picture.jpg"/>
          <p:cNvPicPr>
            <a:picLocks noChangeAspect="1"/>
          </p:cNvPicPr>
          <p:nvPr/>
        </p:nvPicPr>
        <p:blipFill>
          <a:blip r:embed="rId2" cstate="print"/>
          <a:stretch>
            <a:fillRect/>
          </a:stretch>
        </p:blipFill>
        <p:spPr>
          <a:xfrm flipV="1">
            <a:off x="5486400" y="3962400"/>
            <a:ext cx="2692400" cy="1793812"/>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ipe(down)">
                                      <p:cBhvr>
                                        <p:cTn id="10" dur="500"/>
                                        <p:tgtEl>
                                          <p:spTgt spid="9">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wipe(down)">
                                      <p:cBhvr>
                                        <p:cTn id="1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err="1" smtClean="0">
                <a:solidFill>
                  <a:srgbClr val="FFFF00"/>
                </a:solidFill>
                <a:latin typeface="Cooper Black" pitchFamily="18" charset="0"/>
              </a:rPr>
              <a:t>Cinquain</a:t>
            </a:r>
            <a:endParaRPr lang="en-US" b="0" dirty="0">
              <a:solidFill>
                <a:srgbClr val="FFFF00"/>
              </a:solidFill>
              <a:latin typeface="Cooper Black" pitchFamily="18" charset="0"/>
            </a:endParaRPr>
          </a:p>
        </p:txBody>
      </p:sp>
      <p:sp>
        <p:nvSpPr>
          <p:cNvPr id="3" name="Content Placeholder 2"/>
          <p:cNvSpPr>
            <a:spLocks noGrp="1"/>
          </p:cNvSpPr>
          <p:nvPr>
            <p:ph sz="half" idx="1"/>
          </p:nvPr>
        </p:nvSpPr>
        <p:spPr/>
        <p:txBody>
          <a:bodyPr>
            <a:normAutofit/>
          </a:bodyPr>
          <a:lstStyle/>
          <a:p>
            <a:pPr algn="ctr">
              <a:buNone/>
            </a:pPr>
            <a:r>
              <a:rPr lang="en-US" dirty="0" smtClean="0">
                <a:latin typeface="Cooper Black" pitchFamily="18" charset="0"/>
              </a:rPr>
              <a:t>Pattern</a:t>
            </a:r>
          </a:p>
          <a:p>
            <a:r>
              <a:rPr lang="en-US" sz="2000" dirty="0" err="1" smtClean="0">
                <a:latin typeface="Cooper Black" pitchFamily="18" charset="0"/>
              </a:rPr>
              <a:t>Cinquains</a:t>
            </a:r>
            <a:r>
              <a:rPr lang="en-US" sz="2000" dirty="0" smtClean="0">
                <a:latin typeface="Cooper Black" pitchFamily="18" charset="0"/>
              </a:rPr>
              <a:t> have </a:t>
            </a:r>
            <a:r>
              <a:rPr lang="en-US" sz="2000" dirty="0" smtClean="0">
                <a:solidFill>
                  <a:srgbClr val="FFFF00"/>
                </a:solidFill>
                <a:latin typeface="Cooper Black" pitchFamily="18" charset="0"/>
              </a:rPr>
              <a:t>five</a:t>
            </a:r>
            <a:r>
              <a:rPr lang="en-US" sz="2000" dirty="0" smtClean="0">
                <a:latin typeface="Cooper Black" pitchFamily="18" charset="0"/>
              </a:rPr>
              <a:t> lines </a:t>
            </a:r>
            <a:br>
              <a:rPr lang="en-US" sz="2000" dirty="0" smtClean="0">
                <a:latin typeface="Cooper Black" pitchFamily="18" charset="0"/>
              </a:rPr>
            </a:br>
            <a:endParaRPr lang="en-US" sz="2000" dirty="0" smtClean="0">
              <a:latin typeface="Cooper Black" pitchFamily="18" charset="0"/>
            </a:endParaRPr>
          </a:p>
          <a:p>
            <a:r>
              <a:rPr lang="en-US" sz="2000" dirty="0" smtClean="0">
                <a:latin typeface="Cooper Black" pitchFamily="18" charset="0"/>
              </a:rPr>
              <a:t>Line 1: Title </a:t>
            </a:r>
            <a:r>
              <a:rPr lang="en-US" sz="2000" dirty="0" smtClean="0">
                <a:solidFill>
                  <a:schemeClr val="bg1"/>
                </a:solidFill>
                <a:latin typeface="Cooper Black" pitchFamily="18" charset="0"/>
              </a:rPr>
              <a:t>(</a:t>
            </a:r>
            <a:r>
              <a:rPr lang="en-US" sz="2000" dirty="0" smtClean="0">
                <a:solidFill>
                  <a:srgbClr val="FFFF00"/>
                </a:solidFill>
                <a:latin typeface="Cooper Black" pitchFamily="18" charset="0"/>
              </a:rPr>
              <a:t>noun</a:t>
            </a:r>
            <a:r>
              <a:rPr lang="en-US" sz="2000" dirty="0" smtClean="0">
                <a:latin typeface="Cooper Black" pitchFamily="18" charset="0"/>
              </a:rPr>
              <a:t>) 1 word </a:t>
            </a:r>
            <a:br>
              <a:rPr lang="en-US" sz="2000" dirty="0" smtClean="0">
                <a:latin typeface="Cooper Black" pitchFamily="18" charset="0"/>
              </a:rPr>
            </a:br>
            <a:r>
              <a:rPr lang="en-US" sz="2000" dirty="0" smtClean="0">
                <a:latin typeface="Cooper Black" pitchFamily="18" charset="0"/>
              </a:rPr>
              <a:t>Line 2: (</a:t>
            </a:r>
            <a:r>
              <a:rPr lang="en-US" sz="2000" dirty="0" smtClean="0">
                <a:solidFill>
                  <a:srgbClr val="FFFF00"/>
                </a:solidFill>
                <a:latin typeface="Cooper Black" pitchFamily="18" charset="0"/>
              </a:rPr>
              <a:t>Description</a:t>
            </a:r>
            <a:r>
              <a:rPr lang="en-US" sz="2000" dirty="0" smtClean="0">
                <a:latin typeface="Cooper Black" pitchFamily="18" charset="0"/>
              </a:rPr>
              <a:t> ) 2 		     words </a:t>
            </a:r>
            <a:br>
              <a:rPr lang="en-US" sz="2000" dirty="0" smtClean="0">
                <a:latin typeface="Cooper Black" pitchFamily="18" charset="0"/>
              </a:rPr>
            </a:br>
            <a:r>
              <a:rPr lang="en-US" sz="2000" dirty="0" smtClean="0">
                <a:latin typeface="Cooper Black" pitchFamily="18" charset="0"/>
              </a:rPr>
              <a:t>Line 3: (</a:t>
            </a:r>
            <a:r>
              <a:rPr lang="en-US" sz="2000" dirty="0" smtClean="0">
                <a:solidFill>
                  <a:srgbClr val="FFFF00"/>
                </a:solidFill>
                <a:latin typeface="Cooper Black" pitchFamily="18" charset="0"/>
              </a:rPr>
              <a:t>Action</a:t>
            </a:r>
            <a:r>
              <a:rPr lang="en-US" sz="2000" dirty="0" smtClean="0">
                <a:latin typeface="Cooper Black" pitchFamily="18" charset="0"/>
              </a:rPr>
              <a:t> )3 words </a:t>
            </a:r>
            <a:br>
              <a:rPr lang="en-US" sz="2000" dirty="0" smtClean="0">
                <a:latin typeface="Cooper Black" pitchFamily="18" charset="0"/>
              </a:rPr>
            </a:br>
            <a:r>
              <a:rPr lang="en-US" sz="2000" dirty="0" smtClean="0">
                <a:latin typeface="Cooper Black" pitchFamily="18" charset="0"/>
              </a:rPr>
              <a:t>Line 4: (</a:t>
            </a:r>
            <a:r>
              <a:rPr lang="en-US" sz="2000" dirty="0" smtClean="0">
                <a:solidFill>
                  <a:srgbClr val="FFFF00"/>
                </a:solidFill>
                <a:latin typeface="Cooper Black" pitchFamily="18" charset="0"/>
              </a:rPr>
              <a:t>Feeling</a:t>
            </a:r>
            <a:r>
              <a:rPr lang="en-US" sz="2000" dirty="0" smtClean="0">
                <a:latin typeface="Cooper Black" pitchFamily="18" charset="0"/>
              </a:rPr>
              <a:t> ) phrase 4  	      words </a:t>
            </a:r>
            <a:br>
              <a:rPr lang="en-US" sz="2000" dirty="0" smtClean="0">
                <a:latin typeface="Cooper Black" pitchFamily="18" charset="0"/>
              </a:rPr>
            </a:br>
            <a:r>
              <a:rPr lang="en-US" sz="2000" dirty="0" smtClean="0">
                <a:latin typeface="Cooper Black" pitchFamily="18" charset="0"/>
              </a:rPr>
              <a:t>Line 5:  (</a:t>
            </a:r>
            <a:r>
              <a:rPr lang="en-US" sz="2000" dirty="0" smtClean="0">
                <a:solidFill>
                  <a:srgbClr val="FFFF00"/>
                </a:solidFill>
                <a:latin typeface="Cooper Black" pitchFamily="18" charset="0"/>
              </a:rPr>
              <a:t>Synonym)</a:t>
            </a:r>
            <a:r>
              <a:rPr lang="en-US" sz="2000" dirty="0" smtClean="0">
                <a:latin typeface="Cooper Black" pitchFamily="18" charset="0"/>
              </a:rPr>
              <a:t>  for line 	       1 or a word that 	   	       sums it up.  1 word </a:t>
            </a:r>
          </a:p>
          <a:p>
            <a:endParaRPr lang="en-US" sz="2000" dirty="0">
              <a:latin typeface="Cooper Black" pitchFamily="18" charset="0"/>
            </a:endParaRPr>
          </a:p>
        </p:txBody>
      </p:sp>
      <p:sp>
        <p:nvSpPr>
          <p:cNvPr id="4" name="Content Placeholder 3"/>
          <p:cNvSpPr>
            <a:spLocks noGrp="1"/>
          </p:cNvSpPr>
          <p:nvPr>
            <p:ph sz="half" idx="2"/>
          </p:nvPr>
        </p:nvSpPr>
        <p:spPr>
          <a:solidFill>
            <a:srgbClr val="00B050"/>
          </a:solidFill>
        </p:spPr>
        <p:txBody>
          <a:bodyPr/>
          <a:lstStyle/>
          <a:p>
            <a:pPr algn="ctr">
              <a:buNone/>
            </a:pPr>
            <a:r>
              <a:rPr lang="en-US" dirty="0" smtClean="0"/>
              <a:t> </a:t>
            </a:r>
            <a:r>
              <a:rPr lang="en-US" b="1" dirty="0" smtClean="0">
                <a:solidFill>
                  <a:srgbClr val="FFFF00"/>
                </a:solidFill>
                <a:latin typeface="Segoe Print" pitchFamily="2" charset="0"/>
              </a:rPr>
              <a:t>Example</a:t>
            </a:r>
          </a:p>
          <a:p>
            <a:pPr algn="ctr">
              <a:buNone/>
            </a:pPr>
            <a:r>
              <a:rPr lang="en-US" sz="2000" b="1" dirty="0" smtClean="0">
                <a:solidFill>
                  <a:srgbClr val="FFFF00"/>
                </a:solidFill>
                <a:latin typeface="Segoe Print" pitchFamily="2" charset="0"/>
              </a:rPr>
              <a:t>Spring</a:t>
            </a:r>
          </a:p>
          <a:p>
            <a:pPr algn="ctr">
              <a:buNone/>
            </a:pPr>
            <a:r>
              <a:rPr lang="en-US" sz="2000" b="1" dirty="0" smtClean="0">
                <a:solidFill>
                  <a:srgbClr val="FFFF00"/>
                </a:solidFill>
                <a:latin typeface="Segoe Print" pitchFamily="2" charset="0"/>
              </a:rPr>
              <a:t>Fresh, Green</a:t>
            </a:r>
          </a:p>
          <a:p>
            <a:pPr algn="ctr">
              <a:buNone/>
            </a:pPr>
            <a:r>
              <a:rPr lang="en-US" sz="2000" b="1" dirty="0" smtClean="0">
                <a:solidFill>
                  <a:srgbClr val="FFFF00"/>
                </a:solidFill>
                <a:latin typeface="Segoe Print" pitchFamily="2" charset="0"/>
              </a:rPr>
              <a:t>Planting, spouting, Blooming, </a:t>
            </a:r>
          </a:p>
          <a:p>
            <a:pPr algn="ctr">
              <a:buNone/>
            </a:pPr>
            <a:r>
              <a:rPr lang="en-US" sz="2000" b="1" dirty="0" smtClean="0">
                <a:solidFill>
                  <a:srgbClr val="FFFF00"/>
                </a:solidFill>
                <a:latin typeface="Segoe Print" pitchFamily="2" charset="0"/>
              </a:rPr>
              <a:t>The Chirping of Birds</a:t>
            </a:r>
          </a:p>
          <a:p>
            <a:pPr algn="ctr">
              <a:buNone/>
            </a:pPr>
            <a:r>
              <a:rPr lang="en-US" sz="2000" b="1" dirty="0" smtClean="0">
                <a:solidFill>
                  <a:srgbClr val="FFFF00"/>
                </a:solidFill>
                <a:latin typeface="Segoe Print" pitchFamily="2" charset="0"/>
              </a:rPr>
              <a:t>Season</a:t>
            </a:r>
          </a:p>
          <a:p>
            <a:pPr algn="ctr">
              <a:buNone/>
            </a:pPr>
            <a:endParaRPr lang="en-US" sz="2400" b="1" dirty="0">
              <a:solidFill>
                <a:srgbClr val="FFFF00"/>
              </a:solidFill>
            </a:endParaRPr>
          </a:p>
        </p:txBody>
      </p:sp>
      <p:sp>
        <p:nvSpPr>
          <p:cNvPr id="7" name="Slide Number Placeholder 6"/>
          <p:cNvSpPr>
            <a:spLocks noGrp="1"/>
          </p:cNvSpPr>
          <p:nvPr>
            <p:ph type="sldNum" sz="quarter" idx="12"/>
          </p:nvPr>
        </p:nvSpPr>
        <p:spPr/>
        <p:txBody>
          <a:bodyPr/>
          <a:lstStyle/>
          <a:p>
            <a:fld id="{0F4794BE-3ABA-47D7-B493-F762948879AE}" type="slidenum">
              <a:rPr lang="en-US" smtClean="0"/>
              <a:pPr/>
              <a:t>4</a:t>
            </a:fld>
            <a:endParaRPr lang="en-US"/>
          </a:p>
        </p:txBody>
      </p:sp>
      <p:pic>
        <p:nvPicPr>
          <p:cNvPr id="8" name="Picture 7" descr="Bird Sparrow.jpg"/>
          <p:cNvPicPr>
            <a:picLocks noChangeAspect="1"/>
          </p:cNvPicPr>
          <p:nvPr/>
        </p:nvPicPr>
        <p:blipFill>
          <a:blip r:embed="rId2" cstate="print"/>
          <a:stretch>
            <a:fillRect/>
          </a:stretch>
        </p:blipFill>
        <p:spPr>
          <a:xfrm>
            <a:off x="5486400" y="4267200"/>
            <a:ext cx="2438400" cy="1627632"/>
          </a:xfrm>
          <a:prstGeom prst="rect">
            <a:avLst/>
          </a:prstGeom>
          <a:ln>
            <a:noFill/>
          </a:ln>
          <a:effectLst>
            <a:softEdge rad="11250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bg/>
                                          </p:spTgt>
                                        </p:tgtEl>
                                        <p:attrNameLst>
                                          <p:attrName>style.visibility</p:attrName>
                                        </p:attrNameLst>
                                      </p:cBhvr>
                                      <p:to>
                                        <p:strVal val="visible"/>
                                      </p:to>
                                    </p:set>
                                    <p:animEffect transition="in" filter="fade">
                                      <p:cBhvr>
                                        <p:cTn id="21" dur="2000"/>
                                        <p:tgtEl>
                                          <p:spTgt spid="4">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2000"/>
                                        <p:tgtEl>
                                          <p:spTgt spid="4">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2000"/>
                                        <p:tgtEl>
                                          <p:spTgt spid="4">
                                            <p:txEl>
                                              <p:pRg st="1" end="1"/>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2000"/>
                                        <p:tgtEl>
                                          <p:spTgt spid="4">
                                            <p:txEl>
                                              <p:pRg st="2" end="2"/>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2000"/>
                                        <p:tgtEl>
                                          <p:spTgt spid="4">
                                            <p:txEl>
                                              <p:pRg st="3" end="3"/>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2000"/>
                                        <p:tgtEl>
                                          <p:spTgt spid="4">
                                            <p:txEl>
                                              <p:pRg st="4" end="4"/>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fade">
                                      <p:cBhvr>
                                        <p:cTn id="39"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b="0" dirty="0" smtClean="0">
                <a:solidFill>
                  <a:srgbClr val="FFFF00"/>
                </a:solidFill>
                <a:latin typeface="Cooper Black" pitchFamily="18" charset="0"/>
              </a:rPr>
              <a:t>DIAMANTE</a:t>
            </a:r>
            <a:endParaRPr lang="en-US" b="0" dirty="0">
              <a:solidFill>
                <a:srgbClr val="FFFF00"/>
              </a:solidFill>
              <a:latin typeface="Cooper Black" pitchFamily="18" charset="0"/>
            </a:endParaRPr>
          </a:p>
        </p:txBody>
      </p:sp>
      <p:sp>
        <p:nvSpPr>
          <p:cNvPr id="9" name="Content Placeholder 8"/>
          <p:cNvSpPr>
            <a:spLocks noGrp="1"/>
          </p:cNvSpPr>
          <p:nvPr>
            <p:ph sz="half" idx="1"/>
          </p:nvPr>
        </p:nvSpPr>
        <p:spPr>
          <a:xfrm>
            <a:off x="457200" y="1295400"/>
            <a:ext cx="4114800" cy="4830763"/>
          </a:xfrm>
        </p:spPr>
        <p:txBody>
          <a:bodyPr>
            <a:normAutofit fontScale="85000" lnSpcReduction="10000"/>
          </a:bodyPr>
          <a:lstStyle/>
          <a:p>
            <a:pPr algn="ctr">
              <a:buNone/>
            </a:pPr>
            <a:r>
              <a:rPr lang="en-US" dirty="0" smtClean="0">
                <a:latin typeface="Cooper Black" pitchFamily="18" charset="0"/>
              </a:rPr>
              <a:t>    Pattern</a:t>
            </a:r>
          </a:p>
          <a:p>
            <a:pPr>
              <a:buNone/>
            </a:pPr>
            <a:r>
              <a:rPr lang="en-US" sz="2000" dirty="0" smtClean="0">
                <a:latin typeface="Cooper Black" pitchFamily="18" charset="0"/>
              </a:rPr>
              <a:t>A seven line poem, shaped like a diamond.</a:t>
            </a:r>
          </a:p>
          <a:p>
            <a:pPr>
              <a:buNone/>
            </a:pPr>
            <a:r>
              <a:rPr lang="en-US" sz="2000" dirty="0" smtClean="0">
                <a:latin typeface="Cooper Black" pitchFamily="18" charset="0"/>
              </a:rPr>
              <a:t>Line 1: </a:t>
            </a:r>
            <a:r>
              <a:rPr lang="en-US" sz="2000" dirty="0" smtClean="0">
                <a:solidFill>
                  <a:srgbClr val="FFFF00"/>
                </a:solidFill>
                <a:latin typeface="Cooper Black" pitchFamily="18" charset="0"/>
              </a:rPr>
              <a:t>Noun or subject </a:t>
            </a:r>
            <a:r>
              <a:rPr lang="en-US" sz="2000" dirty="0" smtClean="0">
                <a:latin typeface="Cooper Black" pitchFamily="18" charset="0"/>
              </a:rPr>
              <a:t>- one word </a:t>
            </a:r>
          </a:p>
          <a:p>
            <a:pPr>
              <a:buNone/>
            </a:pPr>
            <a:r>
              <a:rPr lang="en-US" sz="2000" dirty="0" smtClean="0">
                <a:latin typeface="Cooper Black" pitchFamily="18" charset="0"/>
              </a:rPr>
              <a:t>Line 2: Two </a:t>
            </a:r>
            <a:r>
              <a:rPr lang="en-US" sz="2000" dirty="0" smtClean="0">
                <a:solidFill>
                  <a:srgbClr val="FFFF00"/>
                </a:solidFill>
                <a:latin typeface="Cooper Black" pitchFamily="18" charset="0"/>
              </a:rPr>
              <a:t>Adjectives</a:t>
            </a:r>
            <a:r>
              <a:rPr lang="en-US" sz="2000" dirty="0" smtClean="0">
                <a:latin typeface="Cooper Black" pitchFamily="18" charset="0"/>
              </a:rPr>
              <a:t> that describe line 1 </a:t>
            </a:r>
          </a:p>
          <a:p>
            <a:pPr>
              <a:buNone/>
            </a:pPr>
            <a:r>
              <a:rPr lang="en-US" sz="2000" dirty="0" smtClean="0">
                <a:latin typeface="Cooper Black" pitchFamily="18" charset="0"/>
              </a:rPr>
              <a:t>Line 3: Three </a:t>
            </a:r>
            <a:r>
              <a:rPr lang="en-US" sz="2000" dirty="0" smtClean="0">
                <a:solidFill>
                  <a:srgbClr val="FFFF00"/>
                </a:solidFill>
                <a:latin typeface="Cooper Black" pitchFamily="18" charset="0"/>
              </a:rPr>
              <a:t>'</a:t>
            </a:r>
            <a:r>
              <a:rPr lang="en-US" sz="2000" dirty="0" err="1" smtClean="0">
                <a:solidFill>
                  <a:srgbClr val="FFFF00"/>
                </a:solidFill>
                <a:latin typeface="Cooper Black" pitchFamily="18" charset="0"/>
              </a:rPr>
              <a:t>ing</a:t>
            </a:r>
            <a:r>
              <a:rPr lang="en-US" sz="2000" dirty="0" smtClean="0">
                <a:solidFill>
                  <a:srgbClr val="FFFF00"/>
                </a:solidFill>
                <a:latin typeface="Cooper Black" pitchFamily="18" charset="0"/>
              </a:rPr>
              <a:t> words</a:t>
            </a:r>
            <a:r>
              <a:rPr lang="en-US" sz="2000" dirty="0" smtClean="0">
                <a:latin typeface="Cooper Black" pitchFamily="18" charset="0"/>
              </a:rPr>
              <a:t> that describe line 1 </a:t>
            </a:r>
          </a:p>
          <a:p>
            <a:pPr>
              <a:buNone/>
            </a:pPr>
            <a:r>
              <a:rPr lang="en-US" sz="2000" dirty="0" smtClean="0">
                <a:latin typeface="Cooper Black" pitchFamily="18" charset="0"/>
              </a:rPr>
              <a:t>Line 4: Four </a:t>
            </a:r>
            <a:r>
              <a:rPr lang="en-US" sz="2000" dirty="0" smtClean="0">
                <a:solidFill>
                  <a:srgbClr val="FFFF00"/>
                </a:solidFill>
                <a:latin typeface="Cooper Black" pitchFamily="18" charset="0"/>
              </a:rPr>
              <a:t>nouns </a:t>
            </a:r>
            <a:r>
              <a:rPr lang="en-US" sz="2000" dirty="0" smtClean="0">
                <a:latin typeface="Cooper Black" pitchFamily="18" charset="0"/>
              </a:rPr>
              <a:t>- the first two are connected with line 1; the last two are connected with line 7 </a:t>
            </a:r>
          </a:p>
          <a:p>
            <a:pPr>
              <a:buNone/>
            </a:pPr>
            <a:r>
              <a:rPr lang="en-US" sz="2000" dirty="0" smtClean="0">
                <a:latin typeface="Cooper Black" pitchFamily="18" charset="0"/>
              </a:rPr>
              <a:t>Line 5: Three </a:t>
            </a:r>
            <a:r>
              <a:rPr lang="en-US" sz="2000" dirty="0" smtClean="0">
                <a:solidFill>
                  <a:srgbClr val="FFFF00"/>
                </a:solidFill>
                <a:latin typeface="Cooper Black" pitchFamily="18" charset="0"/>
              </a:rPr>
              <a:t>'</a:t>
            </a:r>
            <a:r>
              <a:rPr lang="en-US" sz="2000" dirty="0" err="1" smtClean="0">
                <a:solidFill>
                  <a:srgbClr val="FFFF00"/>
                </a:solidFill>
                <a:latin typeface="Cooper Black" pitchFamily="18" charset="0"/>
              </a:rPr>
              <a:t>ing</a:t>
            </a:r>
            <a:r>
              <a:rPr lang="en-US" sz="2000" dirty="0" smtClean="0">
                <a:solidFill>
                  <a:srgbClr val="FFFF00"/>
                </a:solidFill>
                <a:latin typeface="Cooper Black" pitchFamily="18" charset="0"/>
              </a:rPr>
              <a:t> words </a:t>
            </a:r>
            <a:r>
              <a:rPr lang="en-US" sz="2000" dirty="0" smtClean="0">
                <a:latin typeface="Cooper Black" pitchFamily="18" charset="0"/>
              </a:rPr>
              <a:t>that describe line 7 </a:t>
            </a:r>
          </a:p>
          <a:p>
            <a:pPr>
              <a:buNone/>
            </a:pPr>
            <a:r>
              <a:rPr lang="en-US" sz="2000" dirty="0" smtClean="0">
                <a:latin typeface="Cooper Black" pitchFamily="18" charset="0"/>
              </a:rPr>
              <a:t>Line 6: Two </a:t>
            </a:r>
            <a:r>
              <a:rPr lang="en-US" sz="2000" dirty="0" smtClean="0">
                <a:solidFill>
                  <a:srgbClr val="FFFF00"/>
                </a:solidFill>
                <a:latin typeface="Cooper Black" pitchFamily="18" charset="0"/>
              </a:rPr>
              <a:t>adjectives</a:t>
            </a:r>
            <a:r>
              <a:rPr lang="en-US" sz="2000" dirty="0" smtClean="0">
                <a:latin typeface="Cooper Black" pitchFamily="18" charset="0"/>
              </a:rPr>
              <a:t> that describe line 7 </a:t>
            </a:r>
          </a:p>
          <a:p>
            <a:pPr>
              <a:buNone/>
            </a:pPr>
            <a:r>
              <a:rPr lang="en-US" sz="2000" dirty="0" smtClean="0">
                <a:latin typeface="Cooper Black" pitchFamily="18" charset="0"/>
              </a:rPr>
              <a:t>Line 7:one word ( </a:t>
            </a:r>
            <a:r>
              <a:rPr lang="en-US" sz="2000" dirty="0" smtClean="0">
                <a:solidFill>
                  <a:srgbClr val="FFFF00"/>
                </a:solidFill>
                <a:latin typeface="Cooper Black" pitchFamily="18" charset="0"/>
              </a:rPr>
              <a:t>subject/noun</a:t>
            </a:r>
            <a:r>
              <a:rPr lang="en-US" sz="2000" dirty="0" smtClean="0">
                <a:latin typeface="Cooper Black" pitchFamily="18" charset="0"/>
              </a:rPr>
              <a:t> that is contrasting to line 1) </a:t>
            </a:r>
          </a:p>
          <a:p>
            <a:pPr>
              <a:buNone/>
            </a:pPr>
            <a:endParaRPr lang="en-US" sz="2000" dirty="0">
              <a:latin typeface="Cooper Black" pitchFamily="18" charset="0"/>
            </a:endParaRPr>
          </a:p>
        </p:txBody>
      </p:sp>
      <p:sp>
        <p:nvSpPr>
          <p:cNvPr id="10" name="Content Placeholder 9"/>
          <p:cNvSpPr>
            <a:spLocks noGrp="1"/>
          </p:cNvSpPr>
          <p:nvPr>
            <p:ph sz="half" idx="2"/>
          </p:nvPr>
        </p:nvSpPr>
        <p:spPr>
          <a:xfrm>
            <a:off x="4648200" y="1371600"/>
            <a:ext cx="4038600" cy="4754563"/>
          </a:xfrm>
          <a:solidFill>
            <a:srgbClr val="00B050"/>
          </a:solidFill>
          <a:ln>
            <a:noFill/>
          </a:ln>
        </p:spPr>
        <p:txBody>
          <a:bodyPr>
            <a:normAutofit fontScale="85000" lnSpcReduction="10000"/>
          </a:bodyPr>
          <a:lstStyle/>
          <a:p>
            <a:pPr algn="ctr">
              <a:buNone/>
            </a:pPr>
            <a:endParaRPr lang="en-US" b="1" dirty="0" smtClean="0">
              <a:solidFill>
                <a:srgbClr val="FFFF00"/>
              </a:solidFill>
              <a:latin typeface="Segoe Print" pitchFamily="2" charset="0"/>
            </a:endParaRPr>
          </a:p>
          <a:p>
            <a:pPr algn="ctr">
              <a:buNone/>
            </a:pPr>
            <a:r>
              <a:rPr lang="en-US" b="1" dirty="0" smtClean="0">
                <a:solidFill>
                  <a:srgbClr val="FFFF00"/>
                </a:solidFill>
                <a:latin typeface="Segoe Print" pitchFamily="2" charset="0"/>
              </a:rPr>
              <a:t>Example</a:t>
            </a:r>
          </a:p>
          <a:p>
            <a:pPr algn="ctr">
              <a:buNone/>
            </a:pPr>
            <a:r>
              <a:rPr lang="en-US" sz="2100" b="1" dirty="0" smtClean="0">
                <a:ln>
                  <a:solidFill>
                    <a:srgbClr val="FFFF00"/>
                  </a:solidFill>
                </a:ln>
                <a:solidFill>
                  <a:srgbClr val="FFFF00"/>
                </a:solidFill>
                <a:latin typeface="Segoe Print" pitchFamily="2" charset="0"/>
              </a:rPr>
              <a:t>Pencil </a:t>
            </a:r>
            <a:br>
              <a:rPr lang="en-US" sz="2100" b="1" dirty="0" smtClean="0">
                <a:ln>
                  <a:solidFill>
                    <a:srgbClr val="FFFF00"/>
                  </a:solidFill>
                </a:ln>
                <a:solidFill>
                  <a:srgbClr val="FFFF00"/>
                </a:solidFill>
                <a:latin typeface="Segoe Print" pitchFamily="2" charset="0"/>
              </a:rPr>
            </a:br>
            <a:r>
              <a:rPr lang="en-US" sz="2100" b="1" dirty="0" smtClean="0">
                <a:ln>
                  <a:solidFill>
                    <a:srgbClr val="FFFF00"/>
                  </a:solidFill>
                </a:ln>
                <a:solidFill>
                  <a:srgbClr val="FFFF00"/>
                </a:solidFill>
                <a:latin typeface="Segoe Print" pitchFamily="2" charset="0"/>
              </a:rPr>
              <a:t>Smooth, skinny </a:t>
            </a:r>
            <a:br>
              <a:rPr lang="en-US" sz="2100" b="1" dirty="0" smtClean="0">
                <a:ln>
                  <a:solidFill>
                    <a:srgbClr val="FFFF00"/>
                  </a:solidFill>
                </a:ln>
                <a:solidFill>
                  <a:srgbClr val="FFFF00"/>
                </a:solidFill>
                <a:latin typeface="Segoe Print" pitchFamily="2" charset="0"/>
              </a:rPr>
            </a:br>
            <a:r>
              <a:rPr lang="en-US" sz="2100" b="1" dirty="0" smtClean="0">
                <a:ln>
                  <a:solidFill>
                    <a:srgbClr val="FFFF00"/>
                  </a:solidFill>
                </a:ln>
                <a:solidFill>
                  <a:srgbClr val="FFFF00"/>
                </a:solidFill>
                <a:latin typeface="Segoe Print" pitchFamily="2" charset="0"/>
              </a:rPr>
              <a:t>Drawing, shading, sketching </a:t>
            </a:r>
            <a:br>
              <a:rPr lang="en-US" sz="2100" b="1" dirty="0" smtClean="0">
                <a:ln>
                  <a:solidFill>
                    <a:srgbClr val="FFFF00"/>
                  </a:solidFill>
                </a:ln>
                <a:solidFill>
                  <a:srgbClr val="FFFF00"/>
                </a:solidFill>
                <a:latin typeface="Segoe Print" pitchFamily="2" charset="0"/>
              </a:rPr>
            </a:br>
            <a:r>
              <a:rPr lang="en-US" sz="2100" b="1" dirty="0" smtClean="0">
                <a:ln>
                  <a:solidFill>
                    <a:srgbClr val="FFFF00"/>
                  </a:solidFill>
                </a:ln>
                <a:solidFill>
                  <a:srgbClr val="FFFF00"/>
                </a:solidFill>
                <a:latin typeface="Segoe Print" pitchFamily="2" charset="0"/>
              </a:rPr>
              <a:t>Wood, lead, ink, plastic </a:t>
            </a:r>
            <a:br>
              <a:rPr lang="en-US" sz="2100" b="1" dirty="0" smtClean="0">
                <a:ln>
                  <a:solidFill>
                    <a:srgbClr val="FFFF00"/>
                  </a:solidFill>
                </a:ln>
                <a:solidFill>
                  <a:srgbClr val="FFFF00"/>
                </a:solidFill>
                <a:latin typeface="Segoe Print" pitchFamily="2" charset="0"/>
              </a:rPr>
            </a:br>
            <a:r>
              <a:rPr lang="en-US" sz="2100" b="1" dirty="0" smtClean="0">
                <a:ln>
                  <a:solidFill>
                    <a:srgbClr val="FFFF00"/>
                  </a:solidFill>
                </a:ln>
                <a:solidFill>
                  <a:srgbClr val="FFFF00"/>
                </a:solidFill>
                <a:latin typeface="Segoe Print" pitchFamily="2" charset="0"/>
              </a:rPr>
              <a:t>Writing, smudging, leaking </a:t>
            </a:r>
            <a:br>
              <a:rPr lang="en-US" sz="2100" b="1" dirty="0" smtClean="0">
                <a:ln>
                  <a:solidFill>
                    <a:srgbClr val="FFFF00"/>
                  </a:solidFill>
                </a:ln>
                <a:solidFill>
                  <a:srgbClr val="FFFF00"/>
                </a:solidFill>
                <a:latin typeface="Segoe Print" pitchFamily="2" charset="0"/>
              </a:rPr>
            </a:br>
            <a:r>
              <a:rPr lang="en-US" sz="2100" b="1" dirty="0" smtClean="0">
                <a:ln>
                  <a:solidFill>
                    <a:srgbClr val="FFFF00"/>
                  </a:solidFill>
                </a:ln>
                <a:solidFill>
                  <a:srgbClr val="FFFF00"/>
                </a:solidFill>
                <a:latin typeface="Segoe Print" pitchFamily="2" charset="0"/>
              </a:rPr>
              <a:t>Strong, secure </a:t>
            </a:r>
            <a:br>
              <a:rPr lang="en-US" sz="2100" b="1" dirty="0" smtClean="0">
                <a:ln>
                  <a:solidFill>
                    <a:srgbClr val="FFFF00"/>
                  </a:solidFill>
                </a:ln>
                <a:solidFill>
                  <a:srgbClr val="FFFF00"/>
                </a:solidFill>
                <a:latin typeface="Segoe Print" pitchFamily="2" charset="0"/>
              </a:rPr>
            </a:br>
            <a:r>
              <a:rPr lang="en-US" sz="2100" b="1" dirty="0" smtClean="0">
                <a:ln>
                  <a:solidFill>
                    <a:srgbClr val="FFFF00"/>
                  </a:solidFill>
                </a:ln>
                <a:solidFill>
                  <a:srgbClr val="FFFF00"/>
                </a:solidFill>
                <a:latin typeface="Segoe Print" pitchFamily="2" charset="0"/>
              </a:rPr>
              <a:t>Pen </a:t>
            </a:r>
          </a:p>
          <a:p>
            <a:pPr algn="ctr">
              <a:buNone/>
            </a:pPr>
            <a:endParaRPr lang="en-US" sz="2100" dirty="0" smtClean="0">
              <a:ln>
                <a:solidFill>
                  <a:srgbClr val="FFFF00"/>
                </a:solidFill>
              </a:ln>
              <a:latin typeface="Segoe Print" pitchFamily="2" charset="0"/>
            </a:endParaRPr>
          </a:p>
          <a:p>
            <a:pPr algn="ctr">
              <a:buNone/>
            </a:pPr>
            <a:endParaRPr lang="en-US" sz="2100" dirty="0" smtClean="0">
              <a:ln>
                <a:solidFill>
                  <a:srgbClr val="FFFF00"/>
                </a:solidFill>
              </a:ln>
              <a:latin typeface="Segoe Print" pitchFamily="2" charset="0"/>
            </a:endParaRPr>
          </a:p>
          <a:p>
            <a:pPr algn="ctr">
              <a:buNone/>
            </a:pPr>
            <a:endParaRPr lang="en-US" b="1" dirty="0">
              <a:solidFill>
                <a:srgbClr val="FFFF00"/>
              </a:solidFill>
              <a:latin typeface="Segoe Print" pitchFamily="2" charset="0"/>
            </a:endParaRPr>
          </a:p>
        </p:txBody>
      </p:sp>
      <p:sp>
        <p:nvSpPr>
          <p:cNvPr id="7" name="Slide Number Placeholder 6"/>
          <p:cNvSpPr>
            <a:spLocks noGrp="1"/>
          </p:cNvSpPr>
          <p:nvPr>
            <p:ph type="sldNum" sz="quarter" idx="12"/>
          </p:nvPr>
        </p:nvSpPr>
        <p:spPr/>
        <p:txBody>
          <a:bodyPr/>
          <a:lstStyle/>
          <a:p>
            <a:fld id="{0F4794BE-3ABA-47D7-B493-F762948879AE}" type="slidenum">
              <a:rPr lang="en-US" smtClean="0"/>
              <a:pPr/>
              <a:t>5</a:t>
            </a:fld>
            <a:endParaRPr lang="en-US"/>
          </a:p>
        </p:txBody>
      </p:sp>
      <p:pic>
        <p:nvPicPr>
          <p:cNvPr id="11" name="Picture 10" descr="Pencil.jpg"/>
          <p:cNvPicPr>
            <a:picLocks noChangeAspect="1"/>
          </p:cNvPicPr>
          <p:nvPr/>
        </p:nvPicPr>
        <p:blipFill>
          <a:blip r:embed="rId2" cstate="print"/>
          <a:stretch>
            <a:fillRect/>
          </a:stretch>
        </p:blipFill>
        <p:spPr>
          <a:xfrm>
            <a:off x="6248400" y="4248302"/>
            <a:ext cx="1143000" cy="1284732"/>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ipe(down)">
                                      <p:cBhvr>
                                        <p:cTn id="10" dur="500"/>
                                        <p:tgtEl>
                                          <p:spTgt spid="9">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wipe(down)">
                                      <p:cBhvr>
                                        <p:cTn id="13" dur="500"/>
                                        <p:tgtEl>
                                          <p:spTgt spid="9">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wipe(down)">
                                      <p:cBhvr>
                                        <p:cTn id="16" dur="500"/>
                                        <p:tgtEl>
                                          <p:spTgt spid="9">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wipe(down)">
                                      <p:cBhvr>
                                        <p:cTn id="19" dur="500"/>
                                        <p:tgtEl>
                                          <p:spTgt spid="9">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wipe(down)">
                                      <p:cBhvr>
                                        <p:cTn id="22" dur="500"/>
                                        <p:tgtEl>
                                          <p:spTgt spid="9">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wipe(down)">
                                      <p:cBhvr>
                                        <p:cTn id="25" dur="500"/>
                                        <p:tgtEl>
                                          <p:spTgt spid="9">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9">
                                            <p:txEl>
                                              <p:pRg st="7" end="7"/>
                                            </p:txEl>
                                          </p:spTgt>
                                        </p:tgtEl>
                                        <p:attrNameLst>
                                          <p:attrName>style.visibility</p:attrName>
                                        </p:attrNameLst>
                                      </p:cBhvr>
                                      <p:to>
                                        <p:strVal val="visible"/>
                                      </p:to>
                                    </p:set>
                                    <p:animEffect transition="in" filter="wipe(down)">
                                      <p:cBhvr>
                                        <p:cTn id="28" dur="500"/>
                                        <p:tgtEl>
                                          <p:spTgt spid="9">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Effect transition="in" filter="wipe(down)">
                                      <p:cBhvr>
                                        <p:cTn id="31"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smtClean="0">
                <a:solidFill>
                  <a:srgbClr val="FFFF00"/>
                </a:solidFill>
                <a:latin typeface="Cooper Black" pitchFamily="18" charset="0"/>
              </a:rPr>
              <a:t>LIMERICK</a:t>
            </a:r>
            <a:endParaRPr lang="en-US" b="0" dirty="0">
              <a:solidFill>
                <a:srgbClr val="FFFF00"/>
              </a:solidFill>
              <a:latin typeface="Cooper Black" pitchFamily="18" charset="0"/>
            </a:endParaRPr>
          </a:p>
        </p:txBody>
      </p:sp>
      <p:sp>
        <p:nvSpPr>
          <p:cNvPr id="3" name="Content Placeholder 2"/>
          <p:cNvSpPr>
            <a:spLocks noGrp="1"/>
          </p:cNvSpPr>
          <p:nvPr>
            <p:ph sz="half" idx="1"/>
          </p:nvPr>
        </p:nvSpPr>
        <p:spPr/>
        <p:txBody>
          <a:bodyPr>
            <a:normAutofit/>
          </a:bodyPr>
          <a:lstStyle/>
          <a:p>
            <a:r>
              <a:rPr lang="en-US" dirty="0" smtClean="0">
                <a:latin typeface="Cooper Black" pitchFamily="18" charset="0"/>
              </a:rPr>
              <a:t>A light humorous, nonsensical, or bawdy verse consisting of five </a:t>
            </a:r>
            <a:r>
              <a:rPr lang="en-US" dirty="0" smtClean="0">
                <a:solidFill>
                  <a:srgbClr val="FFFF00"/>
                </a:solidFill>
                <a:latin typeface="Cooper Black" pitchFamily="18" charset="0"/>
              </a:rPr>
              <a:t>anapestic </a:t>
            </a:r>
            <a:r>
              <a:rPr lang="en-US" dirty="0" smtClean="0">
                <a:latin typeface="Cooper Black" pitchFamily="18" charset="0"/>
              </a:rPr>
              <a:t>lines rhyming </a:t>
            </a:r>
            <a:r>
              <a:rPr lang="en-US" dirty="0" err="1" smtClean="0">
                <a:solidFill>
                  <a:srgbClr val="FFFF00"/>
                </a:solidFill>
                <a:latin typeface="Cooper Black" pitchFamily="18" charset="0"/>
              </a:rPr>
              <a:t>aabba</a:t>
            </a:r>
            <a:r>
              <a:rPr lang="en-US" dirty="0" smtClean="0">
                <a:latin typeface="Cooper Black" pitchFamily="18" charset="0"/>
              </a:rPr>
              <a:t>. The third and fourth lines having two </a:t>
            </a:r>
            <a:r>
              <a:rPr lang="en-US" dirty="0" smtClean="0">
                <a:solidFill>
                  <a:srgbClr val="FFFF00"/>
                </a:solidFill>
                <a:latin typeface="Cooper Black" pitchFamily="18" charset="0"/>
              </a:rPr>
              <a:t>stresses</a:t>
            </a:r>
            <a:r>
              <a:rPr lang="en-US" dirty="0" smtClean="0">
                <a:latin typeface="Cooper Black" pitchFamily="18" charset="0"/>
              </a:rPr>
              <a:t> and the others three.</a:t>
            </a:r>
            <a:endParaRPr lang="en-US" dirty="0">
              <a:latin typeface="Cooper Black" pitchFamily="18" charset="0"/>
            </a:endParaRPr>
          </a:p>
        </p:txBody>
      </p:sp>
      <p:sp>
        <p:nvSpPr>
          <p:cNvPr id="4" name="Content Placeholder 3"/>
          <p:cNvSpPr>
            <a:spLocks noGrp="1"/>
          </p:cNvSpPr>
          <p:nvPr>
            <p:ph sz="half" idx="2"/>
          </p:nvPr>
        </p:nvSpPr>
        <p:spPr>
          <a:xfrm>
            <a:off x="4495800" y="1600200"/>
            <a:ext cx="4191000" cy="4572000"/>
          </a:xfrm>
          <a:solidFill>
            <a:srgbClr val="00B050"/>
          </a:solidFill>
        </p:spPr>
        <p:txBody>
          <a:bodyPr>
            <a:normAutofit/>
          </a:bodyPr>
          <a:lstStyle/>
          <a:p>
            <a:pPr algn="ctr">
              <a:buNone/>
            </a:pPr>
            <a:r>
              <a:rPr lang="en-US" b="1" dirty="0" smtClean="0">
                <a:solidFill>
                  <a:srgbClr val="FFFF00"/>
                </a:solidFill>
                <a:latin typeface="Segoe Print" pitchFamily="2" charset="0"/>
              </a:rPr>
              <a:t>Example</a:t>
            </a:r>
          </a:p>
          <a:p>
            <a:pPr>
              <a:buNone/>
            </a:pPr>
            <a:r>
              <a:rPr lang="en-US" sz="1800" b="1" dirty="0" smtClean="0">
                <a:solidFill>
                  <a:srgbClr val="FFFF00"/>
                </a:solidFill>
                <a:latin typeface="Segoe Print" pitchFamily="2" charset="0"/>
              </a:rPr>
              <a:t>There was an Old Man of Quebec,</a:t>
            </a:r>
          </a:p>
          <a:p>
            <a:pPr>
              <a:buNone/>
            </a:pPr>
            <a:r>
              <a:rPr lang="en-US" sz="1800" b="1" dirty="0" smtClean="0">
                <a:solidFill>
                  <a:srgbClr val="FFFF00"/>
                </a:solidFill>
                <a:latin typeface="Segoe Print" pitchFamily="2" charset="0"/>
              </a:rPr>
              <a:t>A beetle ran over his neck;</a:t>
            </a:r>
          </a:p>
          <a:p>
            <a:pPr>
              <a:buNone/>
            </a:pPr>
            <a:r>
              <a:rPr lang="en-US" sz="1800" b="1" dirty="0" smtClean="0">
                <a:solidFill>
                  <a:srgbClr val="FFFF00"/>
                </a:solidFill>
                <a:latin typeface="Segoe Print" pitchFamily="2" charset="0"/>
              </a:rPr>
              <a:t>But he cried, 'With a needle,</a:t>
            </a:r>
          </a:p>
          <a:p>
            <a:pPr>
              <a:buNone/>
            </a:pPr>
            <a:r>
              <a:rPr lang="en-US" sz="1800" b="1" dirty="0" smtClean="0">
                <a:solidFill>
                  <a:srgbClr val="FFFF00"/>
                </a:solidFill>
                <a:latin typeface="Segoe Print" pitchFamily="2" charset="0"/>
              </a:rPr>
              <a:t>I'll slay you, O beadle!‘</a:t>
            </a:r>
          </a:p>
          <a:p>
            <a:pPr>
              <a:buNone/>
            </a:pPr>
            <a:r>
              <a:rPr lang="en-US" sz="1800" b="1" dirty="0" smtClean="0">
                <a:solidFill>
                  <a:srgbClr val="FFFF00"/>
                </a:solidFill>
                <a:latin typeface="Segoe Print" pitchFamily="2" charset="0"/>
              </a:rPr>
              <a:t>That angry Old Man of Quebec.</a:t>
            </a:r>
          </a:p>
          <a:p>
            <a:pPr algn="ctr">
              <a:buNone/>
            </a:pPr>
            <a:r>
              <a:rPr lang="en-US" sz="1800" b="1" dirty="0" smtClean="0">
                <a:solidFill>
                  <a:srgbClr val="FFFF00"/>
                </a:solidFill>
                <a:latin typeface="Segoe Print" pitchFamily="2" charset="0"/>
              </a:rPr>
              <a:t>By Edward Lear</a:t>
            </a:r>
          </a:p>
          <a:p>
            <a:pPr>
              <a:buNone/>
            </a:pPr>
            <a:endParaRPr lang="en-US" sz="1800" b="1" dirty="0" smtClean="0">
              <a:solidFill>
                <a:srgbClr val="FFFF00"/>
              </a:solidFill>
              <a:latin typeface="Segoe Print" pitchFamily="2" charset="0"/>
            </a:endParaRPr>
          </a:p>
          <a:p>
            <a:pPr>
              <a:buNone/>
            </a:pPr>
            <a:endParaRPr lang="en-US" sz="1800" b="1" dirty="0">
              <a:solidFill>
                <a:srgbClr val="FFFF00"/>
              </a:solidFill>
              <a:latin typeface="Segoe Print" pitchFamily="2" charset="0"/>
            </a:endParaRPr>
          </a:p>
        </p:txBody>
      </p:sp>
      <p:sp>
        <p:nvSpPr>
          <p:cNvPr id="7" name="Slide Number Placeholder 6"/>
          <p:cNvSpPr>
            <a:spLocks noGrp="1"/>
          </p:cNvSpPr>
          <p:nvPr>
            <p:ph type="sldNum" sz="quarter" idx="12"/>
          </p:nvPr>
        </p:nvSpPr>
        <p:spPr/>
        <p:txBody>
          <a:bodyPr/>
          <a:lstStyle/>
          <a:p>
            <a:fld id="{0F4794BE-3ABA-47D7-B493-F762948879AE}" type="slidenum">
              <a:rPr lang="en-US" smtClean="0"/>
              <a:pPr/>
              <a:t>6</a:t>
            </a:fld>
            <a:endParaRPr lang="en-US"/>
          </a:p>
        </p:txBody>
      </p:sp>
      <p:pic>
        <p:nvPicPr>
          <p:cNvPr id="8" name="Picture 7" descr="Beetle.png"/>
          <p:cNvPicPr>
            <a:picLocks noChangeAspect="1"/>
          </p:cNvPicPr>
          <p:nvPr/>
        </p:nvPicPr>
        <p:blipFill>
          <a:blip r:embed="rId2" cstate="print"/>
          <a:stretch>
            <a:fillRect/>
          </a:stretch>
        </p:blipFill>
        <p:spPr>
          <a:xfrm>
            <a:off x="5638800" y="4495800"/>
            <a:ext cx="2133600" cy="1012749"/>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rgbClr val="FFFF00"/>
                </a:solidFill>
                <a:latin typeface="Cooper Black" pitchFamily="18" charset="0"/>
              </a:rPr>
              <a:t>RHYMES</a:t>
            </a:r>
            <a:endParaRPr lang="en-US" b="0" dirty="0">
              <a:solidFill>
                <a:srgbClr val="FFFF00"/>
              </a:solidFill>
              <a:latin typeface="Cooper Black" pitchFamily="18" charset="0"/>
            </a:endParaRPr>
          </a:p>
        </p:txBody>
      </p:sp>
      <p:sp>
        <p:nvSpPr>
          <p:cNvPr id="3" name="Content Placeholder 2"/>
          <p:cNvSpPr>
            <a:spLocks noGrp="1"/>
          </p:cNvSpPr>
          <p:nvPr>
            <p:ph sz="half" idx="1"/>
          </p:nvPr>
        </p:nvSpPr>
        <p:spPr>
          <a:xfrm>
            <a:off x="533400" y="1447800"/>
            <a:ext cx="4038600" cy="4678363"/>
          </a:xfrm>
        </p:spPr>
        <p:txBody>
          <a:bodyPr>
            <a:normAutofit/>
          </a:bodyPr>
          <a:lstStyle/>
          <a:p>
            <a:pPr algn="just"/>
            <a:r>
              <a:rPr lang="en-US" sz="2400" dirty="0" smtClean="0">
                <a:latin typeface="Cooper Black" pitchFamily="18" charset="0"/>
              </a:rPr>
              <a:t>Rhymes are types of poems which have the repetition of the same or similar sounds at the end of two or more words most often at the ends of lines. This technique makes the poem easy to remember and is therefore often used in Nursery Rhymes. </a:t>
            </a:r>
            <a:endParaRPr lang="en-US" sz="2400" dirty="0">
              <a:latin typeface="Cooper Black" pitchFamily="18" charset="0"/>
            </a:endParaRPr>
          </a:p>
        </p:txBody>
      </p:sp>
      <p:sp>
        <p:nvSpPr>
          <p:cNvPr id="4" name="Content Placeholder 3"/>
          <p:cNvSpPr>
            <a:spLocks noGrp="1"/>
          </p:cNvSpPr>
          <p:nvPr>
            <p:ph sz="half" idx="2"/>
          </p:nvPr>
        </p:nvSpPr>
        <p:spPr>
          <a:xfrm>
            <a:off x="4648200" y="1524000"/>
            <a:ext cx="4038600" cy="4602163"/>
          </a:xfrm>
          <a:solidFill>
            <a:srgbClr val="00B050"/>
          </a:solidFill>
        </p:spPr>
        <p:txBody>
          <a:bodyPr>
            <a:normAutofit/>
          </a:bodyPr>
          <a:lstStyle/>
          <a:p>
            <a:pPr algn="ctr">
              <a:buNone/>
            </a:pPr>
            <a:r>
              <a:rPr lang="en-US" b="1" dirty="0" smtClean="0">
                <a:solidFill>
                  <a:srgbClr val="FFFF00"/>
                </a:solidFill>
                <a:latin typeface="Segoe Print" pitchFamily="2" charset="0"/>
              </a:rPr>
              <a:t>Example</a:t>
            </a:r>
          </a:p>
          <a:p>
            <a:pPr algn="ctr">
              <a:buNone/>
            </a:pPr>
            <a:endParaRPr lang="en-US" sz="2000" b="1" dirty="0" smtClean="0">
              <a:solidFill>
                <a:srgbClr val="FFFF00"/>
              </a:solidFill>
              <a:latin typeface="Segoe Print" pitchFamily="2" charset="0"/>
            </a:endParaRPr>
          </a:p>
          <a:p>
            <a:pPr algn="ctr">
              <a:buNone/>
            </a:pPr>
            <a:r>
              <a:rPr lang="en-US" sz="2000" b="1" dirty="0" smtClean="0">
                <a:solidFill>
                  <a:srgbClr val="FFFF00"/>
                </a:solidFill>
                <a:latin typeface="Segoe Print" pitchFamily="2" charset="0"/>
              </a:rPr>
              <a:t>Rain, rain go away</a:t>
            </a:r>
          </a:p>
          <a:p>
            <a:pPr algn="ctr">
              <a:buNone/>
            </a:pPr>
            <a:r>
              <a:rPr lang="en-US" sz="2000" b="1" dirty="0" smtClean="0">
                <a:solidFill>
                  <a:srgbClr val="FFFF00"/>
                </a:solidFill>
                <a:latin typeface="Segoe Print" pitchFamily="2" charset="0"/>
              </a:rPr>
              <a:t>Come again another day</a:t>
            </a:r>
          </a:p>
          <a:p>
            <a:pPr algn="ctr">
              <a:buNone/>
            </a:pPr>
            <a:r>
              <a:rPr lang="en-US" sz="2000" b="1" dirty="0" smtClean="0">
                <a:solidFill>
                  <a:srgbClr val="FFFF00"/>
                </a:solidFill>
                <a:latin typeface="Segoe Print" pitchFamily="2" charset="0"/>
              </a:rPr>
              <a:t>Little Tommy wants to play.</a:t>
            </a:r>
          </a:p>
          <a:p>
            <a:pPr algn="ctr">
              <a:buNone/>
            </a:pPr>
            <a:endParaRPr lang="en-US" sz="2000" b="1" dirty="0" smtClean="0">
              <a:solidFill>
                <a:srgbClr val="FFFF00"/>
              </a:solidFill>
              <a:latin typeface="Segoe Print" pitchFamily="2" charset="0"/>
            </a:endParaRPr>
          </a:p>
          <a:p>
            <a:pPr algn="ctr">
              <a:buNone/>
            </a:pPr>
            <a:endParaRPr lang="en-US" sz="2000" b="1" dirty="0" smtClean="0">
              <a:solidFill>
                <a:srgbClr val="FFFF00"/>
              </a:solidFill>
              <a:latin typeface="Segoe Print" pitchFamily="2" charset="0"/>
            </a:endParaRPr>
          </a:p>
          <a:p>
            <a:pPr>
              <a:buNone/>
            </a:pPr>
            <a:endParaRPr lang="en-US" dirty="0" smtClean="0"/>
          </a:p>
        </p:txBody>
      </p:sp>
      <p:sp>
        <p:nvSpPr>
          <p:cNvPr id="7" name="Slide Number Placeholder 6"/>
          <p:cNvSpPr>
            <a:spLocks noGrp="1"/>
          </p:cNvSpPr>
          <p:nvPr>
            <p:ph type="sldNum" sz="quarter" idx="12"/>
          </p:nvPr>
        </p:nvSpPr>
        <p:spPr/>
        <p:txBody>
          <a:bodyPr/>
          <a:lstStyle/>
          <a:p>
            <a:fld id="{0F4794BE-3ABA-47D7-B493-F762948879AE}" type="slidenum">
              <a:rPr lang="en-US" smtClean="0"/>
              <a:pPr/>
              <a:t>7</a:t>
            </a:fld>
            <a:endParaRPr lang="en-US"/>
          </a:p>
        </p:txBody>
      </p:sp>
      <p:pic>
        <p:nvPicPr>
          <p:cNvPr id="8" name="Picture 7" descr="Rain.jpg"/>
          <p:cNvPicPr>
            <a:picLocks noChangeAspect="1"/>
          </p:cNvPicPr>
          <p:nvPr/>
        </p:nvPicPr>
        <p:blipFill>
          <a:blip r:embed="rId2" cstate="print"/>
          <a:stretch>
            <a:fillRect/>
          </a:stretch>
        </p:blipFill>
        <p:spPr>
          <a:xfrm>
            <a:off x="5791200" y="3962400"/>
            <a:ext cx="1600200" cy="1557528"/>
          </a:xfrm>
          <a:prstGeom prst="rect">
            <a:avLst/>
          </a:prstGeom>
          <a:ln>
            <a:noFill/>
          </a:ln>
          <a:effectLst>
            <a:softEdge rad="112500"/>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theme1.xml><?xml version="1.0" encoding="utf-8"?>
<a:theme xmlns:a="http://schemas.openxmlformats.org/drawingml/2006/main" name="BlackBoard Template - Educators - Teache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BlackBoard Template - Educators - Teachers</Template>
  <TotalTime>703</TotalTime>
  <Words>395</Words>
  <Application>Microsoft Office PowerPoint</Application>
  <PresentationFormat>On-screen Show (4:3)</PresentationFormat>
  <Paragraphs>69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BlackBoard Template - Educators - Teachers</vt:lpstr>
      <vt:lpstr>POEMS MADE EASY</vt:lpstr>
      <vt:lpstr>ACROSTIC </vt:lpstr>
      <vt:lpstr>HAIKU</vt:lpstr>
      <vt:lpstr>Cinquain</vt:lpstr>
      <vt:lpstr>DIAMANTE</vt:lpstr>
      <vt:lpstr>LIMERICK</vt:lpstr>
      <vt:lpstr>RHYMES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 Mayne</dc:creator>
  <cp:lastModifiedBy>Laura Mayne</cp:lastModifiedBy>
  <cp:revision>91</cp:revision>
  <dcterms:created xsi:type="dcterms:W3CDTF">2009-07-09T10:25:46Z</dcterms:created>
  <dcterms:modified xsi:type="dcterms:W3CDTF">2010-01-18T20:58:15Z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TC300011671033</vt:lpwstr>
  </property>
</Properties>
</file>