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handoutMasterIdLst>
    <p:handoutMasterId r:id="rId25"/>
  </p:handoutMasterIdLst>
  <p:sldIdLst>
    <p:sldId id="256" r:id="rId2"/>
    <p:sldId id="279" r:id="rId3"/>
    <p:sldId id="281" r:id="rId4"/>
    <p:sldId id="280" r:id="rId5"/>
    <p:sldId id="258" r:id="rId6"/>
    <p:sldId id="276" r:id="rId7"/>
    <p:sldId id="271" r:id="rId8"/>
    <p:sldId id="272" r:id="rId9"/>
    <p:sldId id="263" r:id="rId10"/>
    <p:sldId id="264" r:id="rId11"/>
    <p:sldId id="273" r:id="rId12"/>
    <p:sldId id="257" r:id="rId13"/>
    <p:sldId id="267" r:id="rId14"/>
    <p:sldId id="274" r:id="rId15"/>
    <p:sldId id="275" r:id="rId16"/>
    <p:sldId id="277" r:id="rId17"/>
    <p:sldId id="278" r:id="rId18"/>
    <p:sldId id="259" r:id="rId19"/>
    <p:sldId id="260" r:id="rId20"/>
    <p:sldId id="262" r:id="rId21"/>
    <p:sldId id="265" r:id="rId22"/>
    <p:sldId id="261"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scaleToFitPaper="1"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7" d="100"/>
          <a:sy n="107" d="100"/>
        </p:scale>
        <p:origin x="-1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4D2B312-D89A-5F49-A5CC-3E1054DD40F8}" type="datetimeFigureOut">
              <a:rPr lang="en-US" smtClean="0"/>
              <a:pPr/>
              <a:t>3/30/11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151B8C28-73DB-3F4E-9916-E4B01C11AF3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6FA1FDA-5F66-954A-B9C2-091A091E9689}" type="datetimeFigureOut">
              <a:rPr lang="en-US" smtClean="0"/>
              <a:pPr/>
              <a:t>3/30/11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302F745-4F70-0B43-8580-FB4F1D5FE7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EA96080-AA44-6F41-A19B-3F7C4AC72ECF}" type="slidenum">
              <a:rPr lang="en-US"/>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59F9159-0451-EA4B-8E54-7F6FA2028EBB}" type="slidenum">
              <a:rPr lang="en-US"/>
              <a:pPr/>
              <a:t>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DF8A367-BA2D-8141-B998-F6D2D6276644}" type="slidenum">
              <a:rPr lang="en-US"/>
              <a:pPr/>
              <a:t>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1AB8759-BBE9-1642-8B93-D54CAA2E3619}" type="slidenum">
              <a:rPr lang="en-US"/>
              <a:pPr/>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46C90C1-339B-AA4A-8170-69F594C408BF}" type="slidenum">
              <a:rPr lang="en-US"/>
              <a:pPr/>
              <a:t>11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99185F2-F3B1-EA40-AAAC-49D259D80A45}"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6AA094B-820C-0340-8BC0-B309457744B4}"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98221D6-6E2A-7848-80D1-964889E8AA06}" type="slidenum">
              <a:rPr lang="en-US"/>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D938AE2-947D-F442-B050-F632B3518219}" type="slidenum">
              <a:rPr lang="en-US"/>
              <a:pPr/>
              <a:t>17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7D83D-FE29-864D-9B50-30F28CEA02CF}" type="datetimeFigureOut">
              <a:rPr lang="en-US" smtClean="0"/>
              <a:pPr/>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7D83D-FE29-864D-9B50-30F28CEA02CF}" type="datetimeFigureOut">
              <a:rPr lang="en-US" smtClean="0"/>
              <a:pPr/>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7D83D-FE29-864D-9B50-30F28CEA02CF}" type="datetimeFigureOut">
              <a:rPr lang="en-US" smtClean="0"/>
              <a:pPr/>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8696B-57B8-D645-ABF4-AB18AC7174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7D83D-FE29-864D-9B50-30F28CEA02CF}" type="datetimeFigureOut">
              <a:rPr lang="en-US" smtClean="0"/>
              <a:pPr/>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7D83D-FE29-864D-9B50-30F28CEA02CF}" type="datetimeFigureOut">
              <a:rPr lang="en-US" smtClean="0"/>
              <a:pPr/>
              <a:t>3/30/11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7D83D-FE29-864D-9B50-30F28CEA02CF}" type="datetimeFigureOut">
              <a:rPr lang="en-US" smtClean="0"/>
              <a:pPr/>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7D83D-FE29-864D-9B50-30F28CEA02CF}" type="datetimeFigureOut">
              <a:rPr lang="en-US" smtClean="0"/>
              <a:pPr/>
              <a:t>3/30/11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7D83D-FE29-864D-9B50-30F28CEA02CF}" type="datetimeFigureOut">
              <a:rPr lang="en-US" smtClean="0"/>
              <a:pPr/>
              <a:t>3/30/11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7D83D-FE29-864D-9B50-30F28CEA02CF}" type="datetimeFigureOut">
              <a:rPr lang="en-US" smtClean="0"/>
              <a:pPr/>
              <a:t>3/30/11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D83D-FE29-864D-9B50-30F28CEA02CF}" type="datetimeFigureOut">
              <a:rPr lang="en-US" smtClean="0"/>
              <a:pPr/>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D83D-FE29-864D-9B50-30F28CEA02CF}" type="datetimeFigureOut">
              <a:rPr lang="en-US" smtClean="0"/>
              <a:pPr/>
              <a:t>3/30/11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49810-5EE1-8244-A7DD-A1170F8D5F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alphaModFix amt="59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7D83D-FE29-864D-9B50-30F28CEA02CF}" type="datetimeFigureOut">
              <a:rPr lang="en-US" smtClean="0"/>
              <a:pPr/>
              <a:t>3/30/11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49810-5EE1-8244-A7DD-A1170F8D5F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2.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solidFill>
                  <a:srgbClr val="008000"/>
                </a:solidFill>
                <a:effectLst>
                  <a:outerShdw blurRad="76200" dist="50800" dir="5400000" algn="tl" rotWithShape="0">
                    <a:srgbClr val="000000">
                      <a:alpha val="65000"/>
                    </a:srgbClr>
                  </a:outerShdw>
                </a:effectLst>
              </a:rPr>
              <a:t>Poisonous Spiders</a:t>
            </a:r>
            <a:endParaRPr lang="en-US" sz="6600" b="1" spc="50" dirty="0">
              <a:ln w="11430"/>
              <a:solidFill>
                <a:srgbClr val="008000"/>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lstStyle/>
          <a:p>
            <a:r>
              <a:rPr lang="en-US" dirty="0" smtClean="0">
                <a:solidFill>
                  <a:schemeClr val="tx1"/>
                </a:solidFill>
              </a:rPr>
              <a:t>By Rebecca K. Fraker</a:t>
            </a:r>
          </a:p>
          <a:p>
            <a:r>
              <a:rPr lang="en-US" dirty="0" smtClean="0">
                <a:solidFill>
                  <a:schemeClr val="tx1"/>
                </a:solidFill>
              </a:rPr>
              <a:t>Teacher Bulletin, 2010</a:t>
            </a:r>
            <a:endParaRPr lang="en-US" dirty="0">
              <a:solidFill>
                <a:schemeClr val="tx1"/>
              </a:solidFill>
            </a:endParaRPr>
          </a:p>
        </p:txBody>
      </p:sp>
      <p:pic>
        <p:nvPicPr>
          <p:cNvPr id="4" name="Picture 3" descr="3dspider.gif"/>
          <p:cNvPicPr>
            <a:picLocks noChangeAspect="1"/>
          </p:cNvPicPr>
          <p:nvPr/>
        </p:nvPicPr>
        <p:blipFill>
          <a:blip r:embed="rId2"/>
          <a:stretch>
            <a:fillRect/>
          </a:stretch>
        </p:blipFill>
        <p:spPr>
          <a:xfrm>
            <a:off x="6551989" y="691642"/>
            <a:ext cx="2077592" cy="868812"/>
          </a:xfrm>
          <a:prstGeom prst="rect">
            <a:avLst/>
          </a:prstGeom>
        </p:spPr>
      </p:pic>
      <p:pic>
        <p:nvPicPr>
          <p:cNvPr id="6" name="Picture 5" descr="spidercrawl.gif"/>
          <p:cNvPicPr>
            <a:picLocks noChangeAspect="1"/>
          </p:cNvPicPr>
          <p:nvPr/>
        </p:nvPicPr>
        <p:blipFill>
          <a:blip r:embed="rId3"/>
          <a:stretch>
            <a:fillRect/>
          </a:stretch>
        </p:blipFill>
        <p:spPr>
          <a:xfrm>
            <a:off x="1046056" y="5632810"/>
            <a:ext cx="1873851" cy="7107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ack widow markings"/>
          <p:cNvPicPr>
            <a:picLocks noGrp="1" noChangeAspect="1"/>
          </p:cNvPicPr>
          <p:nvPr>
            <p:ph idx="1"/>
          </p:nvPr>
        </p:nvPicPr>
        <p:blipFill>
          <a:blip r:embed="rId2"/>
          <a:srcRect l="-22369" r="-22369"/>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2954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defRPr/>
            </a:pPr>
            <a:r>
              <a:rPr lang="en-US" sz="4000" b="1" i="1" dirty="0" err="1">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t>Loxosceles</a:t>
            </a:r>
            <a:r>
              <a:rPr lang="en-US" sz="4000" b="1" i="1" dirty="0">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t> </a:t>
            </a:r>
            <a:r>
              <a:rPr lang="en-US" sz="4000" b="1" i="1" dirty="0" err="1">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t>reclusa</a:t>
            </a:r>
            <a:r>
              <a:rPr lang="en-US" sz="4000" b="1" dirty="0">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t> </a:t>
            </a:r>
            <a:br>
              <a:rPr lang="en-US" sz="4000" b="1" dirty="0">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br>
            <a:r>
              <a:rPr lang="en-US" sz="4889" b="1" dirty="0">
                <a:ln w="11430">
                  <a:solidFill>
                    <a:schemeClr val="tx1"/>
                  </a:solidFill>
                </a:ln>
                <a:solidFill>
                  <a:schemeClr val="accent6">
                    <a:lumMod val="50000"/>
                  </a:schemeClr>
                </a:solidFill>
                <a:effectLst>
                  <a:outerShdw blurRad="80000" dist="40000" dir="5040000" algn="tl">
                    <a:srgbClr val="000000">
                      <a:alpha val="30000"/>
                    </a:srgbClr>
                  </a:outerShdw>
                </a:effectLst>
                <a:ea typeface="+mj-ea"/>
                <a:cs typeface="+mj-cs"/>
              </a:rPr>
              <a:t>(Brown Recluse) </a:t>
            </a:r>
          </a:p>
        </p:txBody>
      </p:sp>
      <p:pic>
        <p:nvPicPr>
          <p:cNvPr id="41989" name="Picture 5" descr="brecluse"/>
          <p:cNvPicPr>
            <a:picLocks noChangeAspect="1" noChangeArrowheads="1"/>
          </p:cNvPicPr>
          <p:nvPr/>
        </p:nvPicPr>
        <p:blipFill>
          <a:blip r:embed="rId3"/>
          <a:srcRect/>
          <a:stretch>
            <a:fillRect/>
          </a:stretch>
        </p:blipFill>
        <p:spPr bwMode="auto">
          <a:xfrm>
            <a:off x="4571999" y="1295399"/>
            <a:ext cx="4360943" cy="3270707"/>
          </a:xfrm>
          <a:prstGeom prst="rect">
            <a:avLst/>
          </a:prstGeom>
          <a:noFill/>
          <a:ln w="9525">
            <a:noFill/>
            <a:miter lim="800000"/>
            <a:headEnd/>
            <a:tailEnd/>
          </a:ln>
        </p:spPr>
      </p:pic>
      <p:pic>
        <p:nvPicPr>
          <p:cNvPr id="41991" name="Picture 7" descr="l275"/>
          <p:cNvPicPr>
            <a:picLocks noChangeAspect="1" noChangeArrowheads="1"/>
          </p:cNvPicPr>
          <p:nvPr/>
        </p:nvPicPr>
        <p:blipFill>
          <a:blip r:embed="rId4"/>
          <a:srcRect/>
          <a:stretch>
            <a:fillRect/>
          </a:stretch>
        </p:blipFill>
        <p:spPr bwMode="auto">
          <a:xfrm>
            <a:off x="2506663" y="4708525"/>
            <a:ext cx="2362200" cy="2149475"/>
          </a:xfrm>
          <a:prstGeom prst="rect">
            <a:avLst/>
          </a:prstGeom>
          <a:noFill/>
          <a:ln w="9525">
            <a:noFill/>
            <a:miter lim="800000"/>
            <a:headEnd/>
            <a:tailEnd/>
          </a:ln>
        </p:spPr>
      </p:pic>
      <p:pic>
        <p:nvPicPr>
          <p:cNvPr id="8" name="Content Placeholder 3" descr="board brnrecluse6a00d8341c556453ef00e54f5b66398833-640wi.jpg"/>
          <p:cNvPicPr>
            <a:picLocks noChangeAspect="1"/>
          </p:cNvPicPr>
          <p:nvPr/>
        </p:nvPicPr>
        <p:blipFill>
          <a:blip r:embed="rId5"/>
          <a:srcRect l="-86191" r="-86191"/>
          <a:stretch>
            <a:fillRect/>
          </a:stretch>
        </p:blipFill>
        <p:spPr>
          <a:xfrm>
            <a:off x="-923599" y="1392174"/>
            <a:ext cx="4747880" cy="33163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Brown Recluse Bites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is what “necrotic” looks like.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The Scar"/>
          <p:cNvPicPr>
            <a:picLocks noChangeAspect="1" noChangeArrowheads="1"/>
          </p:cNvPicPr>
          <p:nvPr/>
        </p:nvPicPr>
        <p:blipFill>
          <a:blip r:embed="rId2"/>
          <a:srcRect/>
          <a:stretch>
            <a:fillRect/>
          </a:stretch>
        </p:blipFill>
        <p:spPr bwMode="auto">
          <a:xfrm>
            <a:off x="3276600" y="3962400"/>
            <a:ext cx="2238375" cy="2895600"/>
          </a:xfrm>
          <a:prstGeom prst="rect">
            <a:avLst/>
          </a:prstGeom>
          <a:noFill/>
          <a:ln w="9525">
            <a:noFill/>
            <a:miter lim="800000"/>
            <a:headEnd/>
            <a:tailEnd/>
          </a:ln>
        </p:spPr>
      </p:pic>
      <p:pic>
        <p:nvPicPr>
          <p:cNvPr id="6" name="Picture 3" descr="The Bite"/>
          <p:cNvPicPr>
            <a:picLocks noChangeAspect="1" noChangeArrowheads="1"/>
          </p:cNvPicPr>
          <p:nvPr/>
        </p:nvPicPr>
        <p:blipFill>
          <a:blip r:embed="rId3"/>
          <a:srcRect/>
          <a:stretch>
            <a:fillRect/>
          </a:stretch>
        </p:blipFill>
        <p:spPr bwMode="auto">
          <a:xfrm>
            <a:off x="228600" y="1925442"/>
            <a:ext cx="3048000" cy="2286000"/>
          </a:xfrm>
          <a:prstGeom prst="rect">
            <a:avLst/>
          </a:prstGeom>
          <a:noFill/>
          <a:ln w="9525">
            <a:noFill/>
            <a:miter lim="800000"/>
            <a:headEnd/>
            <a:tailEnd/>
          </a:ln>
        </p:spPr>
      </p:pic>
      <p:pic>
        <p:nvPicPr>
          <p:cNvPr id="7" name="Picture 6" descr="bite2yr"/>
          <p:cNvPicPr>
            <a:picLocks noChangeAspect="1" noChangeArrowheads="1"/>
          </p:cNvPicPr>
          <p:nvPr/>
        </p:nvPicPr>
        <p:blipFill>
          <a:blip r:embed="rId4"/>
          <a:srcRect/>
          <a:stretch>
            <a:fillRect/>
          </a:stretch>
        </p:blipFill>
        <p:spPr bwMode="auto">
          <a:xfrm>
            <a:off x="5578603" y="1925442"/>
            <a:ext cx="3348929" cy="3745666"/>
          </a:xfrm>
          <a:prstGeom prst="rect">
            <a:avLst/>
          </a:prstGeom>
          <a:noFill/>
          <a:ln w="9525">
            <a:noFill/>
            <a:miter lim="800000"/>
            <a:headEnd/>
            <a:tailEnd/>
          </a:ln>
        </p:spPr>
      </p:pic>
      <p:sp>
        <p:nvSpPr>
          <p:cNvPr id="8" name="Content Placeholder 7"/>
          <p:cNvSpPr>
            <a:spLocks noGrp="1"/>
          </p:cNvSpPr>
          <p:nvPr>
            <p:ph idx="1"/>
          </p:nvPr>
        </p:nvSpPr>
        <p:spPr>
          <a:xfrm flipV="1">
            <a:off x="457200" y="6629400"/>
            <a:ext cx="8229600"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50" dirty="0" smtClean="0">
                <a:ln w="12700" cmpd="sng">
                  <a:solidFill>
                    <a:schemeClr val="accent6">
                      <a:satMod val="120000"/>
                      <a:shade val="80000"/>
                    </a:schemeClr>
                  </a:solidFill>
                  <a:prstDash val="solid"/>
                </a:ln>
                <a:solidFill>
                  <a:schemeClr val="accent2"/>
                </a:solidFill>
                <a:effectLst>
                  <a:glow rad="53100">
                    <a:schemeClr val="accent6">
                      <a:satMod val="180000"/>
                      <a:alpha val="30000"/>
                    </a:schemeClr>
                  </a:glow>
                </a:effectLst>
              </a:rPr>
              <a:t>Recluse Spider Bite:</a:t>
            </a:r>
            <a:br>
              <a:rPr lang="en-US" b="1" spc="50" dirty="0" smtClean="0">
                <a:ln w="12700" cmpd="sng">
                  <a:solidFill>
                    <a:schemeClr val="accent6">
                      <a:satMod val="120000"/>
                      <a:shade val="80000"/>
                    </a:schemeClr>
                  </a:solidFill>
                  <a:prstDash val="solid"/>
                </a:ln>
                <a:solidFill>
                  <a:schemeClr val="accent2"/>
                </a:solidFill>
                <a:effectLst>
                  <a:glow rad="53100">
                    <a:schemeClr val="accent6">
                      <a:satMod val="180000"/>
                      <a:alpha val="30000"/>
                    </a:schemeClr>
                  </a:glow>
                </a:effectLst>
              </a:rPr>
            </a:br>
            <a:r>
              <a:rPr lang="en-US" b="1" spc="50" dirty="0" smtClean="0">
                <a:ln w="12700" cmpd="sng">
                  <a:solidFill>
                    <a:schemeClr val="accent6">
                      <a:satMod val="120000"/>
                      <a:shade val="80000"/>
                    </a:schemeClr>
                  </a:solidFill>
                  <a:prstDash val="solid"/>
                </a:ln>
                <a:solidFill>
                  <a:schemeClr val="accent2"/>
                </a:solidFill>
                <a:effectLst>
                  <a:glow rad="53100">
                    <a:schemeClr val="accent6">
                      <a:satMod val="180000"/>
                      <a:alpha val="30000"/>
                    </a:schemeClr>
                  </a:glow>
                </a:effectLst>
              </a:rPr>
              <a:t>A necrotic wound</a:t>
            </a:r>
            <a:endParaRPr lang="en-US" b="1" spc="50" dirty="0">
              <a:ln w="12700" cmpd="sng">
                <a:solidFill>
                  <a:schemeClr val="accent6">
                    <a:satMod val="120000"/>
                    <a:shade val="80000"/>
                  </a:schemeClr>
                </a:solidFill>
                <a:prstDash val="solid"/>
              </a:ln>
              <a:solidFill>
                <a:schemeClr val="accent2"/>
              </a:solidFill>
              <a:effectLst>
                <a:glow rad="53100">
                  <a:schemeClr val="accent6">
                    <a:satMod val="180000"/>
                    <a:alpha val="30000"/>
                  </a:schemeClr>
                </a:glow>
              </a:effectLst>
            </a:endParaRPr>
          </a:p>
        </p:txBody>
      </p:sp>
      <p:pic>
        <p:nvPicPr>
          <p:cNvPr id="4" name="Content Placeholder 3" descr="board recluse3.jpg"/>
          <p:cNvPicPr>
            <a:picLocks noGrp="1" noChangeAspect="1"/>
          </p:cNvPicPr>
          <p:nvPr>
            <p:ph idx="1"/>
          </p:nvPr>
        </p:nvPicPr>
        <p:blipFill>
          <a:blip r:embed="rId2"/>
          <a:srcRect l="-38592" r="-38592"/>
          <a:stretch>
            <a:fillRect/>
          </a:stretch>
        </p:blipFill>
        <p:spPr>
          <a:xfrm>
            <a:off x="-541755" y="3966760"/>
            <a:ext cx="4929609" cy="2711095"/>
          </a:xfrm>
        </p:spPr>
      </p:pic>
      <p:pic>
        <p:nvPicPr>
          <p:cNvPr id="5" name="Picture 4" descr=" board brownreclusebitelrg.jpg"/>
          <p:cNvPicPr>
            <a:picLocks noChangeAspect="1"/>
          </p:cNvPicPr>
          <p:nvPr/>
        </p:nvPicPr>
        <p:blipFill>
          <a:blip r:embed="rId3"/>
          <a:stretch>
            <a:fillRect/>
          </a:stretch>
        </p:blipFill>
        <p:spPr>
          <a:xfrm>
            <a:off x="3735438" y="1600200"/>
            <a:ext cx="4951362" cy="3713522"/>
          </a:xfrm>
          <a:prstGeom prst="rect">
            <a:avLst/>
          </a:prstGeom>
        </p:spPr>
      </p:pic>
      <p:pic>
        <p:nvPicPr>
          <p:cNvPr id="6" name="Picture 5" descr="board brownrecluse6266_lores.jpg"/>
          <p:cNvPicPr>
            <a:picLocks noChangeAspect="1"/>
          </p:cNvPicPr>
          <p:nvPr/>
        </p:nvPicPr>
        <p:blipFill>
          <a:blip r:embed="rId4"/>
          <a:stretch>
            <a:fillRect/>
          </a:stretch>
        </p:blipFill>
        <p:spPr>
          <a:xfrm>
            <a:off x="457200" y="1600199"/>
            <a:ext cx="2796161" cy="1881417"/>
          </a:xfrm>
          <a:prstGeom prst="rect">
            <a:avLst/>
          </a:prstGeom>
        </p:spPr>
      </p:pic>
      <p:sp>
        <p:nvSpPr>
          <p:cNvPr id="8" name="TextBox 7"/>
          <p:cNvSpPr txBox="1"/>
          <p:nvPr/>
        </p:nvSpPr>
        <p:spPr>
          <a:xfrm>
            <a:off x="3735438" y="5313721"/>
            <a:ext cx="4951362" cy="1200328"/>
          </a:xfrm>
          <a:prstGeom prst="rect">
            <a:avLst/>
          </a:prstGeom>
          <a:noFill/>
        </p:spPr>
        <p:txBody>
          <a:bodyPr wrap="square" rtlCol="0">
            <a:spAutoFit/>
          </a:bodyPr>
          <a:lstStyle/>
          <a:p>
            <a:r>
              <a:rPr lang="en-US" sz="2400" dirty="0" smtClean="0"/>
              <a:t>The stages of a recluse spider bite. </a:t>
            </a:r>
          </a:p>
          <a:p>
            <a:r>
              <a:rPr lang="en-US" sz="2400" dirty="0" smtClean="0"/>
              <a:t> It can often take over a year for it to heal, and it always lets a huge scar.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04902" cy="134897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Tegenaria</a:t>
            </a:r>
            <a:r>
              <a:rPr lang="en-US"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r>
              <a:rPr lang="en-US" sz="4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agrestis</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(Hobo Spider or Aggressive House Spider) </a:t>
            </a:r>
          </a:p>
        </p:txBody>
      </p:sp>
      <p:pic>
        <p:nvPicPr>
          <p:cNvPr id="46083" name="Picture 3" descr="hobospider_med"/>
          <p:cNvPicPr>
            <a:picLocks noChangeAspect="1" noChangeArrowheads="1"/>
          </p:cNvPicPr>
          <p:nvPr/>
        </p:nvPicPr>
        <p:blipFill>
          <a:blip r:embed="rId3"/>
          <a:srcRect/>
          <a:stretch>
            <a:fillRect/>
          </a:stretch>
        </p:blipFill>
        <p:spPr bwMode="auto">
          <a:xfrm>
            <a:off x="228600" y="1600200"/>
            <a:ext cx="4191000" cy="2835275"/>
          </a:xfrm>
          <a:prstGeom prst="rect">
            <a:avLst/>
          </a:prstGeom>
          <a:noFill/>
          <a:ln w="9525">
            <a:noFill/>
            <a:miter lim="800000"/>
            <a:headEnd/>
            <a:tailEnd/>
          </a:ln>
        </p:spPr>
      </p:pic>
      <p:pic>
        <p:nvPicPr>
          <p:cNvPr id="46084" name="Picture 4" descr="tagrestis"/>
          <p:cNvPicPr>
            <a:picLocks noChangeAspect="1" noChangeArrowheads="1"/>
          </p:cNvPicPr>
          <p:nvPr/>
        </p:nvPicPr>
        <p:blipFill>
          <a:blip r:embed="rId4"/>
          <a:srcRect/>
          <a:stretch>
            <a:fillRect/>
          </a:stretch>
        </p:blipFill>
        <p:spPr bwMode="auto">
          <a:xfrm>
            <a:off x="4495800" y="1600200"/>
            <a:ext cx="4648200" cy="3486150"/>
          </a:xfrm>
          <a:prstGeom prst="rect">
            <a:avLst/>
          </a:prstGeom>
          <a:noFill/>
          <a:ln w="9525">
            <a:noFill/>
            <a:miter lim="800000"/>
            <a:headEnd/>
            <a:tailEnd/>
          </a:ln>
        </p:spPr>
      </p:pic>
      <p:pic>
        <p:nvPicPr>
          <p:cNvPr id="46085" name="Picture 5" descr="male-hobo"/>
          <p:cNvPicPr>
            <a:picLocks noChangeAspect="1" noChangeArrowheads="1"/>
          </p:cNvPicPr>
          <p:nvPr/>
        </p:nvPicPr>
        <p:blipFill>
          <a:blip r:embed="rId5"/>
          <a:srcRect/>
          <a:stretch>
            <a:fillRect/>
          </a:stretch>
        </p:blipFill>
        <p:spPr bwMode="auto">
          <a:xfrm>
            <a:off x="914400" y="4038600"/>
            <a:ext cx="40386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Hobo Spider Bites</a:t>
            </a:r>
          </a:p>
        </p:txBody>
      </p:sp>
      <p:pic>
        <p:nvPicPr>
          <p:cNvPr id="48131" name="Picture 3" descr="hobobite"/>
          <p:cNvPicPr>
            <a:picLocks noGrp="1" noChangeAspect="1" noChangeArrowheads="1"/>
          </p:cNvPicPr>
          <p:nvPr>
            <p:ph type="body" idx="1"/>
          </p:nvPr>
        </p:nvPicPr>
        <p:blipFill>
          <a:blip r:embed="rId3"/>
          <a:srcRect/>
          <a:stretch>
            <a:fillRect/>
          </a:stretch>
        </p:blipFill>
        <p:spPr>
          <a:xfrm>
            <a:off x="304800" y="1447800"/>
            <a:ext cx="4762500" cy="3228975"/>
          </a:xfrm>
          <a:noFill/>
        </p:spPr>
      </p:pic>
      <p:pic>
        <p:nvPicPr>
          <p:cNvPr id="48132" name="Picture 4" descr="hobo%20spider%20bite"/>
          <p:cNvPicPr>
            <a:picLocks noChangeAspect="1" noChangeArrowheads="1"/>
          </p:cNvPicPr>
          <p:nvPr/>
        </p:nvPicPr>
        <p:blipFill>
          <a:blip r:embed="rId4"/>
          <a:srcRect/>
          <a:stretch>
            <a:fillRect/>
          </a:stretch>
        </p:blipFill>
        <p:spPr bwMode="auto">
          <a:xfrm>
            <a:off x="5608638" y="1447800"/>
            <a:ext cx="3230562"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defRPr/>
            </a:pPr>
            <a:r>
              <a:rPr lang="en-US" b="1" i="1" dirty="0" err="1">
                <a:ln w="900" cmpd="sng">
                  <a:solidFill>
                    <a:schemeClr val="accent1">
                      <a:satMod val="190000"/>
                      <a:alpha val="55000"/>
                    </a:schemeClr>
                  </a:solidFill>
                  <a:prstDash val="solid"/>
                </a:ln>
                <a:solidFill>
                  <a:srgbClr val="008000"/>
                </a:solidFill>
                <a:effectLst>
                  <a:glow rad="101600">
                    <a:schemeClr val="bg1">
                      <a:alpha val="75000"/>
                    </a:schemeClr>
                  </a:glow>
                  <a:innerShdw blurRad="101600" dist="76200" dir="5400000">
                    <a:schemeClr val="accent1">
                      <a:satMod val="190000"/>
                      <a:tint val="100000"/>
                      <a:alpha val="74000"/>
                    </a:schemeClr>
                  </a:innerShdw>
                </a:effectLst>
                <a:ea typeface="+mj-ea"/>
                <a:cs typeface="+mj-cs"/>
              </a:rPr>
              <a:t>Lycosa</a:t>
            </a:r>
            <a:r>
              <a:rPr lang="en-US" b="1" i="1" dirty="0">
                <a:ln w="900" cmpd="sng">
                  <a:solidFill>
                    <a:schemeClr val="accent1">
                      <a:satMod val="190000"/>
                      <a:alpha val="55000"/>
                    </a:schemeClr>
                  </a:solidFill>
                  <a:prstDash val="solid"/>
                </a:ln>
                <a:solidFill>
                  <a:srgbClr val="008000"/>
                </a:solidFill>
                <a:effectLst>
                  <a:glow rad="101600">
                    <a:schemeClr val="bg1">
                      <a:alpha val="75000"/>
                    </a:schemeClr>
                  </a:glow>
                  <a:innerShdw blurRad="101600" dist="76200" dir="5400000">
                    <a:schemeClr val="accent1">
                      <a:satMod val="190000"/>
                      <a:tint val="100000"/>
                      <a:alpha val="74000"/>
                    </a:schemeClr>
                  </a:innerShdw>
                </a:effectLst>
                <a:ea typeface="+mj-ea"/>
                <a:cs typeface="+mj-cs"/>
              </a:rPr>
              <a:t> tarantula</a:t>
            </a:r>
            <a:r>
              <a:rPr lang="en-US" b="1" dirty="0">
                <a:ln w="900" cmpd="sng">
                  <a:solidFill>
                    <a:schemeClr val="accent1">
                      <a:satMod val="190000"/>
                      <a:alpha val="55000"/>
                    </a:schemeClr>
                  </a:solidFill>
                  <a:prstDash val="solid"/>
                </a:ln>
                <a:solidFill>
                  <a:srgbClr val="008000"/>
                </a:solidFill>
                <a:effectLst>
                  <a:glow rad="101600">
                    <a:schemeClr val="bg1">
                      <a:alpha val="75000"/>
                    </a:schemeClr>
                  </a:glow>
                  <a:innerShdw blurRad="101600" dist="76200" dir="5400000">
                    <a:schemeClr val="accent1">
                      <a:satMod val="190000"/>
                      <a:tint val="100000"/>
                      <a:alpha val="74000"/>
                    </a:schemeClr>
                  </a:innerShdw>
                </a:effectLst>
                <a:ea typeface="+mj-ea"/>
                <a:cs typeface="+mj-cs"/>
              </a:rPr>
              <a:t> (Wolf Spider)</a:t>
            </a:r>
          </a:p>
        </p:txBody>
      </p:sp>
      <p:sp>
        <p:nvSpPr>
          <p:cNvPr id="52227" name="Rectangle 3"/>
          <p:cNvSpPr>
            <a:spLocks noGrp="1" noChangeArrowheads="1"/>
          </p:cNvSpPr>
          <p:nvPr>
            <p:ph type="body" idx="1"/>
          </p:nvPr>
        </p:nvSpPr>
        <p:spPr>
          <a:xfrm>
            <a:off x="228600" y="1600200"/>
            <a:ext cx="4114800" cy="5085085"/>
          </a:xfrm>
        </p:spPr>
        <p:txBody>
          <a:bodyPr>
            <a:normAutofit fontScale="92500"/>
          </a:bodyPr>
          <a:lstStyle/>
          <a:p>
            <a:pPr eaLnBrk="1" hangingPunct="1">
              <a:lnSpc>
                <a:spcPct val="90000"/>
              </a:lnSpc>
            </a:pPr>
            <a:r>
              <a:rPr lang="en-US" sz="2400" dirty="0"/>
              <a:t>Occur in Europe and not the U.S.</a:t>
            </a:r>
          </a:p>
          <a:p>
            <a:pPr eaLnBrk="1" hangingPunct="1">
              <a:lnSpc>
                <a:spcPct val="90000"/>
              </a:lnSpc>
            </a:pPr>
            <a:endParaRPr lang="en-US" sz="2400" dirty="0"/>
          </a:p>
          <a:p>
            <a:pPr eaLnBrk="1" hangingPunct="1">
              <a:lnSpc>
                <a:spcPct val="90000"/>
              </a:lnSpc>
            </a:pPr>
            <a:r>
              <a:rPr lang="en-US" sz="2400" dirty="0"/>
              <a:t>Not a </a:t>
            </a:r>
            <a:r>
              <a:rPr lang="en-US" sz="2400" dirty="0" smtClean="0"/>
              <a:t>Tarantula!</a:t>
            </a:r>
            <a:endParaRPr lang="en-US" sz="2400" dirty="0"/>
          </a:p>
          <a:p>
            <a:pPr eaLnBrk="1" hangingPunct="1">
              <a:lnSpc>
                <a:spcPct val="90000"/>
              </a:lnSpc>
            </a:pPr>
            <a:endParaRPr lang="en-US" sz="2400" dirty="0"/>
          </a:p>
          <a:p>
            <a:pPr eaLnBrk="1" hangingPunct="1">
              <a:lnSpc>
                <a:spcPct val="90000"/>
              </a:lnSpc>
            </a:pPr>
            <a:r>
              <a:rPr lang="en-US" sz="2400" dirty="0"/>
              <a:t>1370 recorded biting humans</a:t>
            </a:r>
            <a:r>
              <a:rPr lang="en-US" sz="2400" dirty="0" smtClean="0"/>
              <a:t>. However, it does not cause</a:t>
            </a:r>
          </a:p>
          <a:p>
            <a:pPr eaLnBrk="1" hangingPunct="1">
              <a:lnSpc>
                <a:spcPct val="90000"/>
              </a:lnSpc>
              <a:buNone/>
            </a:pPr>
            <a:r>
              <a:rPr lang="en-US" sz="2400" dirty="0" smtClean="0"/>
              <a:t>     nearly the reactions of the</a:t>
            </a:r>
          </a:p>
          <a:p>
            <a:pPr eaLnBrk="1" hangingPunct="1">
              <a:lnSpc>
                <a:spcPct val="90000"/>
              </a:lnSpc>
              <a:buNone/>
            </a:pPr>
            <a:r>
              <a:rPr lang="en-US" sz="2400" dirty="0" smtClean="0"/>
              <a:t>     other</a:t>
            </a:r>
            <a:r>
              <a:rPr lang="en-US" sz="2400" dirty="0" smtClean="0"/>
              <a:t> poisonous spiders</a:t>
            </a:r>
            <a:endParaRPr lang="en-US" sz="2400" dirty="0" smtClean="0"/>
          </a:p>
          <a:p>
            <a:pPr eaLnBrk="1" hangingPunct="1">
              <a:lnSpc>
                <a:spcPct val="90000"/>
              </a:lnSpc>
            </a:pPr>
            <a:endParaRPr lang="en-US" sz="2400" dirty="0"/>
          </a:p>
          <a:p>
            <a:pPr eaLnBrk="1" hangingPunct="1">
              <a:lnSpc>
                <a:spcPct val="90000"/>
              </a:lnSpc>
            </a:pPr>
            <a:r>
              <a:rPr lang="en-US" sz="2400" dirty="0" err="1"/>
              <a:t>Tarantism</a:t>
            </a:r>
            <a:endParaRPr lang="en-US" sz="2400" dirty="0"/>
          </a:p>
          <a:p>
            <a:pPr eaLnBrk="1" hangingPunct="1">
              <a:lnSpc>
                <a:spcPct val="90000"/>
              </a:lnSpc>
            </a:pPr>
            <a:endParaRPr lang="en-US" sz="2400" dirty="0" smtClean="0"/>
          </a:p>
          <a:p>
            <a:pPr eaLnBrk="1" hangingPunct="1">
              <a:lnSpc>
                <a:spcPct val="90000"/>
              </a:lnSpc>
            </a:pPr>
            <a:r>
              <a:rPr lang="en-US" sz="2400" dirty="0" smtClean="0"/>
              <a:t>Named after a dance </a:t>
            </a:r>
            <a:r>
              <a:rPr lang="en-US" sz="2400" dirty="0"/>
              <a:t>called the tarantella</a:t>
            </a:r>
          </a:p>
        </p:txBody>
      </p:sp>
      <p:pic>
        <p:nvPicPr>
          <p:cNvPr id="52228" name="Picture 4" descr="LYCOSA-TARENTULA_M"/>
          <p:cNvPicPr>
            <a:picLocks noChangeAspect="1" noChangeArrowheads="1"/>
          </p:cNvPicPr>
          <p:nvPr/>
        </p:nvPicPr>
        <p:blipFill>
          <a:blip r:embed="rId3"/>
          <a:srcRect/>
          <a:stretch>
            <a:fillRect/>
          </a:stretch>
        </p:blipFill>
        <p:spPr bwMode="auto">
          <a:xfrm>
            <a:off x="3962400" y="2057400"/>
            <a:ext cx="49530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pPr eaLnBrk="1" hangingPunct="1"/>
            <a:r>
              <a:rPr lang="en-US" b="1" dirty="0">
                <a:ln w="19050">
                  <a:solidFill>
                    <a:schemeClr val="tx2">
                      <a:tint val="1000"/>
                    </a:schemeClr>
                  </a:solidFill>
                  <a:prstDash val="solid"/>
                </a:ln>
                <a:solidFill>
                  <a:srgbClr val="008000"/>
                </a:solidFill>
                <a:effectLst>
                  <a:outerShdw blurRad="50000" dist="50800" dir="7500000" algn="tl">
                    <a:srgbClr val="000000">
                      <a:shade val="5000"/>
                      <a:alpha val="35000"/>
                    </a:srgbClr>
                  </a:outerShdw>
                </a:effectLst>
              </a:rPr>
              <a:t>Tarantulas</a:t>
            </a:r>
          </a:p>
        </p:txBody>
      </p:sp>
      <p:sp>
        <p:nvSpPr>
          <p:cNvPr id="54275" name="Rectangle 3"/>
          <p:cNvSpPr>
            <a:spLocks noGrp="1" noChangeArrowheads="1"/>
          </p:cNvSpPr>
          <p:nvPr>
            <p:ph type="body" sz="half" idx="1"/>
          </p:nvPr>
        </p:nvSpPr>
        <p:spPr>
          <a:xfrm>
            <a:off x="457200" y="890264"/>
            <a:ext cx="4038600" cy="3711870"/>
          </a:xfrm>
        </p:spPr>
        <p:txBody>
          <a:bodyPr/>
          <a:lstStyle/>
          <a:p>
            <a:pPr eaLnBrk="1" hangingPunct="1"/>
            <a:r>
              <a:rPr lang="en-US" sz="2400" dirty="0"/>
              <a:t>840 described species</a:t>
            </a:r>
          </a:p>
          <a:p>
            <a:pPr eaLnBrk="1" hangingPunct="1"/>
            <a:r>
              <a:rPr lang="en-US" sz="2400" dirty="0"/>
              <a:t>Fangs larger than those of most venomous snakes.</a:t>
            </a:r>
          </a:p>
          <a:p>
            <a:pPr eaLnBrk="1" hangingPunct="1"/>
            <a:r>
              <a:rPr lang="en-US" sz="2400" dirty="0"/>
              <a:t>Old world species more venomous than</a:t>
            </a:r>
            <a:r>
              <a:rPr lang="en-US" sz="2400" dirty="0" smtClean="0"/>
              <a:t> New </a:t>
            </a:r>
            <a:r>
              <a:rPr lang="en-US" sz="2400" dirty="0"/>
              <a:t>W</a:t>
            </a:r>
            <a:r>
              <a:rPr lang="en-US" sz="2400" dirty="0" smtClean="0"/>
              <a:t>orld </a:t>
            </a:r>
            <a:r>
              <a:rPr lang="en-US" sz="2400" dirty="0"/>
              <a:t>species.</a:t>
            </a:r>
          </a:p>
          <a:p>
            <a:pPr eaLnBrk="1" hangingPunct="1"/>
            <a:r>
              <a:rPr lang="en-US" sz="2400" dirty="0" err="1" smtClean="0"/>
              <a:t>Neurotoxic</a:t>
            </a:r>
            <a:endParaRPr lang="en-US" sz="2400" dirty="0" smtClean="0"/>
          </a:p>
          <a:p>
            <a:pPr eaLnBrk="1" hangingPunct="1"/>
            <a:r>
              <a:rPr lang="en-US" sz="2400" dirty="0" smtClean="0"/>
              <a:t>Most species are harmless!</a:t>
            </a:r>
            <a:endParaRPr lang="en-US" sz="2800" dirty="0" smtClean="0"/>
          </a:p>
          <a:p>
            <a:pPr eaLnBrk="1" hangingPunct="1"/>
            <a:endParaRPr lang="en-US" sz="2800" dirty="0"/>
          </a:p>
          <a:p>
            <a:pPr eaLnBrk="1" hangingPunct="1"/>
            <a:endParaRPr lang="en-US" sz="2800" dirty="0"/>
          </a:p>
        </p:txBody>
      </p:sp>
      <p:pic>
        <p:nvPicPr>
          <p:cNvPr id="54276" name="Picture 4" descr="tarantula"/>
          <p:cNvPicPr>
            <a:picLocks noGrp="1" noChangeAspect="1" noChangeArrowheads="1"/>
          </p:cNvPicPr>
          <p:nvPr>
            <p:ph sz="half" idx="2"/>
          </p:nvPr>
        </p:nvPicPr>
        <p:blipFill>
          <a:blip r:embed="rId3"/>
          <a:srcRect/>
          <a:stretch>
            <a:fillRect/>
          </a:stretch>
        </p:blipFill>
        <p:spPr>
          <a:xfrm>
            <a:off x="5638800" y="4602134"/>
            <a:ext cx="3048000" cy="2152650"/>
          </a:xfrm>
          <a:noFill/>
        </p:spPr>
      </p:pic>
      <p:pic>
        <p:nvPicPr>
          <p:cNvPr id="54277" name="Picture 5" descr="avicularia_versicolor"/>
          <p:cNvPicPr>
            <a:picLocks noChangeAspect="1" noChangeArrowheads="1"/>
          </p:cNvPicPr>
          <p:nvPr/>
        </p:nvPicPr>
        <p:blipFill>
          <a:blip r:embed="rId4"/>
          <a:srcRect/>
          <a:stretch>
            <a:fillRect/>
          </a:stretch>
        </p:blipFill>
        <p:spPr bwMode="auto">
          <a:xfrm>
            <a:off x="4761912" y="890264"/>
            <a:ext cx="4382087" cy="3440112"/>
          </a:xfrm>
          <a:prstGeom prst="rect">
            <a:avLst/>
          </a:prstGeom>
          <a:noFill/>
          <a:ln w="9525">
            <a:noFill/>
            <a:miter lim="800000"/>
            <a:headEnd/>
            <a:tailEnd/>
          </a:ln>
        </p:spPr>
      </p:pic>
      <p:sp>
        <p:nvSpPr>
          <p:cNvPr id="6" name="Rectangle 5"/>
          <p:cNvSpPr/>
          <p:nvPr/>
        </p:nvSpPr>
        <p:spPr>
          <a:xfrm>
            <a:off x="189913" y="4226509"/>
            <a:ext cx="4572000" cy="2308324"/>
          </a:xfrm>
          <a:prstGeom prst="rect">
            <a:avLst/>
          </a:prstGeom>
          <a:effectLst>
            <a:glow rad="101600">
              <a:schemeClr val="accent2">
                <a:alpha val="75000"/>
              </a:schemeClr>
            </a:glow>
          </a:effectLst>
        </p:spPr>
        <p:txBody>
          <a:bodyPr wrap="square">
            <a:spAutoFit/>
          </a:bodyPr>
          <a:lstStyle/>
          <a:p>
            <a:r>
              <a:rPr lang="en-US" dirty="0" smtClean="0">
                <a:solidFill>
                  <a:srgbClr val="990000"/>
                </a:solidFill>
                <a:latin typeface="Comic Sans MS" charset="0"/>
              </a:rPr>
              <a:t>Symptoms of bites:</a:t>
            </a:r>
          </a:p>
          <a:p>
            <a:r>
              <a:rPr lang="en-US" dirty="0" smtClean="0">
                <a:latin typeface="Comic Sans MS" charset="0"/>
              </a:rPr>
              <a:t>Venom is relatively harmless to humans.</a:t>
            </a:r>
          </a:p>
          <a:p>
            <a:r>
              <a:rPr lang="en-US" dirty="0" smtClean="0">
                <a:latin typeface="Comic Sans MS" charset="0"/>
              </a:rPr>
              <a:t>The bite is similar to a bee or wasp sting.</a:t>
            </a:r>
          </a:p>
          <a:p>
            <a:endParaRPr lang="en-US" dirty="0" smtClean="0">
              <a:latin typeface="Comic Sans MS" charset="0"/>
            </a:endParaRPr>
          </a:p>
          <a:p>
            <a:r>
              <a:rPr lang="en-US" dirty="0" smtClean="0">
                <a:latin typeface="Comic Sans MS" charset="0"/>
              </a:rPr>
              <a:t>If their hairs poke your skin, they can cause a rash, redness and itchiness.</a:t>
            </a:r>
          </a:p>
          <a:p>
            <a:endParaRPr lang="en-US" dirty="0" smtClean="0">
              <a:latin typeface="Comic Sans MS" charset="0"/>
            </a:endParaRPr>
          </a:p>
          <a:p>
            <a:r>
              <a:rPr lang="en-US" dirty="0" smtClean="0">
                <a:latin typeface="Comic Sans MS" charset="0"/>
              </a:rPr>
              <a:t>Allergic reactions are unusual.</a:t>
            </a:r>
            <a:endParaRPr lang="en-US" dirty="0">
              <a:latin typeface="Comic Sans M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2513" y="274638"/>
            <a:ext cx="8670764" cy="1143000"/>
          </a:xfrm>
        </p:spPr>
        <p:txBody>
          <a:bodyPr/>
          <a:lstStyle/>
          <a:p>
            <a:r>
              <a:rPr lang="en-US" b="1" dirty="0" smtClean="0">
                <a:ln w="10541" cmpd="sng">
                  <a:solidFill>
                    <a:schemeClr val="tx1"/>
                  </a:solidFill>
                  <a:prstDash val="solid"/>
                </a:ln>
                <a:solidFill>
                  <a:srgbClr val="FFFF00"/>
                </a:solidFill>
              </a:rPr>
              <a:t>Brazilian Wandering Banana Spider</a:t>
            </a:r>
            <a:endParaRPr lang="en-US" b="1" dirty="0">
              <a:ln w="10541" cmpd="sng">
                <a:solidFill>
                  <a:schemeClr val="tx1"/>
                </a:solidFill>
                <a:prstDash val="solid"/>
              </a:ln>
              <a:solidFill>
                <a:srgbClr val="FFFF00"/>
              </a:solidFill>
            </a:endParaRPr>
          </a:p>
        </p:txBody>
      </p:sp>
      <p:sp>
        <p:nvSpPr>
          <p:cNvPr id="8" name="Content Placeholder 7"/>
          <p:cNvSpPr>
            <a:spLocks noGrp="1"/>
          </p:cNvSpPr>
          <p:nvPr>
            <p:ph idx="1"/>
          </p:nvPr>
        </p:nvSpPr>
        <p:spPr>
          <a:xfrm>
            <a:off x="4523325" y="1600200"/>
            <a:ext cx="4163475" cy="5257800"/>
          </a:xfrm>
        </p:spPr>
        <p:txBody>
          <a:bodyPr>
            <a:normAutofit fontScale="85000" lnSpcReduction="20000"/>
          </a:bodyPr>
          <a:lstStyle/>
          <a:p>
            <a:pPr>
              <a:buNone/>
            </a:pPr>
            <a:r>
              <a:rPr lang="en-US" dirty="0" smtClean="0"/>
              <a:t>This </a:t>
            </a:r>
            <a:r>
              <a:rPr lang="en-US" dirty="0" smtClean="0"/>
              <a:t>spider </a:t>
            </a:r>
            <a:r>
              <a:rPr lang="en-US" dirty="0" smtClean="0"/>
              <a:t>can be found in South America, Cameroon, Africa, and other countries as well.</a:t>
            </a:r>
          </a:p>
          <a:p>
            <a:pPr>
              <a:buNone/>
            </a:pPr>
            <a:endParaRPr lang="en-US" dirty="0" smtClean="0"/>
          </a:p>
          <a:p>
            <a:pPr>
              <a:buNone/>
            </a:pPr>
            <a:r>
              <a:rPr lang="en-US" dirty="0" smtClean="0"/>
              <a:t>It stows away in the center of bunches of bananas and emerges when the bananas are sorted in countries that import bananas.</a:t>
            </a:r>
          </a:p>
          <a:p>
            <a:pPr>
              <a:buNone/>
            </a:pPr>
            <a:endParaRPr lang="en-US" dirty="0" smtClean="0"/>
          </a:p>
          <a:p>
            <a:pPr>
              <a:buNone/>
            </a:pPr>
            <a:r>
              <a:rPr lang="en-US" dirty="0" smtClean="0"/>
              <a:t>That means they could show up with your breakfast!</a:t>
            </a:r>
          </a:p>
          <a:p>
            <a:pPr>
              <a:buNone/>
            </a:pPr>
            <a:endParaRPr lang="en-US" dirty="0" smtClean="0"/>
          </a:p>
        </p:txBody>
      </p:sp>
      <p:pic>
        <p:nvPicPr>
          <p:cNvPr id="4" name="Picture 3"/>
          <p:cNvPicPr>
            <a:picLocks noChangeAspect="1"/>
          </p:cNvPicPr>
          <p:nvPr/>
        </p:nvPicPr>
        <p:blipFill>
          <a:blip r:embed="rId2"/>
          <a:stretch>
            <a:fillRect/>
          </a:stretch>
        </p:blipFill>
        <p:spPr>
          <a:xfrm>
            <a:off x="232513" y="1600200"/>
            <a:ext cx="4066124" cy="3176027"/>
          </a:xfrm>
          <a:prstGeom prst="rect">
            <a:avLst/>
          </a:prstGeom>
        </p:spPr>
      </p:pic>
      <p:sp>
        <p:nvSpPr>
          <p:cNvPr id="5" name="TextBox 4"/>
          <p:cNvSpPr txBox="1"/>
          <p:nvPr/>
        </p:nvSpPr>
        <p:spPr>
          <a:xfrm>
            <a:off x="457200" y="5205551"/>
            <a:ext cx="3173572" cy="646331"/>
          </a:xfrm>
          <a:prstGeom prst="rect">
            <a:avLst/>
          </a:prstGeom>
          <a:noFill/>
        </p:spPr>
        <p:txBody>
          <a:bodyPr wrap="square" rtlCol="0">
            <a:spAutoFit/>
          </a:bodyPr>
          <a:lstStyle/>
          <a:p>
            <a:r>
              <a:rPr lang="en-US" dirty="0" smtClean="0"/>
              <a:t>The body of the spider is about 1 inch long and 5 inches in total.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n>
                  <a:solidFill>
                    <a:schemeClr val="tx1"/>
                  </a:solidFill>
                </a:ln>
                <a:solidFill>
                  <a:srgbClr val="FFFF00"/>
                </a:solidFill>
              </a:rPr>
              <a:t>Brazilian</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Wandering</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Banana</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Spider: continued</a:t>
            </a:r>
            <a:endParaRPr lang="en-US" sz="3200" b="1" dirty="0">
              <a:ln>
                <a:solidFill>
                  <a:schemeClr val="tx1"/>
                </a:solidFill>
              </a:ln>
              <a:solidFill>
                <a:srgbClr val="FFFF00"/>
              </a:solidFill>
            </a:endParaRPr>
          </a:p>
        </p:txBody>
      </p:sp>
      <p:sp>
        <p:nvSpPr>
          <p:cNvPr id="3" name="Content Placeholder 2"/>
          <p:cNvSpPr>
            <a:spLocks noGrp="1"/>
          </p:cNvSpPr>
          <p:nvPr>
            <p:ph idx="1"/>
          </p:nvPr>
        </p:nvSpPr>
        <p:spPr>
          <a:xfrm>
            <a:off x="457200" y="1417639"/>
            <a:ext cx="5158870" cy="4950840"/>
          </a:xfrm>
        </p:spPr>
        <p:txBody>
          <a:bodyPr>
            <a:normAutofit fontScale="92500" lnSpcReduction="20000"/>
          </a:bodyPr>
          <a:lstStyle/>
          <a:p>
            <a:pPr>
              <a:buNone/>
            </a:pPr>
            <a:r>
              <a:rPr lang="en-US" dirty="0" smtClean="0"/>
              <a:t>This spider likes to roam around and hides in any place it finds suitable like cardboard boxes, tree trunks and logs, houses, clothes, shoes, and boots.</a:t>
            </a:r>
          </a:p>
          <a:p>
            <a:pPr>
              <a:buNone/>
            </a:pPr>
            <a:endParaRPr lang="en-US" dirty="0" smtClean="0"/>
          </a:p>
          <a:p>
            <a:pPr>
              <a:buNone/>
            </a:pPr>
            <a:r>
              <a:rPr lang="en-US" dirty="0" smtClean="0"/>
              <a:t>It is a very nasty creature and is extremely aggressive.  It can run very fast.  It is one of the few spiders that will actually attack anything that gets to close to it, including people.</a:t>
            </a:r>
            <a:endParaRPr lang="en-US" dirty="0"/>
          </a:p>
        </p:txBody>
      </p:sp>
      <p:pic>
        <p:nvPicPr>
          <p:cNvPr id="4" name="Picture 3"/>
          <p:cNvPicPr>
            <a:picLocks noChangeAspect="1"/>
          </p:cNvPicPr>
          <p:nvPr/>
        </p:nvPicPr>
        <p:blipFill>
          <a:blip r:embed="rId2"/>
          <a:stretch>
            <a:fillRect/>
          </a:stretch>
        </p:blipFill>
        <p:spPr>
          <a:xfrm>
            <a:off x="5616070" y="1417638"/>
            <a:ext cx="3070730" cy="28097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4000">
                <a:latin typeface="Comic Sans MS" charset="0"/>
              </a:rPr>
              <a:t>Are daddy long legs the deadliest spider?</a:t>
            </a:r>
          </a:p>
        </p:txBody>
      </p:sp>
      <p:sp>
        <p:nvSpPr>
          <p:cNvPr id="60423" name="Rectangle 7"/>
          <p:cNvSpPr>
            <a:spLocks noChangeArrowheads="1"/>
          </p:cNvSpPr>
          <p:nvPr/>
        </p:nvSpPr>
        <p:spPr bwMode="auto">
          <a:xfrm>
            <a:off x="381000" y="1905000"/>
            <a:ext cx="3962400" cy="3657600"/>
          </a:xfrm>
          <a:prstGeom prst="rect">
            <a:avLst/>
          </a:prstGeom>
          <a:noFill/>
          <a:ln w="9525">
            <a:noFill/>
            <a:miter lim="800000"/>
            <a:headEnd/>
            <a:tailEnd/>
          </a:ln>
        </p:spPr>
        <p:txBody>
          <a:bodyPr>
            <a:prstTxWarp prst="textNoShape">
              <a:avLst/>
            </a:prstTxWarp>
          </a:bodyPr>
          <a:lstStyle/>
          <a:p>
            <a:pPr>
              <a:lnSpc>
                <a:spcPct val="90000"/>
              </a:lnSpc>
              <a:spcBef>
                <a:spcPct val="20000"/>
              </a:spcBef>
            </a:pPr>
            <a:r>
              <a:rPr lang="en-US" sz="2600" dirty="0" smtClean="0">
                <a:latin typeface="Comic Sans MS" charset="0"/>
              </a:rPr>
              <a:t>No, </a:t>
            </a:r>
            <a:r>
              <a:rPr lang="en-US" sz="2600" dirty="0">
                <a:latin typeface="Comic Sans MS" charset="0"/>
              </a:rPr>
              <a:t>that is a myth!</a:t>
            </a:r>
          </a:p>
          <a:p>
            <a:pPr>
              <a:lnSpc>
                <a:spcPct val="90000"/>
              </a:lnSpc>
              <a:spcBef>
                <a:spcPct val="20000"/>
              </a:spcBef>
            </a:pPr>
            <a:endParaRPr lang="en-US" sz="2600" dirty="0">
              <a:latin typeface="Comic Sans MS" charset="0"/>
            </a:endParaRPr>
          </a:p>
          <a:p>
            <a:pPr>
              <a:lnSpc>
                <a:spcPct val="90000"/>
              </a:lnSpc>
              <a:spcBef>
                <a:spcPct val="20000"/>
              </a:spcBef>
            </a:pPr>
            <a:r>
              <a:rPr lang="en-US" sz="2600" dirty="0">
                <a:latin typeface="Comic Sans MS" charset="0"/>
              </a:rPr>
              <a:t>This myth may have been started because daddy long legs actually </a:t>
            </a:r>
            <a:r>
              <a:rPr lang="en-US" sz="2600" dirty="0" smtClean="0">
                <a:latin typeface="Comic Sans MS" charset="0"/>
              </a:rPr>
              <a:t>prey on </a:t>
            </a:r>
            <a:r>
              <a:rPr lang="en-US" sz="2600" dirty="0">
                <a:latin typeface="Comic Sans MS" charset="0"/>
              </a:rPr>
              <a:t>one of the more dangerous spiders, the Australian </a:t>
            </a:r>
            <a:r>
              <a:rPr lang="en-US" sz="2600" dirty="0" err="1">
                <a:latin typeface="Comic Sans MS" charset="0"/>
              </a:rPr>
              <a:t>Redback</a:t>
            </a:r>
            <a:r>
              <a:rPr lang="en-US" sz="2600" dirty="0">
                <a:latin typeface="Comic Sans MS" charset="0"/>
              </a:rPr>
              <a:t> Spider. </a:t>
            </a:r>
          </a:p>
        </p:txBody>
      </p:sp>
      <p:pic>
        <p:nvPicPr>
          <p:cNvPr id="46084" name="Picture 14" descr="holplu1"/>
          <p:cNvPicPr>
            <a:picLocks noGrp="1" noChangeAspect="1" noChangeArrowheads="1"/>
          </p:cNvPicPr>
          <p:nvPr>
            <p:ph sz="half" idx="2"/>
          </p:nvPr>
        </p:nvPicPr>
        <p:blipFill>
          <a:blip r:embed="rId3"/>
          <a:srcRect/>
          <a:stretch>
            <a:fillRect/>
          </a:stretch>
        </p:blipFill>
        <p:spPr>
          <a:xfrm>
            <a:off x="4572000" y="2133600"/>
            <a:ext cx="4038600" cy="2692400"/>
          </a:xfrm>
          <a:noFill/>
        </p:spPr>
      </p:pic>
      <p:sp>
        <p:nvSpPr>
          <p:cNvPr id="46085" name="Rectangle 17"/>
          <p:cNvSpPr>
            <a:spLocks noChangeArrowheads="1"/>
          </p:cNvSpPr>
          <p:nvPr/>
        </p:nvSpPr>
        <p:spPr bwMode="auto">
          <a:xfrm>
            <a:off x="4724400" y="4953000"/>
            <a:ext cx="3657600" cy="304800"/>
          </a:xfrm>
          <a:prstGeom prst="rect">
            <a:avLst/>
          </a:prstGeom>
          <a:noFill/>
          <a:ln w="9525">
            <a:noFill/>
            <a:miter lim="800000"/>
            <a:headEnd/>
            <a:tailEnd/>
          </a:ln>
        </p:spPr>
        <p:txBody>
          <a:bodyPr>
            <a:prstTxWarp prst="textNoShape">
              <a:avLst/>
            </a:prstTxWarp>
            <a:spAutoFit/>
          </a:bodyPr>
          <a:lstStyle/>
          <a:p>
            <a:r>
              <a:rPr lang="en-US" sz="1400">
                <a:latin typeface="Arial" charset="0"/>
              </a:rPr>
              <a:t>http://spiders.ucr.edu/images/holplu1.jpeg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dissolve">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n>
                  <a:solidFill>
                    <a:schemeClr val="tx1"/>
                  </a:solidFill>
                </a:ln>
                <a:solidFill>
                  <a:srgbClr val="FFFF00"/>
                </a:solidFill>
              </a:rPr>
              <a:t>Brazilian</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Wandering</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Banana</a:t>
            </a:r>
            <a:r>
              <a:rPr lang="en-US" sz="3200" dirty="0" smtClean="0">
                <a:ln>
                  <a:solidFill>
                    <a:schemeClr val="tx1"/>
                  </a:solidFill>
                </a:ln>
                <a:solidFill>
                  <a:srgbClr val="FFFF00"/>
                </a:solidFill>
              </a:rPr>
              <a:t> </a:t>
            </a:r>
            <a:r>
              <a:rPr lang="en-US" sz="3200" b="1" dirty="0" smtClean="0">
                <a:ln>
                  <a:solidFill>
                    <a:schemeClr val="tx1"/>
                  </a:solidFill>
                </a:ln>
                <a:solidFill>
                  <a:srgbClr val="FFFF00"/>
                </a:solidFill>
              </a:rPr>
              <a:t>Spider: continued</a:t>
            </a:r>
            <a:endParaRPr lang="en-US" sz="3200" b="1" dirty="0">
              <a:ln>
                <a:solidFill>
                  <a:schemeClr val="tx1"/>
                </a:solidFill>
              </a:ln>
              <a:solidFill>
                <a:srgbClr val="FFFF00"/>
              </a:solidFill>
            </a:endParaRPr>
          </a:p>
        </p:txBody>
      </p:sp>
      <p:sp>
        <p:nvSpPr>
          <p:cNvPr id="3" name="Content Placeholder 2"/>
          <p:cNvSpPr>
            <a:spLocks noGrp="1"/>
          </p:cNvSpPr>
          <p:nvPr>
            <p:ph idx="1"/>
          </p:nvPr>
        </p:nvSpPr>
        <p:spPr>
          <a:xfrm>
            <a:off x="457200" y="1417639"/>
            <a:ext cx="5158870" cy="4950840"/>
          </a:xfrm>
        </p:spPr>
        <p:txBody>
          <a:bodyPr>
            <a:normAutofit lnSpcReduction="10000"/>
          </a:bodyPr>
          <a:lstStyle/>
          <a:p>
            <a:pPr>
              <a:buNone/>
            </a:pPr>
            <a:r>
              <a:rPr lang="en-US" dirty="0" smtClean="0"/>
              <a:t>The neurotoxin from this spider is very potent.  Only  .006 of a milligram will kill a mouse, and the spider holds enough to kill thousands of mice.</a:t>
            </a:r>
          </a:p>
          <a:p>
            <a:pPr>
              <a:buNone/>
            </a:pPr>
            <a:endParaRPr lang="en-US" dirty="0" smtClean="0"/>
          </a:p>
          <a:p>
            <a:pPr>
              <a:buNone/>
            </a:pPr>
            <a:r>
              <a:rPr lang="en-US" dirty="0" smtClean="0"/>
              <a:t>Luckily this spider often gives a “dry bite” without any toxin as a warning shot.</a:t>
            </a:r>
            <a:endParaRPr lang="en-US" dirty="0"/>
          </a:p>
        </p:txBody>
      </p:sp>
      <p:pic>
        <p:nvPicPr>
          <p:cNvPr id="6" name="Picture 5"/>
          <p:cNvPicPr>
            <a:picLocks noChangeAspect="1"/>
          </p:cNvPicPr>
          <p:nvPr/>
        </p:nvPicPr>
        <p:blipFill>
          <a:blip r:embed="rId2"/>
          <a:stretch>
            <a:fillRect/>
          </a:stretch>
        </p:blipFill>
        <p:spPr>
          <a:xfrm>
            <a:off x="6146800" y="1417638"/>
            <a:ext cx="2540000" cy="2501900"/>
          </a:xfrm>
          <a:prstGeom prst="rect">
            <a:avLst/>
          </a:prstGeom>
        </p:spPr>
      </p:pic>
      <p:pic>
        <p:nvPicPr>
          <p:cNvPr id="7" name="Picture 6"/>
          <p:cNvPicPr>
            <a:picLocks noChangeAspect="1"/>
          </p:cNvPicPr>
          <p:nvPr/>
        </p:nvPicPr>
        <p:blipFill>
          <a:blip r:embed="rId3"/>
          <a:stretch>
            <a:fillRect/>
          </a:stretch>
        </p:blipFill>
        <p:spPr>
          <a:xfrm>
            <a:off x="5790338" y="4472122"/>
            <a:ext cx="2896461" cy="21445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18173"/>
          </a:xfrm>
        </p:spPr>
        <p:txBody>
          <a:bodyPr>
            <a:normAutofit fontScale="90000"/>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Deadliest Spider in the World:</a:t>
            </a:r>
            <a:r>
              <a:rPr lang="en-US" dirty="0" smtClean="0"/>
              <a:t/>
            </a:r>
            <a:br>
              <a:rPr lang="en-US" dirty="0" smtClean="0"/>
            </a:br>
            <a:r>
              <a:rPr lang="en-US" b="1" spc="50" dirty="0" smtClean="0">
                <a:ln w="12700" cmpd="sng">
                  <a:solidFill>
                    <a:schemeClr val="accent6">
                      <a:satMod val="120000"/>
                      <a:shade val="80000"/>
                    </a:schemeClr>
                  </a:solidFill>
                  <a:prstDash val="solid"/>
                </a:ln>
                <a:effectLst>
                  <a:glow rad="53100">
                    <a:schemeClr val="accent6">
                      <a:satMod val="180000"/>
                      <a:alpha val="30000"/>
                    </a:schemeClr>
                  </a:glow>
                </a:effectLst>
              </a:rPr>
              <a:t>A Recluse named </a:t>
            </a:r>
            <a:br>
              <a:rPr lang="en-US" b="1" spc="50" dirty="0" smtClean="0">
                <a:ln w="12700" cmpd="sng">
                  <a:solidFill>
                    <a:schemeClr val="accent6">
                      <a:satMod val="120000"/>
                      <a:shade val="80000"/>
                    </a:schemeClr>
                  </a:solidFill>
                  <a:prstDash val="solid"/>
                </a:ln>
                <a:effectLst>
                  <a:glow rad="53100">
                    <a:schemeClr val="accent6">
                      <a:satMod val="180000"/>
                      <a:alpha val="30000"/>
                    </a:schemeClr>
                  </a:glow>
                </a:effectLst>
              </a:rPr>
            </a:br>
            <a:r>
              <a:rPr lang="en-US" b="1" spc="50" dirty="0" smtClean="0">
                <a:ln w="12700" cmpd="sng">
                  <a:solidFill>
                    <a:schemeClr val="accent6">
                      <a:satMod val="120000"/>
                      <a:shade val="80000"/>
                    </a:schemeClr>
                  </a:solidFill>
                  <a:prstDash val="solid"/>
                </a:ln>
                <a:effectLst>
                  <a:glow rad="53100">
                    <a:schemeClr val="accent6">
                      <a:satMod val="180000"/>
                      <a:alpha val="30000"/>
                    </a:schemeClr>
                  </a:glow>
                </a:effectLst>
              </a:rPr>
              <a:t>The Six Eyed Sand Spider</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r>
            <a:b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endParaRPr lang="en-US" dirty="0"/>
          </a:p>
        </p:txBody>
      </p:sp>
      <p:sp>
        <p:nvSpPr>
          <p:cNvPr id="3" name="Content Placeholder 2"/>
          <p:cNvSpPr>
            <a:spLocks noGrp="1"/>
          </p:cNvSpPr>
          <p:nvPr>
            <p:ph idx="1"/>
          </p:nvPr>
        </p:nvSpPr>
        <p:spPr>
          <a:xfrm>
            <a:off x="457200" y="1994191"/>
            <a:ext cx="8229600" cy="2475209"/>
          </a:xfrm>
        </p:spPr>
        <p:txBody>
          <a:bodyPr/>
          <a:lstStyle/>
          <a:p>
            <a:pPr>
              <a:buNone/>
            </a:pPr>
            <a:r>
              <a:rPr lang="en-US" dirty="0" smtClean="0"/>
              <a:t>Luckily, this is a quiet and shy, fast moving spider.</a:t>
            </a:r>
          </a:p>
          <a:p>
            <a:pPr>
              <a:buNone/>
            </a:pPr>
            <a:r>
              <a:rPr lang="en-US" dirty="0" smtClean="0"/>
              <a:t>It is fairly small and lives in the South African desert.  It looks like the American Wolf spider.</a:t>
            </a:r>
          </a:p>
          <a:p>
            <a:pPr>
              <a:buNone/>
            </a:pPr>
            <a:endParaRPr lang="en-US" dirty="0"/>
          </a:p>
        </p:txBody>
      </p:sp>
      <p:pic>
        <p:nvPicPr>
          <p:cNvPr id="4" name="Picture 3"/>
          <p:cNvPicPr>
            <a:picLocks noChangeAspect="1"/>
          </p:cNvPicPr>
          <p:nvPr/>
        </p:nvPicPr>
        <p:blipFill>
          <a:blip r:embed="rId2"/>
          <a:stretch>
            <a:fillRect/>
          </a:stretch>
        </p:blipFill>
        <p:spPr>
          <a:xfrm>
            <a:off x="1436215" y="4469400"/>
            <a:ext cx="2676266" cy="2082943"/>
          </a:xfrm>
          <a:prstGeom prst="rect">
            <a:avLst/>
          </a:prstGeom>
        </p:spPr>
      </p:pic>
      <p:pic>
        <p:nvPicPr>
          <p:cNvPr id="5" name="Picture 4"/>
          <p:cNvPicPr>
            <a:picLocks noChangeAspect="1"/>
          </p:cNvPicPr>
          <p:nvPr/>
        </p:nvPicPr>
        <p:blipFill>
          <a:blip r:embed="rId3"/>
          <a:stretch>
            <a:fillRect/>
          </a:stretch>
        </p:blipFill>
        <p:spPr>
          <a:xfrm>
            <a:off x="5353164" y="4469400"/>
            <a:ext cx="2516343" cy="203855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Don’t be scared!</a:t>
            </a:r>
            <a:endParaRPr lang="en-US" dirty="0"/>
          </a:p>
        </p:txBody>
      </p:sp>
      <p:sp>
        <p:nvSpPr>
          <p:cNvPr id="3" name="Content Placeholder 2"/>
          <p:cNvSpPr>
            <a:spLocks noGrp="1"/>
          </p:cNvSpPr>
          <p:nvPr>
            <p:ph idx="1"/>
          </p:nvPr>
        </p:nvSpPr>
        <p:spPr>
          <a:xfrm>
            <a:off x="457200" y="1600200"/>
            <a:ext cx="8229600" cy="4917604"/>
          </a:xfrm>
        </p:spPr>
        <p:txBody>
          <a:bodyPr>
            <a:normAutofit lnSpcReduction="10000"/>
          </a:bodyPr>
          <a:lstStyle/>
          <a:p>
            <a:r>
              <a:rPr lang="en-US" dirty="0" smtClean="0"/>
              <a:t>The vast majority of spiders will not bite, and if they do their venom is so weak you may not even notice!</a:t>
            </a:r>
          </a:p>
          <a:p>
            <a:r>
              <a:rPr lang="en-US" dirty="0" smtClean="0"/>
              <a:t>Staying alert is the best prevention.</a:t>
            </a:r>
          </a:p>
          <a:p>
            <a:r>
              <a:rPr lang="en-US" dirty="0" smtClean="0"/>
              <a:t>If you do get a reaction from a spider encounter, it will probably just be a minor itch or bump.</a:t>
            </a:r>
          </a:p>
          <a:p>
            <a:r>
              <a:rPr lang="en-US" dirty="0" smtClean="0"/>
              <a:t>Anti-venom is available for many bites.  Seek medical attention if you think you are seriously bitten.   </a:t>
            </a:r>
            <a:endParaRPr lang="en-US" dirty="0"/>
          </a:p>
        </p:txBody>
      </p:sp>
      <p:pic>
        <p:nvPicPr>
          <p:cNvPr id="4" name="Picture 3" descr="lewspider.gif"/>
          <p:cNvPicPr>
            <a:picLocks noChangeAspect="1"/>
          </p:cNvPicPr>
          <p:nvPr/>
        </p:nvPicPr>
        <p:blipFill>
          <a:blip r:embed="rId2"/>
          <a:stretch>
            <a:fillRect/>
          </a:stretch>
        </p:blipFill>
        <p:spPr>
          <a:xfrm>
            <a:off x="6974851" y="530357"/>
            <a:ext cx="1374835" cy="909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Comic Sans MS" charset="0"/>
              </a:rPr>
              <a:t>Questions?</a:t>
            </a:r>
          </a:p>
        </p:txBody>
      </p:sp>
      <p:sp>
        <p:nvSpPr>
          <p:cNvPr id="76803" name="Rectangle 3"/>
          <p:cNvSpPr>
            <a:spLocks noChangeArrowheads="1"/>
          </p:cNvSpPr>
          <p:nvPr/>
        </p:nvSpPr>
        <p:spPr bwMode="auto">
          <a:xfrm>
            <a:off x="685800" y="1524000"/>
            <a:ext cx="8153400" cy="5105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dirty="0">
                <a:latin typeface="Comic Sans MS" charset="0"/>
              </a:rPr>
              <a:t>Why is it difficult for a doctor to correctly diagnose spider bites?</a:t>
            </a:r>
          </a:p>
          <a:p>
            <a:pPr marL="742950" lvl="1" indent="-285750">
              <a:lnSpc>
                <a:spcPct val="90000"/>
              </a:lnSpc>
              <a:spcBef>
                <a:spcPct val="20000"/>
              </a:spcBef>
              <a:buFontTx/>
              <a:buChar char="–"/>
            </a:pPr>
            <a:r>
              <a:rPr lang="en-US" sz="2400" dirty="0">
                <a:solidFill>
                  <a:srgbClr val="990000"/>
                </a:solidFill>
                <a:latin typeface="Comic Sans MS" charset="0"/>
                <a:ea typeface="ＭＳ Ｐゴシック" charset="-128"/>
                <a:cs typeface="ＭＳ Ｐゴシック" charset="-128"/>
              </a:rPr>
              <a:t>They oftentimes look like</a:t>
            </a:r>
            <a:r>
              <a:rPr lang="en-US" sz="2400" dirty="0" smtClean="0">
                <a:solidFill>
                  <a:srgbClr val="990000"/>
                </a:solidFill>
                <a:latin typeface="Comic Sans MS" charset="0"/>
                <a:ea typeface="ＭＳ Ｐゴシック" charset="-128"/>
                <a:cs typeface="ＭＳ Ｐゴシック" charset="-128"/>
              </a:rPr>
              <a:t> </a:t>
            </a:r>
            <a:r>
              <a:rPr lang="en-US" sz="2400" dirty="0" smtClean="0">
                <a:solidFill>
                  <a:srgbClr val="990000"/>
                </a:solidFill>
                <a:latin typeface="Comic Sans MS" charset="0"/>
                <a:ea typeface="ＭＳ Ｐゴシック" charset="-128"/>
                <a:cs typeface="ＭＳ Ｐゴシック" charset="-128"/>
              </a:rPr>
              <a:t>something else</a:t>
            </a:r>
            <a:r>
              <a:rPr lang="en-US" sz="2400" dirty="0" smtClean="0">
                <a:solidFill>
                  <a:srgbClr val="990000"/>
                </a:solidFill>
                <a:latin typeface="Comic Sans MS" charset="0"/>
                <a:ea typeface="ＭＳ Ｐゴシック" charset="-128"/>
                <a:cs typeface="ＭＳ Ｐゴシック" charset="-128"/>
              </a:rPr>
              <a:t> </a:t>
            </a:r>
            <a:r>
              <a:rPr lang="en-US" sz="2400" dirty="0">
                <a:solidFill>
                  <a:srgbClr val="990000"/>
                </a:solidFill>
                <a:latin typeface="Comic Sans MS" charset="0"/>
                <a:ea typeface="ＭＳ Ｐゴシック" charset="-128"/>
                <a:cs typeface="ＭＳ Ｐゴシック" charset="-128"/>
              </a:rPr>
              <a:t>such as a rash, bacterial infection, or even diseases like diabetes.</a:t>
            </a:r>
          </a:p>
          <a:p>
            <a:pPr marL="342900" indent="-342900">
              <a:lnSpc>
                <a:spcPct val="90000"/>
              </a:lnSpc>
              <a:spcBef>
                <a:spcPct val="20000"/>
              </a:spcBef>
            </a:pPr>
            <a:endParaRPr lang="en-US" sz="2800" dirty="0">
              <a:solidFill>
                <a:srgbClr val="990000"/>
              </a:solidFill>
              <a:latin typeface="Comic Sans MS" charset="0"/>
            </a:endParaRPr>
          </a:p>
          <a:p>
            <a:pPr marL="342900" indent="-342900">
              <a:lnSpc>
                <a:spcPct val="90000"/>
              </a:lnSpc>
              <a:spcBef>
                <a:spcPct val="20000"/>
              </a:spcBef>
              <a:buFontTx/>
              <a:buChar char="•"/>
            </a:pPr>
            <a:r>
              <a:rPr lang="en-US" sz="2800" dirty="0">
                <a:latin typeface="Comic Sans MS" charset="0"/>
              </a:rPr>
              <a:t>Why do you think it would be unwise to use pesticides for spider control?</a:t>
            </a:r>
          </a:p>
          <a:p>
            <a:pPr marL="742950" lvl="1" indent="-285750">
              <a:lnSpc>
                <a:spcPct val="90000"/>
              </a:lnSpc>
              <a:spcBef>
                <a:spcPct val="20000"/>
              </a:spcBef>
              <a:buFontTx/>
              <a:buChar char="–"/>
            </a:pPr>
            <a:r>
              <a:rPr lang="en-US" sz="2400" dirty="0">
                <a:solidFill>
                  <a:srgbClr val="990000"/>
                </a:solidFill>
                <a:latin typeface="Comic Sans MS" charset="0"/>
                <a:ea typeface="ＭＳ Ｐゴシック" charset="-128"/>
                <a:cs typeface="ＭＳ Ｐゴシック" charset="-128"/>
              </a:rPr>
              <a:t>You kill not only the bad spiders, but you also take out a natural predator of the bad spider (wolf </a:t>
            </a:r>
            <a:r>
              <a:rPr lang="en-US" sz="2400" dirty="0" smtClean="0">
                <a:solidFill>
                  <a:srgbClr val="990000"/>
                </a:solidFill>
                <a:latin typeface="Comic Sans MS" charset="0"/>
                <a:ea typeface="ＭＳ Ｐゴシック" charset="-128"/>
                <a:cs typeface="ＭＳ Ｐゴシック" charset="-128"/>
              </a:rPr>
              <a:t>spiders</a:t>
            </a:r>
            <a:r>
              <a:rPr lang="en-US" sz="2400" dirty="0" smtClean="0">
                <a:solidFill>
                  <a:srgbClr val="990000"/>
                </a:solidFill>
                <a:latin typeface="Comic Sans MS" charset="0"/>
                <a:ea typeface="ＭＳ Ｐゴシック" charset="-128"/>
                <a:cs typeface="ＭＳ Ｐゴシック" charset="-128"/>
              </a:rPr>
              <a:t> and </a:t>
            </a:r>
            <a:r>
              <a:rPr lang="en-US" sz="2400" dirty="0" smtClean="0">
                <a:solidFill>
                  <a:srgbClr val="990000"/>
                </a:solidFill>
                <a:latin typeface="Comic Sans MS" charset="0"/>
                <a:ea typeface="ＭＳ Ｐゴシック" charset="-128"/>
                <a:cs typeface="ＭＳ Ｐゴシック" charset="-128"/>
              </a:rPr>
              <a:t>giant </a:t>
            </a:r>
            <a:r>
              <a:rPr lang="en-US" sz="2400" dirty="0">
                <a:solidFill>
                  <a:srgbClr val="990000"/>
                </a:solidFill>
                <a:latin typeface="Comic Sans MS" charset="0"/>
                <a:ea typeface="ＭＳ Ｐゴシック" charset="-128"/>
                <a:cs typeface="ＭＳ Ｐゴシック" charset="-128"/>
              </a:rPr>
              <a:t>house spiders do a great job of keeping insect populations and spider populations in check.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a:latin typeface="Comic Sans MS" charset="0"/>
              </a:rPr>
              <a:t>How should you protect yourself?</a:t>
            </a:r>
          </a:p>
        </p:txBody>
      </p:sp>
      <p:sp>
        <p:nvSpPr>
          <p:cNvPr id="32776" name="Rectangle 8"/>
          <p:cNvSpPr>
            <a:spLocks noChangeArrowheads="1"/>
          </p:cNvSpPr>
          <p:nvPr/>
        </p:nvSpPr>
        <p:spPr bwMode="auto">
          <a:xfrm>
            <a:off x="685800" y="2852738"/>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dirty="0">
                <a:latin typeface="Comic Sans MS" charset="0"/>
              </a:rPr>
              <a:t>Inspect bedding (sheets/pillow cases) before using.</a:t>
            </a:r>
          </a:p>
        </p:txBody>
      </p:sp>
      <p:sp>
        <p:nvSpPr>
          <p:cNvPr id="32777" name="Rectangle 9"/>
          <p:cNvSpPr>
            <a:spLocks noChangeArrowheads="1"/>
          </p:cNvSpPr>
          <p:nvPr/>
        </p:nvSpPr>
        <p:spPr bwMode="auto">
          <a:xfrm>
            <a:off x="685800" y="1485900"/>
            <a:ext cx="77724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dirty="0">
                <a:latin typeface="Comic Sans MS" charset="0"/>
              </a:rPr>
              <a:t>Shake out clothes and shoes before putting them </a:t>
            </a:r>
            <a:r>
              <a:rPr lang="en-US" sz="2800" dirty="0" smtClean="0">
                <a:latin typeface="Comic Sans MS" charset="0"/>
              </a:rPr>
              <a:t>on, especially if they were hung outdoors.</a:t>
            </a:r>
            <a:endParaRPr lang="en-US" sz="2800" dirty="0">
              <a:latin typeface="Comic Sans MS" charset="0"/>
            </a:endParaRPr>
          </a:p>
        </p:txBody>
      </p:sp>
      <p:sp>
        <p:nvSpPr>
          <p:cNvPr id="32780" name="Rectangle 12"/>
          <p:cNvSpPr>
            <a:spLocks noChangeArrowheads="1"/>
          </p:cNvSpPr>
          <p:nvPr/>
        </p:nvSpPr>
        <p:spPr bwMode="auto">
          <a:xfrm>
            <a:off x="685800" y="3686175"/>
            <a:ext cx="77724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a:latin typeface="Comic Sans MS" charset="0"/>
              </a:rPr>
              <a:t>Bedspreads and bedskirts are potential risks – contact with the floor.</a:t>
            </a:r>
          </a:p>
        </p:txBody>
      </p:sp>
      <p:sp>
        <p:nvSpPr>
          <p:cNvPr id="32781" name="Rectangle 13"/>
          <p:cNvSpPr>
            <a:spLocks noChangeArrowheads="1"/>
          </p:cNvSpPr>
          <p:nvPr/>
        </p:nvSpPr>
        <p:spPr bwMode="auto">
          <a:xfrm>
            <a:off x="685800" y="4592638"/>
            <a:ext cx="7772400" cy="584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dirty="0">
                <a:latin typeface="Comic Sans MS" charset="0"/>
              </a:rPr>
              <a:t>Be careful around woodpiles, rock piles, etc</a:t>
            </a:r>
            <a:r>
              <a:rPr lang="en-US" sz="2800" dirty="0" smtClean="0">
                <a:latin typeface="Comic Sans MS" charset="0"/>
              </a:rPr>
              <a:t>. Wear work gloves when working in these areas.</a:t>
            </a:r>
            <a:endParaRPr lang="en-US" sz="2800" dirty="0">
              <a:latin typeface="Comic Sans MS" charset="0"/>
            </a:endParaRPr>
          </a:p>
        </p:txBody>
      </p:sp>
      <p:sp>
        <p:nvSpPr>
          <p:cNvPr id="32782" name="Rectangle 14"/>
          <p:cNvSpPr>
            <a:spLocks noChangeArrowheads="1"/>
          </p:cNvSpPr>
          <p:nvPr/>
        </p:nvSpPr>
        <p:spPr bwMode="auto">
          <a:xfrm>
            <a:off x="685800" y="5867400"/>
            <a:ext cx="77724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800" b="1" dirty="0">
                <a:solidFill>
                  <a:schemeClr val="accent2"/>
                </a:solidFill>
                <a:latin typeface="Comic Sans MS" charset="0"/>
              </a:rPr>
              <a:t>Pesticides should be a last resort or</a:t>
            </a:r>
            <a:r>
              <a:rPr lang="en-US" sz="2800" b="1" dirty="0" smtClean="0">
                <a:solidFill>
                  <a:schemeClr val="accent2"/>
                </a:solidFill>
                <a:latin typeface="Comic Sans MS" charset="0"/>
              </a:rPr>
              <a:t> used only if </a:t>
            </a:r>
            <a:r>
              <a:rPr lang="en-US" sz="2800" b="1" dirty="0">
                <a:solidFill>
                  <a:schemeClr val="accent2"/>
                </a:solidFill>
                <a:latin typeface="Comic Sans MS" charset="0"/>
              </a:rPr>
              <a:t>there is a heavy infestation.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dissolve">
                                      <p:cBhvr>
                                        <p:cTn id="7" dur="5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dissolve">
                                      <p:cBhvr>
                                        <p:cTn id="12" dur="500"/>
                                        <p:tgtEl>
                                          <p:spTgt spid="327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80"/>
                                        </p:tgtEl>
                                        <p:attrNameLst>
                                          <p:attrName>style.visibility</p:attrName>
                                        </p:attrNameLst>
                                      </p:cBhvr>
                                      <p:to>
                                        <p:strVal val="visible"/>
                                      </p:to>
                                    </p:set>
                                    <p:animEffect transition="in" filter="dissolve">
                                      <p:cBhvr>
                                        <p:cTn id="17" dur="500"/>
                                        <p:tgtEl>
                                          <p:spTgt spid="327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81"/>
                                        </p:tgtEl>
                                        <p:attrNameLst>
                                          <p:attrName>style.visibility</p:attrName>
                                        </p:attrNameLst>
                                      </p:cBhvr>
                                      <p:to>
                                        <p:strVal val="visible"/>
                                      </p:to>
                                    </p:set>
                                    <p:animEffect transition="in" filter="dissolve">
                                      <p:cBhvr>
                                        <p:cTn id="22" dur="500"/>
                                        <p:tgtEl>
                                          <p:spTgt spid="327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82"/>
                                        </p:tgtEl>
                                        <p:attrNameLst>
                                          <p:attrName>style.visibility</p:attrName>
                                        </p:attrNameLst>
                                      </p:cBhvr>
                                      <p:to>
                                        <p:strVal val="visible"/>
                                      </p:to>
                                    </p:set>
                                    <p:animEffect transition="in" filter="dissolve">
                                      <p:cBhvr>
                                        <p:cTn id="27"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P spid="32780" grpId="0"/>
      <p:bldP spid="32781" grpId="0"/>
      <p:bldP spid="3278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008000"/>
                </a:solidFill>
                <a:effectLst>
                  <a:glow rad="101600">
                    <a:srgbClr val="000090">
                      <a:alpha val="75000"/>
                    </a:srgbClr>
                  </a:glow>
                  <a:outerShdw blurRad="80000" dist="40000" dir="5040000" algn="tl">
                    <a:srgbClr val="000000">
                      <a:alpha val="30000"/>
                    </a:srgbClr>
                  </a:outerShdw>
                </a:effectLst>
              </a:rPr>
              <a:t>How many spiders are poisonous?</a:t>
            </a:r>
            <a:endParaRPr lang="en-US" b="1" dirty="0">
              <a:ln w="11430"/>
              <a:solidFill>
                <a:srgbClr val="008000"/>
              </a:solidFill>
              <a:effectLst>
                <a:glow rad="101600">
                  <a:srgbClr val="000090">
                    <a:alpha val="75000"/>
                  </a:srgbClr>
                </a:glow>
                <a:outerShdw blurRad="80000" dist="40000" dir="5040000" algn="tl">
                  <a:srgbClr val="000000">
                    <a:alpha val="30000"/>
                  </a:srgbClr>
                </a:outerShdw>
              </a:effectLst>
            </a:endParaRPr>
          </a:p>
        </p:txBody>
      </p:sp>
      <p:sp>
        <p:nvSpPr>
          <p:cNvPr id="3" name="Content Placeholder 2"/>
          <p:cNvSpPr>
            <a:spLocks noGrp="1"/>
          </p:cNvSpPr>
          <p:nvPr>
            <p:ph idx="1"/>
          </p:nvPr>
        </p:nvSpPr>
        <p:spPr>
          <a:xfrm>
            <a:off x="457200" y="1600200"/>
            <a:ext cx="8229600" cy="4869051"/>
          </a:xfrm>
        </p:spPr>
        <p:txBody>
          <a:bodyPr>
            <a:normAutofit fontScale="92500" lnSpcReduction="10000"/>
          </a:bodyPr>
          <a:lstStyle/>
          <a:p>
            <a:pPr>
              <a:buNone/>
            </a:pPr>
            <a:r>
              <a:rPr lang="en-US" dirty="0" smtClean="0"/>
              <a:t>Surprisingly, out of the 90,000+ species of spiders, only a few will cause death in humans.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All spiders have venom, but most do not have enough to kill a person.  They use it to paralyze or kill their prey.</a:t>
            </a:r>
            <a:endParaRPr lang="en-US" dirty="0"/>
          </a:p>
        </p:txBody>
      </p:sp>
      <p:pic>
        <p:nvPicPr>
          <p:cNvPr id="5" name="Picture 4" descr="poison spider"/>
          <p:cNvPicPr>
            <a:picLocks noChangeAspect="1"/>
          </p:cNvPicPr>
          <p:nvPr/>
        </p:nvPicPr>
        <p:blipFill>
          <a:blip r:embed="rId2"/>
          <a:stretch>
            <a:fillRect/>
          </a:stretch>
        </p:blipFill>
        <p:spPr>
          <a:xfrm>
            <a:off x="3566613" y="2469805"/>
            <a:ext cx="1834030" cy="23695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descr="necromap"/>
          <p:cNvPicPr>
            <a:picLocks noChangeAspect="1" noChangeArrowheads="1"/>
          </p:cNvPicPr>
          <p:nvPr/>
        </p:nvPicPr>
        <p:blipFill>
          <a:blip r:embed="rId3"/>
          <a:srcRect/>
          <a:stretch>
            <a:fillRect/>
          </a:stretch>
        </p:blipFill>
        <p:spPr bwMode="auto">
          <a:xfrm>
            <a:off x="1842056" y="2637788"/>
            <a:ext cx="6150909" cy="3941077"/>
          </a:xfrm>
          <a:prstGeom prst="rect">
            <a:avLst/>
          </a:prstGeom>
          <a:noFill/>
          <a:ln w="9525">
            <a:noFill/>
            <a:miter lim="800000"/>
            <a:headEnd/>
            <a:tailEnd/>
          </a:ln>
        </p:spPr>
      </p:pic>
      <p:sp>
        <p:nvSpPr>
          <p:cNvPr id="4" name="TextBox 3"/>
          <p:cNvSpPr txBox="1"/>
          <p:nvPr/>
        </p:nvSpPr>
        <p:spPr>
          <a:xfrm>
            <a:off x="823344" y="307049"/>
            <a:ext cx="7825356"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solidFill>
                  <a:srgbClr val="0000FF"/>
                </a:solidFill>
                <a:effectLst>
                  <a:glow rad="76200">
                    <a:srgbClr val="008000">
                      <a:alpha val="75000"/>
                    </a:srgbClr>
                  </a:glow>
                  <a:outerShdw blurRad="80000" dist="40000" dir="5040000" algn="tl">
                    <a:srgbClr val="000000">
                      <a:alpha val="30000"/>
                    </a:srgbClr>
                  </a:outerShdw>
                </a:effectLst>
              </a:rPr>
              <a:t>Where in North America are these poisonous spiders?</a:t>
            </a:r>
            <a:endParaRPr lang="en-US" sz="4400" b="1" dirty="0">
              <a:ln w="11430"/>
              <a:solidFill>
                <a:srgbClr val="0000FF"/>
              </a:solidFill>
              <a:effectLst>
                <a:glow rad="76200">
                  <a:srgbClr val="008000">
                    <a:alpha val="75000"/>
                  </a:srgbClr>
                </a:glow>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524500" y="190500"/>
            <a:ext cx="2819400" cy="711200"/>
          </a:xfrm>
          <a:prstGeom prst="rect">
            <a:avLst/>
          </a:prstGeom>
          <a:noFill/>
          <a:ln w="9525">
            <a:solidFill>
              <a:srgbClr val="00FFCC"/>
            </a:solidFill>
            <a:miter lim="800000"/>
            <a:headEnd/>
            <a:tailEnd/>
          </a:ln>
          <a:effectLst/>
        </p:spPr>
        <p:txBody>
          <a:bodyPr>
            <a:prstTxWarp prst="textNoShape">
              <a:avLst/>
            </a:prstTxWarp>
            <a:spAutoFit/>
          </a:bodyPr>
          <a:lstStyle/>
          <a:p>
            <a:pPr algn="ctr" eaLnBrk="0" hangingPunct="0">
              <a:spcBef>
                <a:spcPct val="50000"/>
              </a:spcBef>
              <a:defRPr/>
            </a:pPr>
            <a:r>
              <a:rPr lang="en-US" sz="4000" b="1">
                <a:effectLst>
                  <a:outerShdw blurRad="38100" dist="38100" dir="2700000" algn="tl">
                    <a:srgbClr val="DDDDDD"/>
                  </a:outerShdw>
                </a:effectLst>
              </a:rPr>
              <a:t>SPIDERS</a:t>
            </a:r>
          </a:p>
        </p:txBody>
      </p:sp>
      <p:pic>
        <p:nvPicPr>
          <p:cNvPr id="37891" name="Picture 3" descr="tarantula"/>
          <p:cNvPicPr>
            <a:picLocks noChangeAspect="1" noChangeArrowheads="1"/>
          </p:cNvPicPr>
          <p:nvPr/>
        </p:nvPicPr>
        <p:blipFill>
          <a:blip r:embed="rId3"/>
          <a:srcRect/>
          <a:stretch>
            <a:fillRect/>
          </a:stretch>
        </p:blipFill>
        <p:spPr bwMode="auto">
          <a:xfrm>
            <a:off x="5619750" y="1219200"/>
            <a:ext cx="3048000" cy="2152650"/>
          </a:xfrm>
          <a:prstGeom prst="rect">
            <a:avLst/>
          </a:prstGeom>
          <a:noFill/>
          <a:ln w="9525">
            <a:noFill/>
            <a:miter lim="800000"/>
            <a:headEnd/>
            <a:tailEnd/>
          </a:ln>
        </p:spPr>
      </p:pic>
      <p:sp>
        <p:nvSpPr>
          <p:cNvPr id="14340" name="Text Box 4"/>
          <p:cNvSpPr txBox="1">
            <a:spLocks noChangeArrowheads="1"/>
          </p:cNvSpPr>
          <p:nvPr/>
        </p:nvSpPr>
        <p:spPr bwMode="auto">
          <a:xfrm>
            <a:off x="5067300" y="6153150"/>
            <a:ext cx="28956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b="1">
                <a:effectLst>
                  <a:outerShdw blurRad="38100" dist="38100" dir="2700000" algn="tl">
                    <a:srgbClr val="DDDDDD"/>
                  </a:outerShdw>
                </a:effectLst>
              </a:rPr>
              <a:t>Black Widow</a:t>
            </a:r>
          </a:p>
        </p:txBody>
      </p:sp>
      <p:sp>
        <p:nvSpPr>
          <p:cNvPr id="14341" name="Text Box 5"/>
          <p:cNvSpPr txBox="1">
            <a:spLocks noChangeArrowheads="1"/>
          </p:cNvSpPr>
          <p:nvPr/>
        </p:nvSpPr>
        <p:spPr bwMode="auto">
          <a:xfrm>
            <a:off x="5772150" y="3314700"/>
            <a:ext cx="28956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b="1">
                <a:effectLst>
                  <a:outerShdw blurRad="38100" dist="38100" dir="2700000" algn="tl">
                    <a:srgbClr val="DDDDDD"/>
                  </a:outerShdw>
                </a:effectLst>
              </a:rPr>
              <a:t>Tarantula</a:t>
            </a:r>
          </a:p>
        </p:txBody>
      </p:sp>
      <p:sp>
        <p:nvSpPr>
          <p:cNvPr id="14342" name="Text Box 6"/>
          <p:cNvSpPr txBox="1">
            <a:spLocks noChangeArrowheads="1"/>
          </p:cNvSpPr>
          <p:nvPr/>
        </p:nvSpPr>
        <p:spPr bwMode="auto">
          <a:xfrm>
            <a:off x="-76200" y="3333750"/>
            <a:ext cx="28956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b="1">
                <a:effectLst>
                  <a:outerShdw blurRad="38100" dist="38100" dir="2700000" algn="tl">
                    <a:srgbClr val="DDDDDD"/>
                  </a:outerShdw>
                </a:effectLst>
              </a:rPr>
              <a:t>Brown Recluse</a:t>
            </a:r>
          </a:p>
        </p:txBody>
      </p:sp>
      <p:pic>
        <p:nvPicPr>
          <p:cNvPr id="37895" name="Picture 7" descr="recluse"/>
          <p:cNvPicPr>
            <a:picLocks noChangeAspect="1" noChangeArrowheads="1"/>
          </p:cNvPicPr>
          <p:nvPr/>
        </p:nvPicPr>
        <p:blipFill>
          <a:blip r:embed="rId4"/>
          <a:srcRect/>
          <a:stretch>
            <a:fillRect/>
          </a:stretch>
        </p:blipFill>
        <p:spPr bwMode="auto">
          <a:xfrm>
            <a:off x="228600" y="114300"/>
            <a:ext cx="2244725" cy="3270250"/>
          </a:xfrm>
          <a:prstGeom prst="rect">
            <a:avLst/>
          </a:prstGeom>
          <a:noFill/>
          <a:ln w="9525">
            <a:noFill/>
            <a:miter lim="800000"/>
            <a:headEnd/>
            <a:tailEnd/>
          </a:ln>
        </p:spPr>
      </p:pic>
      <p:pic>
        <p:nvPicPr>
          <p:cNvPr id="37896" name="Picture 8" descr="Hobo1"/>
          <p:cNvPicPr>
            <a:picLocks noChangeAspect="1" noChangeArrowheads="1"/>
          </p:cNvPicPr>
          <p:nvPr/>
        </p:nvPicPr>
        <p:blipFill>
          <a:blip r:embed="rId5"/>
          <a:srcRect/>
          <a:stretch>
            <a:fillRect/>
          </a:stretch>
        </p:blipFill>
        <p:spPr bwMode="auto">
          <a:xfrm>
            <a:off x="542925" y="3935413"/>
            <a:ext cx="3333750" cy="2370137"/>
          </a:xfrm>
          <a:prstGeom prst="rect">
            <a:avLst/>
          </a:prstGeom>
          <a:noFill/>
          <a:ln w="9525">
            <a:noFill/>
            <a:miter lim="800000"/>
            <a:headEnd/>
            <a:tailEnd/>
          </a:ln>
        </p:spPr>
      </p:pic>
      <p:sp>
        <p:nvSpPr>
          <p:cNvPr id="14345" name="Text Box 9"/>
          <p:cNvSpPr txBox="1">
            <a:spLocks noChangeArrowheads="1"/>
          </p:cNvSpPr>
          <p:nvPr/>
        </p:nvSpPr>
        <p:spPr bwMode="auto">
          <a:xfrm>
            <a:off x="781050" y="6286500"/>
            <a:ext cx="28956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b="1">
                <a:effectLst>
                  <a:outerShdw blurRad="38100" dist="38100" dir="2700000" algn="tl">
                    <a:srgbClr val="DDDDDD"/>
                  </a:outerShdw>
                </a:effectLst>
              </a:rPr>
              <a:t>Hobo</a:t>
            </a:r>
          </a:p>
        </p:txBody>
      </p:sp>
      <p:pic>
        <p:nvPicPr>
          <p:cNvPr id="37898" name="Picture 10" descr="latrodec"/>
          <p:cNvPicPr>
            <a:picLocks noChangeAspect="1" noChangeArrowheads="1"/>
          </p:cNvPicPr>
          <p:nvPr/>
        </p:nvPicPr>
        <p:blipFill>
          <a:blip r:embed="rId6"/>
          <a:srcRect/>
          <a:stretch>
            <a:fillRect/>
          </a:stretch>
        </p:blipFill>
        <p:spPr bwMode="auto">
          <a:xfrm>
            <a:off x="4772025" y="3925888"/>
            <a:ext cx="3505200" cy="2236787"/>
          </a:xfrm>
          <a:prstGeom prst="rect">
            <a:avLst/>
          </a:prstGeom>
          <a:noFill/>
          <a:ln w="9525">
            <a:noFill/>
            <a:miter lim="800000"/>
            <a:headEnd/>
            <a:tailEnd/>
          </a:ln>
        </p:spPr>
      </p:pic>
      <p:sp>
        <p:nvSpPr>
          <p:cNvPr id="14347" name="Rectangle 11"/>
          <p:cNvSpPr>
            <a:spLocks noChangeArrowheads="1"/>
          </p:cNvSpPr>
          <p:nvPr/>
        </p:nvSpPr>
        <p:spPr bwMode="auto">
          <a:xfrm>
            <a:off x="2971800" y="1600200"/>
            <a:ext cx="2011363" cy="457200"/>
          </a:xfrm>
          <a:prstGeom prst="rect">
            <a:avLst/>
          </a:prstGeom>
          <a:noFill/>
          <a:ln w="9525">
            <a:noFill/>
            <a:miter lim="800000"/>
            <a:headEnd/>
            <a:tailEnd/>
          </a:ln>
          <a:effectLst/>
        </p:spPr>
        <p:txBody>
          <a:bodyPr>
            <a:prstTxWarp prst="textNoShape">
              <a:avLst/>
            </a:prstTxWarp>
            <a:spAutoFit/>
          </a:bodyPr>
          <a:lstStyle/>
          <a:p>
            <a:pPr>
              <a:spcBef>
                <a:spcPct val="20000"/>
              </a:spcBef>
              <a:defRPr/>
            </a:pPr>
            <a:r>
              <a:rPr lang="en-US" sz="2400" b="1" dirty="0" smtClean="0">
                <a:effectLst>
                  <a:outerShdw blurRad="38100" dist="38100" dir="2700000" algn="tl">
                    <a:srgbClr val="DDDDDD"/>
                  </a:outerShdw>
                </a:effectLst>
              </a:rPr>
              <a:t>Fiddle shape</a:t>
            </a:r>
            <a:endParaRPr lang="en-US" sz="2400" b="1" dirty="0">
              <a:effectLst>
                <a:outerShdw blurRad="38100" dist="38100" dir="2700000" algn="tl">
                  <a:srgbClr val="DDDDDD"/>
                </a:outerShdw>
              </a:effectLst>
            </a:endParaRPr>
          </a:p>
        </p:txBody>
      </p:sp>
      <p:sp>
        <p:nvSpPr>
          <p:cNvPr id="37900" name="Line 12"/>
          <p:cNvSpPr>
            <a:spLocks noChangeShapeType="1"/>
          </p:cNvSpPr>
          <p:nvPr/>
        </p:nvSpPr>
        <p:spPr bwMode="auto">
          <a:xfrm flipH="1" flipV="1">
            <a:off x="1447800" y="1524000"/>
            <a:ext cx="1524000" cy="3048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14349" name="Rectangle 13"/>
          <p:cNvSpPr>
            <a:spLocks noChangeArrowheads="1"/>
          </p:cNvSpPr>
          <p:nvPr/>
        </p:nvSpPr>
        <p:spPr bwMode="auto">
          <a:xfrm>
            <a:off x="3217333" y="2952690"/>
            <a:ext cx="1964267" cy="400110"/>
          </a:xfrm>
          <a:prstGeom prst="rect">
            <a:avLst/>
          </a:prstGeom>
          <a:noFill/>
          <a:ln w="9525">
            <a:noFill/>
            <a:miter lim="800000"/>
            <a:headEnd/>
            <a:tailEnd/>
          </a:ln>
          <a:effectLst/>
        </p:spPr>
        <p:txBody>
          <a:bodyPr wrap="square">
            <a:prstTxWarp prst="textNoShape">
              <a:avLst/>
            </a:prstTxWarp>
            <a:spAutoFit/>
          </a:bodyPr>
          <a:lstStyle/>
          <a:p>
            <a:pPr>
              <a:spcBef>
                <a:spcPct val="20000"/>
              </a:spcBef>
              <a:defRPr/>
            </a:pPr>
            <a:r>
              <a:rPr lang="en-US" sz="2000" b="1" dirty="0" smtClean="0">
                <a:effectLst>
                  <a:outerShdw blurRad="38100" dist="38100" dir="2700000" algn="tl">
                    <a:srgbClr val="DDDDDD"/>
                  </a:outerShdw>
                </a:effectLst>
              </a:rPr>
              <a:t>Hourglass shape</a:t>
            </a:r>
            <a:endParaRPr lang="en-US" sz="2000" b="1" dirty="0">
              <a:effectLst>
                <a:outerShdw blurRad="38100" dist="38100" dir="2700000" algn="tl">
                  <a:srgbClr val="DDDDDD"/>
                </a:outerShdw>
              </a:effectLst>
            </a:endParaRPr>
          </a:p>
        </p:txBody>
      </p:sp>
      <p:sp>
        <p:nvSpPr>
          <p:cNvPr id="37902" name="Line 14"/>
          <p:cNvSpPr>
            <a:spLocks noChangeShapeType="1"/>
          </p:cNvSpPr>
          <p:nvPr/>
        </p:nvSpPr>
        <p:spPr bwMode="auto">
          <a:xfrm>
            <a:off x="4572000" y="3352800"/>
            <a:ext cx="1066800" cy="1524000"/>
          </a:xfrm>
          <a:prstGeom prst="line">
            <a:avLst/>
          </a:prstGeom>
          <a:noFill/>
          <a:ln w="38100">
            <a:solidFill>
              <a:srgbClr val="CC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Latrodectus</a:t>
            </a:r>
            <a:r>
              <a:rPr lang="en-US"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r>
              <a:rPr lang="en-US" sz="4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mactans</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br>
            <a:r>
              <a:rPr lang="en-US" sz="4889"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(Black Widow) </a:t>
            </a:r>
          </a:p>
        </p:txBody>
      </p:sp>
      <p:pic>
        <p:nvPicPr>
          <p:cNvPr id="39939" name="Picture 3" descr="15blackwidowfangs"/>
          <p:cNvPicPr>
            <a:picLocks noChangeAspect="1" noChangeArrowheads="1"/>
          </p:cNvPicPr>
          <p:nvPr/>
        </p:nvPicPr>
        <p:blipFill>
          <a:blip r:embed="rId3"/>
          <a:srcRect/>
          <a:stretch>
            <a:fillRect/>
          </a:stretch>
        </p:blipFill>
        <p:spPr bwMode="auto">
          <a:xfrm>
            <a:off x="533401" y="1816138"/>
            <a:ext cx="2201424" cy="1727162"/>
          </a:xfrm>
          <a:prstGeom prst="rect">
            <a:avLst/>
          </a:prstGeom>
          <a:noFill/>
          <a:ln w="9525">
            <a:noFill/>
            <a:miter lim="800000"/>
            <a:headEnd/>
            <a:tailEnd/>
          </a:ln>
        </p:spPr>
      </p:pic>
      <p:grpSp>
        <p:nvGrpSpPr>
          <p:cNvPr id="2" name="Group 4"/>
          <p:cNvGrpSpPr>
            <a:grpSpLocks/>
          </p:cNvGrpSpPr>
          <p:nvPr/>
        </p:nvGrpSpPr>
        <p:grpSpPr bwMode="auto">
          <a:xfrm>
            <a:off x="228600" y="3810000"/>
            <a:ext cx="3962400" cy="3340100"/>
            <a:chOff x="3312" y="53"/>
            <a:chExt cx="2496" cy="2104"/>
          </a:xfrm>
        </p:grpSpPr>
        <p:pic>
          <p:nvPicPr>
            <p:cNvPr id="39943" name="Picture 5" descr="black_widow"/>
            <p:cNvPicPr>
              <a:picLocks noChangeAspect="1" noChangeArrowheads="1"/>
            </p:cNvPicPr>
            <p:nvPr/>
          </p:nvPicPr>
          <p:blipFill>
            <a:blip r:embed="rId4"/>
            <a:srcRect/>
            <a:stretch>
              <a:fillRect/>
            </a:stretch>
          </p:blipFill>
          <p:spPr bwMode="auto">
            <a:xfrm>
              <a:off x="3312" y="53"/>
              <a:ext cx="2448" cy="1867"/>
            </a:xfrm>
            <a:prstGeom prst="rect">
              <a:avLst/>
            </a:prstGeom>
            <a:noFill/>
            <a:ln w="9525">
              <a:noFill/>
              <a:miter lim="800000"/>
              <a:headEnd/>
              <a:tailEnd/>
            </a:ln>
          </p:spPr>
        </p:pic>
        <p:sp>
          <p:nvSpPr>
            <p:cNvPr id="15366" name="Text Box 6"/>
            <p:cNvSpPr txBox="1">
              <a:spLocks noChangeArrowheads="1"/>
            </p:cNvSpPr>
            <p:nvPr/>
          </p:nvSpPr>
          <p:spPr bwMode="auto">
            <a:xfrm>
              <a:off x="5692" y="1926"/>
              <a:ext cx="116" cy="231"/>
            </a:xfrm>
            <a:prstGeom prst="rect">
              <a:avLst/>
            </a:prstGeom>
            <a:noFill/>
            <a:ln w="9525">
              <a:noFill/>
              <a:miter lim="800000"/>
              <a:headEnd/>
              <a:tailEnd/>
            </a:ln>
            <a:effectLst/>
          </p:spPr>
          <p:txBody>
            <a:bodyPr wrap="none">
              <a:prstTxWarp prst="textNoShape">
                <a:avLst/>
              </a:prstTxWarp>
              <a:spAutoFit/>
            </a:bodyPr>
            <a:lstStyle/>
            <a:p>
              <a:pPr algn="r" eaLnBrk="0" hangingPunct="0">
                <a:defRPr/>
              </a:pPr>
              <a:endParaRPr lang="en-US" b="1">
                <a:solidFill>
                  <a:srgbClr val="FFFF00"/>
                </a:solidFill>
                <a:effectLst>
                  <a:outerShdw blurRad="38100" dist="38100" dir="2700000" algn="tl">
                    <a:srgbClr val="DDDDDD"/>
                  </a:outerShdw>
                </a:effectLst>
              </a:endParaRPr>
            </a:p>
          </p:txBody>
        </p:sp>
      </p:grpSp>
      <p:pic>
        <p:nvPicPr>
          <p:cNvPr id="39941" name="Picture 7" descr="blwidow"/>
          <p:cNvPicPr>
            <a:picLocks noChangeAspect="1" noChangeArrowheads="1"/>
          </p:cNvPicPr>
          <p:nvPr/>
        </p:nvPicPr>
        <p:blipFill>
          <a:blip r:embed="rId5"/>
          <a:srcRect/>
          <a:stretch>
            <a:fillRect/>
          </a:stretch>
        </p:blipFill>
        <p:spPr bwMode="auto">
          <a:xfrm>
            <a:off x="3657600" y="1600200"/>
            <a:ext cx="2819400" cy="2005013"/>
          </a:xfrm>
          <a:prstGeom prst="rect">
            <a:avLst/>
          </a:prstGeom>
          <a:noFill/>
          <a:ln w="9525">
            <a:noFill/>
            <a:miter lim="800000"/>
            <a:headEnd/>
            <a:tailEnd/>
          </a:ln>
        </p:spPr>
      </p:pic>
      <p:pic>
        <p:nvPicPr>
          <p:cNvPr id="39942" name="Picture 8" descr="female black widow spider picture"/>
          <p:cNvPicPr>
            <a:picLocks noChangeAspect="1" noChangeArrowheads="1"/>
          </p:cNvPicPr>
          <p:nvPr/>
        </p:nvPicPr>
        <p:blipFill>
          <a:blip r:embed="rId6"/>
          <a:srcRect/>
          <a:stretch>
            <a:fillRect/>
          </a:stretch>
        </p:blipFill>
        <p:spPr bwMode="auto">
          <a:xfrm>
            <a:off x="6650038" y="2209800"/>
            <a:ext cx="2493962"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Widow Spider</a:t>
            </a:r>
            <a:endParaRPr lang="en-US" dirty="0"/>
          </a:p>
        </p:txBody>
      </p:sp>
      <p:pic>
        <p:nvPicPr>
          <p:cNvPr id="4" name="Content Placeholder 3" descr="black-widow-egg-sac.jpg"/>
          <p:cNvPicPr>
            <a:picLocks noGrp="1" noChangeAspect="1"/>
          </p:cNvPicPr>
          <p:nvPr>
            <p:ph idx="1"/>
          </p:nvPr>
        </p:nvPicPr>
        <p:blipFill>
          <a:blip r:embed="rId2"/>
          <a:srcRect l="-70585" r="-70585"/>
          <a:stretch>
            <a:fillRect/>
          </a:stretch>
        </p:blipFill>
        <p:spPr>
          <a:xfrm>
            <a:off x="-1369460" y="1600200"/>
            <a:ext cx="8229600" cy="4525963"/>
          </a:xfrm>
        </p:spPr>
      </p:pic>
      <p:sp>
        <p:nvSpPr>
          <p:cNvPr id="5" name="Rectangle 4"/>
          <p:cNvSpPr/>
          <p:nvPr/>
        </p:nvSpPr>
        <p:spPr>
          <a:xfrm>
            <a:off x="4803949" y="1802190"/>
            <a:ext cx="4340051" cy="3785652"/>
          </a:xfrm>
          <a:prstGeom prst="rect">
            <a:avLst/>
          </a:prstGeom>
        </p:spPr>
        <p:txBody>
          <a:bodyPr wrap="square">
            <a:spAutoFit/>
          </a:bodyPr>
          <a:lstStyle/>
          <a:p>
            <a:r>
              <a:rPr lang="en-US" sz="2400" b="1" dirty="0" smtClean="0">
                <a:solidFill>
                  <a:srgbClr val="990000"/>
                </a:solidFill>
                <a:latin typeface="Comic Sans MS" charset="0"/>
              </a:rPr>
              <a:t>Symptoms of its bite:</a:t>
            </a:r>
          </a:p>
          <a:p>
            <a:r>
              <a:rPr lang="en-US" sz="2400" b="1" dirty="0" smtClean="0">
                <a:solidFill>
                  <a:schemeClr val="accent2"/>
                </a:solidFill>
                <a:latin typeface="Comic Sans MS" charset="0"/>
              </a:rPr>
              <a:t>Painful </a:t>
            </a:r>
            <a:r>
              <a:rPr lang="en-US" sz="2400" b="1" dirty="0" smtClean="0">
                <a:latin typeface="Comic Sans MS" charset="0"/>
              </a:rPr>
              <a:t>bite</a:t>
            </a:r>
          </a:p>
          <a:p>
            <a:r>
              <a:rPr lang="en-US" sz="2400" b="1" dirty="0" smtClean="0">
                <a:solidFill>
                  <a:schemeClr val="accent2"/>
                </a:solidFill>
                <a:latin typeface="Comic Sans MS" charset="0"/>
              </a:rPr>
              <a:t>Painful</a:t>
            </a:r>
            <a:r>
              <a:rPr lang="en-US" sz="2400" b="1" dirty="0" smtClean="0">
                <a:latin typeface="Comic Sans MS" charset="0"/>
              </a:rPr>
              <a:t> rigid abdomen</a:t>
            </a:r>
          </a:p>
          <a:p>
            <a:r>
              <a:rPr lang="en-US" sz="2400" b="1" dirty="0" smtClean="0">
                <a:latin typeface="Comic Sans MS" charset="0"/>
              </a:rPr>
              <a:t>Severe diffuse muscle </a:t>
            </a:r>
            <a:r>
              <a:rPr lang="en-US" sz="2400" b="1" dirty="0" smtClean="0">
                <a:solidFill>
                  <a:schemeClr val="accent2"/>
                </a:solidFill>
                <a:latin typeface="Comic Sans MS" charset="0"/>
              </a:rPr>
              <a:t>pain</a:t>
            </a:r>
          </a:p>
          <a:p>
            <a:r>
              <a:rPr lang="en-US" sz="2400" b="1" dirty="0" smtClean="0">
                <a:latin typeface="Comic Sans MS" charset="0"/>
              </a:rPr>
              <a:t>Excessive salivation</a:t>
            </a:r>
          </a:p>
          <a:p>
            <a:r>
              <a:rPr lang="en-US" sz="2400" b="1" dirty="0" smtClean="0">
                <a:latin typeface="Comic Sans MS" charset="0"/>
              </a:rPr>
              <a:t>Sweating</a:t>
            </a:r>
          </a:p>
          <a:p>
            <a:r>
              <a:rPr lang="en-US" sz="2400" b="1" dirty="0" smtClean="0">
                <a:latin typeface="Comic Sans MS" charset="0"/>
              </a:rPr>
              <a:t>Nausea/vomiting</a:t>
            </a:r>
          </a:p>
          <a:p>
            <a:r>
              <a:rPr lang="en-US" sz="2400" b="1" dirty="0" smtClean="0">
                <a:latin typeface="Comic Sans MS" charset="0"/>
              </a:rPr>
              <a:t>Difficulty breathing</a:t>
            </a:r>
          </a:p>
          <a:p>
            <a:r>
              <a:rPr lang="en-US" sz="2400" b="1" dirty="0" smtClean="0">
                <a:latin typeface="Comic Sans MS" charset="0"/>
              </a:rPr>
              <a:t>Headaches</a:t>
            </a:r>
          </a:p>
          <a:p>
            <a:r>
              <a:rPr lang="en-US" sz="2400" b="1" dirty="0" smtClean="0">
                <a:latin typeface="Comic Sans MS" charset="0"/>
              </a:rPr>
              <a:t>Weakness</a:t>
            </a:r>
            <a:endParaRPr lang="en-US" sz="2400" b="1" dirty="0">
              <a:latin typeface="Comic Sans MS" charset="0"/>
            </a:endParaRPr>
          </a:p>
        </p:txBody>
      </p:sp>
      <p:sp>
        <p:nvSpPr>
          <p:cNvPr id="6" name="TextBox 5"/>
          <p:cNvSpPr txBox="1"/>
          <p:nvPr/>
        </p:nvSpPr>
        <p:spPr>
          <a:xfrm>
            <a:off x="9035143" y="3846286"/>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TotalTime>
  <Words>872</Words>
  <Application>Microsoft Macintosh PowerPoint</Application>
  <PresentationFormat>On-screen Show (4:3)</PresentationFormat>
  <Paragraphs>112</Paragraphs>
  <Slides>22</Slides>
  <Notes>9</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Poisonous Spiders</vt:lpstr>
      <vt:lpstr>Are daddy long legs the deadliest spider?</vt:lpstr>
      <vt:lpstr>Questions?</vt:lpstr>
      <vt:lpstr>How should you protect yourself?</vt:lpstr>
      <vt:lpstr>How many spiders are poisonous?</vt:lpstr>
      <vt:lpstr>Slide 6</vt:lpstr>
      <vt:lpstr>Slide 7</vt:lpstr>
      <vt:lpstr>Latrodectus mactans  (Black Widow) </vt:lpstr>
      <vt:lpstr>The Black Widow Spider</vt:lpstr>
      <vt:lpstr>Slide 10</vt:lpstr>
      <vt:lpstr>Loxosceles reclusa  (Brown Recluse) </vt:lpstr>
      <vt:lpstr>Brown Recluse Bites  This is what “necrotic” looks like.</vt:lpstr>
      <vt:lpstr>Recluse Spider Bite: A necrotic wound</vt:lpstr>
      <vt:lpstr>Tegenaria agrestis  (Hobo Spider or Aggressive House Spider) </vt:lpstr>
      <vt:lpstr>Hobo Spider Bites</vt:lpstr>
      <vt:lpstr>Lycosa tarantula (Wolf Spider)</vt:lpstr>
      <vt:lpstr>Tarantulas</vt:lpstr>
      <vt:lpstr>Brazilian Wandering Banana Spider</vt:lpstr>
      <vt:lpstr>Brazilian Wandering Banana Spider: continued</vt:lpstr>
      <vt:lpstr>Brazilian Wandering Banana Spider: continued</vt:lpstr>
      <vt:lpstr>Deadliest Spider in the World: A Recluse named  The Six Eyed Sand Spider </vt:lpstr>
      <vt:lpstr>Don’t be scared!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Poisonous Spiders</dc:title>
  <dc:creator>Rebecca K. Fraker</dc:creator>
  <cp:lastModifiedBy>Rebecca K. Fraker</cp:lastModifiedBy>
  <cp:revision>41</cp:revision>
  <cp:lastPrinted>2010-10-03T21:05:29Z</cp:lastPrinted>
  <dcterms:created xsi:type="dcterms:W3CDTF">2011-03-30T16:45:47Z</dcterms:created>
  <dcterms:modified xsi:type="dcterms:W3CDTF">2011-03-30T16:51:30Z</dcterms:modified>
</cp:coreProperties>
</file>