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7"/>
  </p:notesMasterIdLst>
  <p:sldIdLst>
    <p:sldId id="256" r:id="rId2"/>
    <p:sldId id="285" r:id="rId3"/>
    <p:sldId id="308" r:id="rId4"/>
    <p:sldId id="302" r:id="rId5"/>
    <p:sldId id="303" r:id="rId6"/>
    <p:sldId id="310" r:id="rId7"/>
    <p:sldId id="305" r:id="rId8"/>
    <p:sldId id="306" r:id="rId9"/>
    <p:sldId id="307" r:id="rId10"/>
    <p:sldId id="309" r:id="rId11"/>
    <p:sldId id="297" r:id="rId12"/>
    <p:sldId id="298" r:id="rId13"/>
    <p:sldId id="299" r:id="rId14"/>
    <p:sldId id="300" r:id="rId15"/>
    <p:sldId id="295" r:id="rId16"/>
    <p:sldId id="296" r:id="rId17"/>
    <p:sldId id="289" r:id="rId18"/>
    <p:sldId id="290" r:id="rId19"/>
    <p:sldId id="291" r:id="rId20"/>
    <p:sldId id="301" r:id="rId21"/>
    <p:sldId id="292" r:id="rId22"/>
    <p:sldId id="293" r:id="rId23"/>
    <p:sldId id="294" r:id="rId24"/>
    <p:sldId id="283" r:id="rId25"/>
    <p:sldId id="28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4" y="-3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5789DDA-DA06-429B-9FF0-B453583E651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BAIP Instructional Support Version 2</a:t>
            </a:r>
          </a:p>
        </p:txBody>
      </p:sp>
      <p:sp>
        <p:nvSpPr>
          <p:cNvPr id="19459" name="Rectangle 3"/>
          <p:cNvSpPr>
            <a:spLocks noGrp="1" noChangeArrowheads="1"/>
          </p:cNvSpPr>
          <p:nvPr>
            <p:ph type="dt" sz="quarter" idx="1"/>
          </p:nvPr>
        </p:nvSpPr>
        <p:spPr>
          <a:noFill/>
        </p:spPr>
        <p:txBody>
          <a:bodyPr/>
          <a:lstStyle/>
          <a:p>
            <a:fld id="{1BF08AD2-86CE-483D-AF34-97AD06A30753}" type="datetime1">
              <a:rPr lang="en-US" smtClean="0"/>
              <a:pPr/>
              <a:t>3/27/2011</a:t>
            </a:fld>
            <a:endParaRPr lang="en-US" smtClean="0"/>
          </a:p>
        </p:txBody>
      </p:sp>
      <p:sp>
        <p:nvSpPr>
          <p:cNvPr id="19460" name="Rectangle 7"/>
          <p:cNvSpPr>
            <a:spLocks noGrp="1" noChangeArrowheads="1"/>
          </p:cNvSpPr>
          <p:nvPr>
            <p:ph type="sldNum" sz="quarter" idx="5"/>
          </p:nvPr>
        </p:nvSpPr>
        <p:spPr>
          <a:noFill/>
        </p:spPr>
        <p:txBody>
          <a:bodyPr/>
          <a:lstStyle/>
          <a:p>
            <a:fld id="{488F8A63-3883-4256-B8BB-04C860A0CBC5}" type="slidenum">
              <a:rPr lang="en-US" smtClean="0"/>
              <a:pPr/>
              <a:t>17</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BAIP Instructional Support Version 2</a:t>
            </a:r>
          </a:p>
        </p:txBody>
      </p:sp>
      <p:sp>
        <p:nvSpPr>
          <p:cNvPr id="20483" name="Rectangle 3"/>
          <p:cNvSpPr>
            <a:spLocks noGrp="1" noChangeArrowheads="1"/>
          </p:cNvSpPr>
          <p:nvPr>
            <p:ph type="dt" sz="quarter" idx="1"/>
          </p:nvPr>
        </p:nvSpPr>
        <p:spPr>
          <a:noFill/>
        </p:spPr>
        <p:txBody>
          <a:bodyPr/>
          <a:lstStyle/>
          <a:p>
            <a:fld id="{4EBFC6C3-A98F-46B7-B8B7-D4812DD4F7BB}" type="datetime1">
              <a:rPr lang="en-US" smtClean="0"/>
              <a:pPr/>
              <a:t>3/27/2011</a:t>
            </a:fld>
            <a:endParaRPr lang="en-US" smtClean="0"/>
          </a:p>
        </p:txBody>
      </p:sp>
      <p:sp>
        <p:nvSpPr>
          <p:cNvPr id="20484" name="Rectangle 7"/>
          <p:cNvSpPr>
            <a:spLocks noGrp="1" noChangeArrowheads="1"/>
          </p:cNvSpPr>
          <p:nvPr>
            <p:ph type="sldNum" sz="quarter" idx="5"/>
          </p:nvPr>
        </p:nvSpPr>
        <p:spPr>
          <a:noFill/>
        </p:spPr>
        <p:txBody>
          <a:bodyPr/>
          <a:lstStyle/>
          <a:p>
            <a:fld id="{C081528E-0164-4E4A-B1B2-78B69B06F0FD}" type="slidenum">
              <a:rPr lang="en-US" smtClean="0"/>
              <a:pPr/>
              <a:t>18</a:t>
            </a:fld>
            <a:endParaRPr lang="en-US"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BAIP Instructional Support Version 2</a:t>
            </a:r>
          </a:p>
        </p:txBody>
      </p:sp>
      <p:sp>
        <p:nvSpPr>
          <p:cNvPr id="21507" name="Rectangle 3"/>
          <p:cNvSpPr>
            <a:spLocks noGrp="1" noChangeArrowheads="1"/>
          </p:cNvSpPr>
          <p:nvPr>
            <p:ph type="dt" sz="quarter" idx="1"/>
          </p:nvPr>
        </p:nvSpPr>
        <p:spPr>
          <a:noFill/>
        </p:spPr>
        <p:txBody>
          <a:bodyPr/>
          <a:lstStyle/>
          <a:p>
            <a:fld id="{5A32BB76-1A89-4CA3-81E3-D44516A79EBC}" type="datetime1">
              <a:rPr lang="en-US" smtClean="0"/>
              <a:pPr/>
              <a:t>3/27/2011</a:t>
            </a:fld>
            <a:endParaRPr lang="en-US" smtClean="0"/>
          </a:p>
        </p:txBody>
      </p:sp>
      <p:sp>
        <p:nvSpPr>
          <p:cNvPr id="21508" name="Rectangle 7"/>
          <p:cNvSpPr>
            <a:spLocks noGrp="1" noChangeArrowheads="1"/>
          </p:cNvSpPr>
          <p:nvPr>
            <p:ph type="sldNum" sz="quarter" idx="5"/>
          </p:nvPr>
        </p:nvSpPr>
        <p:spPr>
          <a:noFill/>
        </p:spPr>
        <p:txBody>
          <a:bodyPr/>
          <a:lstStyle/>
          <a:p>
            <a:fld id="{20102C6C-AE9B-4292-9585-BE9492389E1B}" type="slidenum">
              <a:rPr lang="en-US" smtClean="0"/>
              <a:pPr/>
              <a:t>19</a:t>
            </a:fld>
            <a:endParaRPr lang="en-US" smtClean="0"/>
          </a:p>
        </p:txBody>
      </p:sp>
      <p:sp>
        <p:nvSpPr>
          <p:cNvPr id="21509" name="Rectangle 2"/>
          <p:cNvSpPr>
            <a:spLocks noGrp="1" noRot="1" noChangeAspect="1" noChangeArrowheads="1" noTextEdit="1"/>
          </p:cNvSpPr>
          <p:nvPr>
            <p:ph type="sldImg"/>
          </p:nvPr>
        </p:nvSpPr>
        <p:spPr>
          <a:ln/>
        </p:spPr>
      </p:sp>
      <p:sp>
        <p:nvSpPr>
          <p:cNvPr id="215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t>BAIP Instructional Support Version 2</a:t>
            </a:r>
          </a:p>
        </p:txBody>
      </p:sp>
      <p:sp>
        <p:nvSpPr>
          <p:cNvPr id="22531" name="Rectangle 3"/>
          <p:cNvSpPr>
            <a:spLocks noGrp="1" noChangeArrowheads="1"/>
          </p:cNvSpPr>
          <p:nvPr>
            <p:ph type="dt" sz="quarter" idx="1"/>
          </p:nvPr>
        </p:nvSpPr>
        <p:spPr>
          <a:noFill/>
        </p:spPr>
        <p:txBody>
          <a:bodyPr/>
          <a:lstStyle/>
          <a:p>
            <a:fld id="{0CA14E41-97AA-4156-B62D-A85811080909}" type="datetime1">
              <a:rPr lang="en-US" smtClean="0"/>
              <a:pPr/>
              <a:t>3/27/2011</a:t>
            </a:fld>
            <a:endParaRPr lang="en-US" smtClean="0"/>
          </a:p>
        </p:txBody>
      </p:sp>
      <p:sp>
        <p:nvSpPr>
          <p:cNvPr id="22532" name="Rectangle 7"/>
          <p:cNvSpPr>
            <a:spLocks noGrp="1" noChangeArrowheads="1"/>
          </p:cNvSpPr>
          <p:nvPr>
            <p:ph type="sldNum" sz="quarter" idx="5"/>
          </p:nvPr>
        </p:nvSpPr>
        <p:spPr>
          <a:noFill/>
        </p:spPr>
        <p:txBody>
          <a:bodyPr/>
          <a:lstStyle/>
          <a:p>
            <a:fld id="{1CA3580A-D572-42C0-87DC-87EEE7D6A755}" type="slidenum">
              <a:rPr lang="en-US" smtClean="0"/>
              <a:pPr/>
              <a:t>21</a:t>
            </a:fld>
            <a:endParaRPr lang="en-US" smtClean="0"/>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BAIP Instructional Support Version 2</a:t>
            </a:r>
          </a:p>
        </p:txBody>
      </p:sp>
      <p:sp>
        <p:nvSpPr>
          <p:cNvPr id="23555" name="Rectangle 3"/>
          <p:cNvSpPr>
            <a:spLocks noGrp="1" noChangeArrowheads="1"/>
          </p:cNvSpPr>
          <p:nvPr>
            <p:ph type="dt" sz="quarter" idx="1"/>
          </p:nvPr>
        </p:nvSpPr>
        <p:spPr>
          <a:noFill/>
        </p:spPr>
        <p:txBody>
          <a:bodyPr/>
          <a:lstStyle/>
          <a:p>
            <a:fld id="{53AB44D2-D1B6-4D4F-8A49-B7345986F6CC}" type="datetime1">
              <a:rPr lang="en-US" smtClean="0"/>
              <a:pPr/>
              <a:t>3/27/2011</a:t>
            </a:fld>
            <a:endParaRPr lang="en-US" smtClean="0"/>
          </a:p>
        </p:txBody>
      </p:sp>
      <p:sp>
        <p:nvSpPr>
          <p:cNvPr id="23556" name="Rectangle 7"/>
          <p:cNvSpPr>
            <a:spLocks noGrp="1" noChangeArrowheads="1"/>
          </p:cNvSpPr>
          <p:nvPr>
            <p:ph type="sldNum" sz="quarter" idx="5"/>
          </p:nvPr>
        </p:nvSpPr>
        <p:spPr>
          <a:noFill/>
        </p:spPr>
        <p:txBody>
          <a:bodyPr/>
          <a:lstStyle/>
          <a:p>
            <a:fld id="{37F643B2-4529-42B2-B3D1-3C351FBD8082}" type="slidenum">
              <a:rPr lang="en-US" smtClean="0"/>
              <a:pPr/>
              <a:t>22</a:t>
            </a:fld>
            <a:endParaRPr lang="en-US" smtClean="0"/>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BAIP Instructional Support Version 2</a:t>
            </a:r>
          </a:p>
        </p:txBody>
      </p:sp>
      <p:sp>
        <p:nvSpPr>
          <p:cNvPr id="24579" name="Rectangle 3"/>
          <p:cNvSpPr>
            <a:spLocks noGrp="1" noChangeArrowheads="1"/>
          </p:cNvSpPr>
          <p:nvPr>
            <p:ph type="dt" sz="quarter" idx="1"/>
          </p:nvPr>
        </p:nvSpPr>
        <p:spPr>
          <a:noFill/>
        </p:spPr>
        <p:txBody>
          <a:bodyPr/>
          <a:lstStyle/>
          <a:p>
            <a:fld id="{841A8BE6-714C-4643-93E2-82A384022AC0}" type="datetime1">
              <a:rPr lang="en-US" smtClean="0"/>
              <a:pPr/>
              <a:t>3/27/2011</a:t>
            </a:fld>
            <a:endParaRPr lang="en-US" smtClean="0"/>
          </a:p>
        </p:txBody>
      </p:sp>
      <p:sp>
        <p:nvSpPr>
          <p:cNvPr id="24580" name="Rectangle 7"/>
          <p:cNvSpPr>
            <a:spLocks noGrp="1" noChangeArrowheads="1"/>
          </p:cNvSpPr>
          <p:nvPr>
            <p:ph type="sldNum" sz="quarter" idx="5"/>
          </p:nvPr>
        </p:nvSpPr>
        <p:spPr>
          <a:noFill/>
        </p:spPr>
        <p:txBody>
          <a:bodyPr/>
          <a:lstStyle/>
          <a:p>
            <a:fld id="{EAD6E9CC-1C58-4AAF-AD37-0BFC48A7F564}" type="slidenum">
              <a:rPr lang="en-US" smtClean="0"/>
              <a:pPr/>
              <a:t>23</a:t>
            </a:fld>
            <a:endParaRPr lang="en-US" smtClean="0"/>
          </a:p>
        </p:txBody>
      </p:sp>
      <p:sp>
        <p:nvSpPr>
          <p:cNvPr id="24581" name="Rectangle 2"/>
          <p:cNvSpPr>
            <a:spLocks noGrp="1" noRot="1" noChangeAspect="1" noChangeArrowheads="1" noTextEdit="1"/>
          </p:cNvSpPr>
          <p:nvPr>
            <p:ph type="sldImg"/>
          </p:nvPr>
        </p:nvSpPr>
        <p:spPr>
          <a:ln/>
        </p:spPr>
      </p:sp>
      <p:sp>
        <p:nvSpPr>
          <p:cNvPr id="245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39946"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3994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smtClean="0"/>
            </a:lvl1pPr>
          </a:lstStyle>
          <a:p>
            <a:pPr>
              <a:defRPr/>
            </a:pPr>
            <a:endParaRPr lang="en-US"/>
          </a:p>
        </p:txBody>
      </p:sp>
      <p:sp>
        <p:nvSpPr>
          <p:cNvPr id="13" name="Rectangle 13"/>
          <p:cNvSpPr>
            <a:spLocks noGrp="1" noChangeArrowheads="1"/>
          </p:cNvSpPr>
          <p:nvPr>
            <p:ph type="ftr" sz="quarter" idx="11"/>
          </p:nvPr>
        </p:nvSpPr>
        <p:spPr/>
        <p:txBody>
          <a:bodyPr/>
          <a:lstStyle>
            <a:lvl1pPr>
              <a:defRPr smtClean="0"/>
            </a:lvl1pPr>
          </a:lstStyle>
          <a:p>
            <a:pPr>
              <a:defRPr/>
            </a:pPr>
            <a:endParaRPr lang="en-US"/>
          </a:p>
        </p:txBody>
      </p:sp>
      <p:sp>
        <p:nvSpPr>
          <p:cNvPr id="14" name="Rectangle 14"/>
          <p:cNvSpPr>
            <a:spLocks noGrp="1" noChangeArrowheads="1"/>
          </p:cNvSpPr>
          <p:nvPr>
            <p:ph type="sldNum" sz="quarter" idx="12"/>
          </p:nvPr>
        </p:nvSpPr>
        <p:spPr/>
        <p:txBody>
          <a:bodyPr/>
          <a:lstStyle>
            <a:lvl1pPr>
              <a:defRPr smtClean="0"/>
            </a:lvl1pPr>
          </a:lstStyle>
          <a:p>
            <a:pPr>
              <a:defRPr/>
            </a:pPr>
            <a:fld id="{F3FE5405-E2AD-4EC1-825B-330CEB8FC4CB}" type="slidenum">
              <a:rPr lang="en-US"/>
              <a:pPr>
                <a:defRPr/>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947D02C8-9F6B-4650-A74E-4DF82332953B}" type="slidenum">
              <a:rPr lang="en-US"/>
              <a:pPr>
                <a:defRP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9C69D1D0-148E-4176-9B4C-B1F06B359BCB}" type="slidenum">
              <a:rPr lang="en-US"/>
              <a:pPr>
                <a:defRPr/>
              </a:pPr>
              <a:t>‹#›</a:t>
            </a:fld>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fld id="{12193A25-61C4-40CF-8E7E-131B5C5AD142}" type="datetimeFigureOut">
              <a:rPr lang="en-US"/>
              <a:pPr>
                <a:defRPr/>
              </a:pPr>
              <a:t>3/27/2011</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09964ECE-D557-4289-B3F6-B12E79CA2334}"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98EC31E8-EEF1-43E7-A0BC-215D44336DC6}"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45EABBFE-18C7-431C-9BD0-D80DE35DF62B}"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E752196-D8A7-4EE0-A792-F4C095786A45}" type="slidenum">
              <a:rPr lang="en-US"/>
              <a:pPr>
                <a:defRP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42A91C12-2D2C-44D3-8172-35FA1A1E2BF8}" type="slidenum">
              <a:rPr lang="en-US"/>
              <a:pPr>
                <a:defRP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C6578E7C-4207-4217-9ECA-639B3CA0B74F}" type="slidenum">
              <a:rPr lang="en-US"/>
              <a:pPr>
                <a:defRP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22315E15-14D8-4226-BAE5-339451BF9683}"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3E44C7F4-D9F1-443C-9861-198CDE3987C1}" type="slidenum">
              <a:rPr lang="en-US"/>
              <a:pPr>
                <a:defRP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F2143B64-83B4-4E15-ACE9-8304DD5F785A}" type="slidenum">
              <a:rPr lang="en-US"/>
              <a:pPr>
                <a:defRP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3891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3891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p>
          </p:txBody>
        </p:sp>
        <p:sp>
          <p:nvSpPr>
            <p:cNvPr id="3891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3891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p>
          </p:txBody>
        </p:sp>
        <p:sp>
          <p:nvSpPr>
            <p:cNvPr id="3891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sp>
          <p:nvSpPr>
            <p:cNvPr id="3892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p>
          </p:txBody>
        </p:sp>
        <p:sp>
          <p:nvSpPr>
            <p:cNvPr id="3892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p>
          </p:txBody>
        </p:sp>
      </p:grpSp>
      <p:sp>
        <p:nvSpPr>
          <p:cNvPr id="38922"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8923"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24"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10199"/>
                  </a:outerShdw>
                </a:effectLst>
              </a:defRPr>
            </a:lvl1pPr>
          </a:lstStyle>
          <a:p>
            <a:pPr>
              <a:defRPr/>
            </a:pPr>
            <a:endParaRPr lang="en-US"/>
          </a:p>
        </p:txBody>
      </p:sp>
      <p:sp>
        <p:nvSpPr>
          <p:cNvPr id="38925"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10199"/>
                  </a:outerShdw>
                </a:effectLst>
              </a:defRPr>
            </a:lvl1pPr>
          </a:lstStyle>
          <a:p>
            <a:pPr>
              <a:defRPr/>
            </a:pPr>
            <a:endParaRPr lang="en-US"/>
          </a:p>
        </p:txBody>
      </p:sp>
      <p:sp>
        <p:nvSpPr>
          <p:cNvPr id="38926"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10199"/>
                  </a:outerShdw>
                </a:effectLst>
              </a:defRPr>
            </a:lvl1pPr>
          </a:lstStyle>
          <a:p>
            <a:pPr>
              <a:defRPr/>
            </a:pPr>
            <a:fld id="{FAF81DDB-6FAA-4967-874A-8465230F5C3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9" r:id="rId12"/>
  </p:sldLayoutIdLst>
  <p:transition spd="med"/>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371600"/>
            <a:ext cx="8305800" cy="2743200"/>
          </a:xfrm>
        </p:spPr>
        <p:txBody>
          <a:bodyPr/>
          <a:lstStyle/>
          <a:p>
            <a:pPr eaLnBrk="1" hangingPunct="1">
              <a:defRPr/>
            </a:pPr>
            <a:r>
              <a:rPr lang="en-US" dirty="0" smtClean="0"/>
              <a:t> Rational Numbers</a:t>
            </a:r>
            <a:r>
              <a:rPr lang="en-US" sz="4400" dirty="0" smtClean="0"/>
              <a:t/>
            </a:r>
            <a:br>
              <a:rPr lang="en-US" sz="4400" dirty="0" smtClean="0"/>
            </a:br>
            <a:r>
              <a:rPr lang="en-US" sz="4400" dirty="0" smtClean="0"/>
              <a:t>~</a:t>
            </a:r>
            <a:br>
              <a:rPr lang="en-US" sz="4400" dirty="0" smtClean="0"/>
            </a:br>
            <a:r>
              <a:rPr lang="en-US" sz="4400" dirty="0" smtClean="0"/>
              <a:t>Comparing Rational Numbers</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txBox="1">
            <a:spLocks noChangeArrowheads="1"/>
          </p:cNvSpPr>
          <p:nvPr/>
        </p:nvSpPr>
        <p:spPr bwMode="auto">
          <a:xfrm>
            <a:off x="381000" y="1981200"/>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6000" kern="0" noProof="0" dirty="0" smtClean="0">
                <a:solidFill>
                  <a:srgbClr val="CC9900"/>
                </a:solidFill>
                <a:effectLst>
                  <a:outerShdw blurRad="38100" dist="38100" dir="2700000" algn="tl">
                    <a:srgbClr val="FFFFFF"/>
                  </a:outerShdw>
                </a:effectLst>
                <a:latin typeface="akaDylan Open" pitchFamily="82" charset="0"/>
                <a:ea typeface="+mj-ea"/>
                <a:cs typeface="+mj-cs"/>
              </a:rPr>
              <a:t>Let’s </a:t>
            </a:r>
            <a:r>
              <a:rPr lang="en-US" sz="6000" kern="0" noProof="0" dirty="0" smtClean="0">
                <a:solidFill>
                  <a:srgbClr val="CC9900"/>
                </a:solidFill>
                <a:effectLst>
                  <a:outerShdw blurRad="38100" dist="38100" dir="2700000" algn="tl">
                    <a:srgbClr val="FFFFFF"/>
                  </a:outerShdw>
                </a:effectLst>
                <a:latin typeface="akaDylan Open" pitchFamily="82" charset="0"/>
                <a:ea typeface="+mj-ea"/>
                <a:cs typeface="+mj-cs"/>
              </a:rPr>
              <a:t>be even more </a:t>
            </a:r>
            <a:r>
              <a:rPr lang="en-US" sz="6000" kern="0" dirty="0" smtClean="0">
                <a:solidFill>
                  <a:srgbClr val="CC9900"/>
                </a:solidFill>
                <a:effectLst>
                  <a:outerShdw blurRad="38100" dist="38100" dir="2700000" algn="tl">
                    <a:srgbClr val="FFFFFF"/>
                  </a:outerShdw>
                </a:effectLst>
                <a:latin typeface="akaDylan Open" pitchFamily="82" charset="0"/>
                <a:ea typeface="+mj-ea"/>
                <a:cs typeface="+mj-cs"/>
              </a:rPr>
              <a:t>specific….</a:t>
            </a:r>
            <a:endParaRPr kumimoji="0" lang="en-IN" sz="6000" b="1" i="0" u="sng" strike="noStrike" kern="0" cap="none" spc="0" normalizeH="0" baseline="0" noProof="0" dirty="0">
              <a:ln>
                <a:noFill/>
              </a:ln>
              <a:solidFill>
                <a:srgbClr val="CC9900"/>
              </a:solidFill>
              <a:effectLst>
                <a:outerShdw blurRad="38100" dist="38100" dir="2700000" algn="tl">
                  <a:srgbClr val="FFFFFF"/>
                </a:outerShdw>
              </a:effectLst>
              <a:uLnTx/>
              <a:uFillTx/>
              <a:latin typeface="akaDylan Open" pitchFamily="82" charset="0"/>
              <a:ea typeface="+mj-ea"/>
              <a:cs typeface="+mj-cs"/>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Rational Numbers are….</a:t>
            </a:r>
            <a:endParaRPr lang="en-US" dirty="0"/>
          </a:p>
        </p:txBody>
      </p:sp>
      <p:sp>
        <p:nvSpPr>
          <p:cNvPr id="33795" name="Rectangle 3"/>
          <p:cNvSpPr>
            <a:spLocks noGrp="1" noChangeArrowheads="1"/>
          </p:cNvSpPr>
          <p:nvPr>
            <p:ph type="body" idx="1"/>
          </p:nvPr>
        </p:nvSpPr>
        <p:spPr>
          <a:xfrm>
            <a:off x="685800" y="1981200"/>
            <a:ext cx="7772400" cy="1447800"/>
          </a:xfrm>
        </p:spPr>
        <p:txBody>
          <a:bodyPr/>
          <a:lstStyle/>
          <a:p>
            <a:r>
              <a:rPr lang="en-US" sz="4400" dirty="0"/>
              <a:t>Positive </a:t>
            </a:r>
            <a:r>
              <a:rPr lang="en-US" sz="4400" dirty="0" smtClean="0"/>
              <a:t>numbers </a:t>
            </a:r>
            <a:r>
              <a:rPr lang="en-US" sz="4400" dirty="0"/>
              <a:t>– </a:t>
            </a:r>
            <a:r>
              <a:rPr lang="en-US" sz="4400" dirty="0" smtClean="0"/>
              <a:t>numbers </a:t>
            </a:r>
            <a:r>
              <a:rPr lang="en-US" sz="4400" dirty="0"/>
              <a:t>greater than zero.</a:t>
            </a:r>
          </a:p>
        </p:txBody>
      </p:sp>
      <p:sp>
        <p:nvSpPr>
          <p:cNvPr id="33796" name="Line 4"/>
          <p:cNvSpPr>
            <a:spLocks noChangeShapeType="1"/>
          </p:cNvSpPr>
          <p:nvPr/>
        </p:nvSpPr>
        <p:spPr bwMode="auto">
          <a:xfrm>
            <a:off x="381000" y="5334000"/>
            <a:ext cx="8382000" cy="0"/>
          </a:xfrm>
          <a:prstGeom prst="line">
            <a:avLst/>
          </a:prstGeom>
          <a:noFill/>
          <a:ln w="9525">
            <a:solidFill>
              <a:schemeClr val="tx1"/>
            </a:solidFill>
            <a:round/>
            <a:headEnd/>
            <a:tailEnd/>
          </a:ln>
          <a:effectLst/>
        </p:spPr>
        <p:txBody>
          <a:bodyPr wrap="none"/>
          <a:lstStyle/>
          <a:p>
            <a:endParaRPr lang="en-US"/>
          </a:p>
        </p:txBody>
      </p:sp>
      <p:sp>
        <p:nvSpPr>
          <p:cNvPr id="33797" name="Line 5"/>
          <p:cNvSpPr>
            <a:spLocks noChangeShapeType="1"/>
          </p:cNvSpPr>
          <p:nvPr/>
        </p:nvSpPr>
        <p:spPr bwMode="auto">
          <a:xfrm>
            <a:off x="4724400" y="5105400"/>
            <a:ext cx="0" cy="381000"/>
          </a:xfrm>
          <a:prstGeom prst="line">
            <a:avLst/>
          </a:prstGeom>
          <a:noFill/>
          <a:ln w="9525">
            <a:solidFill>
              <a:schemeClr val="tx1"/>
            </a:solidFill>
            <a:round/>
            <a:headEnd/>
            <a:tailEnd/>
          </a:ln>
          <a:effectLst/>
        </p:spPr>
        <p:txBody>
          <a:bodyPr wrap="none"/>
          <a:lstStyle/>
          <a:p>
            <a:endParaRPr lang="en-US"/>
          </a:p>
        </p:txBody>
      </p:sp>
      <p:sp>
        <p:nvSpPr>
          <p:cNvPr id="33798" name="Text Box 6"/>
          <p:cNvSpPr txBox="1">
            <a:spLocks noChangeArrowheads="1"/>
          </p:cNvSpPr>
          <p:nvPr/>
        </p:nvSpPr>
        <p:spPr bwMode="auto">
          <a:xfrm>
            <a:off x="4495800" y="4191000"/>
            <a:ext cx="488950" cy="823913"/>
          </a:xfrm>
          <a:prstGeom prst="rect">
            <a:avLst/>
          </a:prstGeom>
          <a:noFill/>
          <a:ln w="9525">
            <a:noFill/>
            <a:miter lim="800000"/>
            <a:headEnd/>
            <a:tailEnd/>
          </a:ln>
          <a:effectLst/>
        </p:spPr>
        <p:txBody>
          <a:bodyPr wrap="none">
            <a:spAutoFit/>
          </a:bodyPr>
          <a:lstStyle/>
          <a:p>
            <a:r>
              <a:rPr lang="en-US" sz="4800"/>
              <a:t>0</a:t>
            </a:r>
          </a:p>
        </p:txBody>
      </p:sp>
      <p:sp>
        <p:nvSpPr>
          <p:cNvPr id="33800" name="Line 8"/>
          <p:cNvSpPr>
            <a:spLocks noChangeShapeType="1"/>
          </p:cNvSpPr>
          <p:nvPr/>
        </p:nvSpPr>
        <p:spPr bwMode="auto">
          <a:xfrm>
            <a:off x="5334000" y="5105400"/>
            <a:ext cx="0" cy="381000"/>
          </a:xfrm>
          <a:prstGeom prst="line">
            <a:avLst/>
          </a:prstGeom>
          <a:noFill/>
          <a:ln w="9525">
            <a:solidFill>
              <a:schemeClr val="tx1"/>
            </a:solidFill>
            <a:round/>
            <a:headEnd/>
            <a:tailEnd/>
          </a:ln>
          <a:effectLst/>
        </p:spPr>
        <p:txBody>
          <a:bodyPr wrap="none"/>
          <a:lstStyle/>
          <a:p>
            <a:endParaRPr lang="en-US"/>
          </a:p>
        </p:txBody>
      </p:sp>
      <p:sp>
        <p:nvSpPr>
          <p:cNvPr id="33801" name="Line 9"/>
          <p:cNvSpPr>
            <a:spLocks noChangeShapeType="1"/>
          </p:cNvSpPr>
          <p:nvPr/>
        </p:nvSpPr>
        <p:spPr bwMode="auto">
          <a:xfrm>
            <a:off x="5943600" y="5105400"/>
            <a:ext cx="0" cy="381000"/>
          </a:xfrm>
          <a:prstGeom prst="line">
            <a:avLst/>
          </a:prstGeom>
          <a:noFill/>
          <a:ln w="9525">
            <a:solidFill>
              <a:schemeClr val="tx1"/>
            </a:solidFill>
            <a:round/>
            <a:headEnd/>
            <a:tailEnd/>
          </a:ln>
          <a:effectLst/>
        </p:spPr>
        <p:txBody>
          <a:bodyPr wrap="none"/>
          <a:lstStyle/>
          <a:p>
            <a:endParaRPr lang="en-US"/>
          </a:p>
        </p:txBody>
      </p:sp>
      <p:sp>
        <p:nvSpPr>
          <p:cNvPr id="33802" name="Line 10"/>
          <p:cNvSpPr>
            <a:spLocks noChangeShapeType="1"/>
          </p:cNvSpPr>
          <p:nvPr/>
        </p:nvSpPr>
        <p:spPr bwMode="auto">
          <a:xfrm>
            <a:off x="6553200" y="5105400"/>
            <a:ext cx="0" cy="381000"/>
          </a:xfrm>
          <a:prstGeom prst="line">
            <a:avLst/>
          </a:prstGeom>
          <a:noFill/>
          <a:ln w="9525">
            <a:solidFill>
              <a:schemeClr val="tx1"/>
            </a:solidFill>
            <a:round/>
            <a:headEnd/>
            <a:tailEnd/>
          </a:ln>
          <a:effectLst/>
        </p:spPr>
        <p:txBody>
          <a:bodyPr wrap="none"/>
          <a:lstStyle/>
          <a:p>
            <a:endParaRPr lang="en-US"/>
          </a:p>
        </p:txBody>
      </p:sp>
      <p:sp>
        <p:nvSpPr>
          <p:cNvPr id="33803" name="Line 11"/>
          <p:cNvSpPr>
            <a:spLocks noChangeShapeType="1"/>
          </p:cNvSpPr>
          <p:nvPr/>
        </p:nvSpPr>
        <p:spPr bwMode="auto">
          <a:xfrm>
            <a:off x="7162800" y="5105400"/>
            <a:ext cx="0" cy="381000"/>
          </a:xfrm>
          <a:prstGeom prst="line">
            <a:avLst/>
          </a:prstGeom>
          <a:noFill/>
          <a:ln w="9525">
            <a:solidFill>
              <a:schemeClr val="tx1"/>
            </a:solidFill>
            <a:round/>
            <a:headEnd/>
            <a:tailEnd/>
          </a:ln>
          <a:effectLst/>
        </p:spPr>
        <p:txBody>
          <a:bodyPr wrap="none"/>
          <a:lstStyle/>
          <a:p>
            <a:endParaRPr lang="en-US"/>
          </a:p>
        </p:txBody>
      </p:sp>
      <p:sp>
        <p:nvSpPr>
          <p:cNvPr id="33804" name="Line 12"/>
          <p:cNvSpPr>
            <a:spLocks noChangeShapeType="1"/>
          </p:cNvSpPr>
          <p:nvPr/>
        </p:nvSpPr>
        <p:spPr bwMode="auto">
          <a:xfrm>
            <a:off x="7772400" y="5105400"/>
            <a:ext cx="0" cy="381000"/>
          </a:xfrm>
          <a:prstGeom prst="line">
            <a:avLst/>
          </a:prstGeom>
          <a:noFill/>
          <a:ln w="9525">
            <a:solidFill>
              <a:schemeClr val="tx1"/>
            </a:solidFill>
            <a:round/>
            <a:headEnd/>
            <a:tailEnd/>
          </a:ln>
          <a:effectLst/>
        </p:spPr>
        <p:txBody>
          <a:bodyPr wrap="none"/>
          <a:lstStyle/>
          <a:p>
            <a:endParaRPr lang="en-US"/>
          </a:p>
        </p:txBody>
      </p:sp>
      <p:sp>
        <p:nvSpPr>
          <p:cNvPr id="33805" name="Line 13"/>
          <p:cNvSpPr>
            <a:spLocks noChangeShapeType="1"/>
          </p:cNvSpPr>
          <p:nvPr/>
        </p:nvSpPr>
        <p:spPr bwMode="auto">
          <a:xfrm>
            <a:off x="8382000" y="5105400"/>
            <a:ext cx="0" cy="381000"/>
          </a:xfrm>
          <a:prstGeom prst="line">
            <a:avLst/>
          </a:prstGeom>
          <a:noFill/>
          <a:ln w="9525">
            <a:solidFill>
              <a:schemeClr val="tx1"/>
            </a:solidFill>
            <a:round/>
            <a:headEnd/>
            <a:tailEnd/>
          </a:ln>
          <a:effectLst/>
        </p:spPr>
        <p:txBody>
          <a:bodyPr wrap="none"/>
          <a:lstStyle/>
          <a:p>
            <a:endParaRPr lang="en-US"/>
          </a:p>
        </p:txBody>
      </p:sp>
      <p:sp>
        <p:nvSpPr>
          <p:cNvPr id="33807" name="Text Box 15"/>
          <p:cNvSpPr txBox="1">
            <a:spLocks noChangeArrowheads="1"/>
          </p:cNvSpPr>
          <p:nvPr/>
        </p:nvSpPr>
        <p:spPr bwMode="auto">
          <a:xfrm>
            <a:off x="5105400" y="4191000"/>
            <a:ext cx="488950" cy="823913"/>
          </a:xfrm>
          <a:prstGeom prst="rect">
            <a:avLst/>
          </a:prstGeom>
          <a:noFill/>
          <a:ln w="9525">
            <a:noFill/>
            <a:miter lim="800000"/>
            <a:headEnd/>
            <a:tailEnd/>
          </a:ln>
          <a:effectLst/>
        </p:spPr>
        <p:txBody>
          <a:bodyPr wrap="none">
            <a:spAutoFit/>
          </a:bodyPr>
          <a:lstStyle/>
          <a:p>
            <a:r>
              <a:rPr lang="en-US" sz="4800"/>
              <a:t>1</a:t>
            </a:r>
          </a:p>
        </p:txBody>
      </p:sp>
      <p:sp>
        <p:nvSpPr>
          <p:cNvPr id="33808" name="Text Box 16"/>
          <p:cNvSpPr txBox="1">
            <a:spLocks noChangeArrowheads="1"/>
          </p:cNvSpPr>
          <p:nvPr/>
        </p:nvSpPr>
        <p:spPr bwMode="auto">
          <a:xfrm>
            <a:off x="5715000" y="4191000"/>
            <a:ext cx="488950" cy="823913"/>
          </a:xfrm>
          <a:prstGeom prst="rect">
            <a:avLst/>
          </a:prstGeom>
          <a:noFill/>
          <a:ln w="9525">
            <a:noFill/>
            <a:miter lim="800000"/>
            <a:headEnd/>
            <a:tailEnd/>
          </a:ln>
          <a:effectLst/>
        </p:spPr>
        <p:txBody>
          <a:bodyPr wrap="none">
            <a:spAutoFit/>
          </a:bodyPr>
          <a:lstStyle/>
          <a:p>
            <a:r>
              <a:rPr lang="en-US" sz="4800"/>
              <a:t>2</a:t>
            </a:r>
          </a:p>
        </p:txBody>
      </p:sp>
      <p:sp>
        <p:nvSpPr>
          <p:cNvPr id="33809" name="Text Box 17"/>
          <p:cNvSpPr txBox="1">
            <a:spLocks noChangeArrowheads="1"/>
          </p:cNvSpPr>
          <p:nvPr/>
        </p:nvSpPr>
        <p:spPr bwMode="auto">
          <a:xfrm>
            <a:off x="6324600" y="4191000"/>
            <a:ext cx="488950" cy="823913"/>
          </a:xfrm>
          <a:prstGeom prst="rect">
            <a:avLst/>
          </a:prstGeom>
          <a:noFill/>
          <a:ln w="9525">
            <a:noFill/>
            <a:miter lim="800000"/>
            <a:headEnd/>
            <a:tailEnd/>
          </a:ln>
          <a:effectLst/>
        </p:spPr>
        <p:txBody>
          <a:bodyPr wrap="none">
            <a:spAutoFit/>
          </a:bodyPr>
          <a:lstStyle/>
          <a:p>
            <a:r>
              <a:rPr lang="en-US" sz="4800"/>
              <a:t>3</a:t>
            </a:r>
          </a:p>
        </p:txBody>
      </p:sp>
      <p:sp>
        <p:nvSpPr>
          <p:cNvPr id="33810" name="Text Box 18"/>
          <p:cNvSpPr txBox="1">
            <a:spLocks noChangeArrowheads="1"/>
          </p:cNvSpPr>
          <p:nvPr/>
        </p:nvSpPr>
        <p:spPr bwMode="auto">
          <a:xfrm>
            <a:off x="6934200" y="4191000"/>
            <a:ext cx="488950" cy="823913"/>
          </a:xfrm>
          <a:prstGeom prst="rect">
            <a:avLst/>
          </a:prstGeom>
          <a:noFill/>
          <a:ln w="9525">
            <a:noFill/>
            <a:miter lim="800000"/>
            <a:headEnd/>
            <a:tailEnd/>
          </a:ln>
          <a:effectLst/>
        </p:spPr>
        <p:txBody>
          <a:bodyPr wrap="none">
            <a:spAutoFit/>
          </a:bodyPr>
          <a:lstStyle/>
          <a:p>
            <a:r>
              <a:rPr lang="en-US" sz="4800"/>
              <a:t>4</a:t>
            </a:r>
          </a:p>
        </p:txBody>
      </p:sp>
      <p:sp>
        <p:nvSpPr>
          <p:cNvPr id="33811" name="Text Box 19"/>
          <p:cNvSpPr txBox="1">
            <a:spLocks noChangeArrowheads="1"/>
          </p:cNvSpPr>
          <p:nvPr/>
        </p:nvSpPr>
        <p:spPr bwMode="auto">
          <a:xfrm>
            <a:off x="7543800" y="4191000"/>
            <a:ext cx="488950" cy="823913"/>
          </a:xfrm>
          <a:prstGeom prst="rect">
            <a:avLst/>
          </a:prstGeom>
          <a:noFill/>
          <a:ln w="9525">
            <a:noFill/>
            <a:miter lim="800000"/>
            <a:headEnd/>
            <a:tailEnd/>
          </a:ln>
          <a:effectLst/>
        </p:spPr>
        <p:txBody>
          <a:bodyPr wrap="none">
            <a:spAutoFit/>
          </a:bodyPr>
          <a:lstStyle/>
          <a:p>
            <a:r>
              <a:rPr lang="en-US" sz="4800"/>
              <a:t>5</a:t>
            </a:r>
          </a:p>
        </p:txBody>
      </p:sp>
      <p:sp>
        <p:nvSpPr>
          <p:cNvPr id="33812" name="Text Box 20"/>
          <p:cNvSpPr txBox="1">
            <a:spLocks noChangeArrowheads="1"/>
          </p:cNvSpPr>
          <p:nvPr/>
        </p:nvSpPr>
        <p:spPr bwMode="auto">
          <a:xfrm>
            <a:off x="8153400" y="4191000"/>
            <a:ext cx="488950" cy="823913"/>
          </a:xfrm>
          <a:prstGeom prst="rect">
            <a:avLst/>
          </a:prstGeom>
          <a:noFill/>
          <a:ln w="9525">
            <a:noFill/>
            <a:miter lim="800000"/>
            <a:headEnd/>
            <a:tailEnd/>
          </a:ln>
          <a:effectLst/>
        </p:spPr>
        <p:txBody>
          <a:bodyPr wrap="none">
            <a:spAutoFit/>
          </a:bodyPr>
          <a:lstStyle/>
          <a:p>
            <a:r>
              <a:rPr lang="en-US" sz="4800"/>
              <a:t>6</a:t>
            </a:r>
          </a:p>
        </p:txBody>
      </p:sp>
      <p:sp>
        <p:nvSpPr>
          <p:cNvPr id="33813" name="Line 21"/>
          <p:cNvSpPr>
            <a:spLocks noChangeShapeType="1"/>
          </p:cNvSpPr>
          <p:nvPr/>
        </p:nvSpPr>
        <p:spPr bwMode="auto">
          <a:xfrm>
            <a:off x="4724400" y="5867400"/>
            <a:ext cx="3962400" cy="0"/>
          </a:xfrm>
          <a:prstGeom prst="line">
            <a:avLst/>
          </a:prstGeom>
          <a:noFill/>
          <a:ln w="76200">
            <a:solidFill>
              <a:srgbClr val="FF0000"/>
            </a:solidFill>
            <a:round/>
            <a:headEnd/>
            <a:tailEnd type="triangle" w="med" len="med"/>
          </a:ln>
          <a:effectLst/>
        </p:spPr>
        <p:txBody>
          <a:bodyPr wrap="none"/>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3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3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807"/>
                                        </p:tgtEl>
                                        <p:attrNameLst>
                                          <p:attrName>style.visibility</p:attrName>
                                        </p:attrNameLst>
                                      </p:cBhvr>
                                      <p:to>
                                        <p:strVal val="visible"/>
                                      </p:to>
                                    </p:set>
                                    <p:anim calcmode="lin" valueType="num">
                                      <p:cBhvr additive="base">
                                        <p:cTn id="13" dur="500" fill="hold"/>
                                        <p:tgtEl>
                                          <p:spTgt spid="33807"/>
                                        </p:tgtEl>
                                        <p:attrNameLst>
                                          <p:attrName>ppt_x</p:attrName>
                                        </p:attrNameLst>
                                      </p:cBhvr>
                                      <p:tavLst>
                                        <p:tav tm="0">
                                          <p:val>
                                            <p:strVal val="0-#ppt_w/2"/>
                                          </p:val>
                                        </p:tav>
                                        <p:tav tm="100000">
                                          <p:val>
                                            <p:strVal val="#ppt_x"/>
                                          </p:val>
                                        </p:tav>
                                      </p:tavLst>
                                    </p:anim>
                                    <p:anim calcmode="lin" valueType="num">
                                      <p:cBhvr additive="base">
                                        <p:cTn id="14" dur="500" fill="hold"/>
                                        <p:tgtEl>
                                          <p:spTgt spid="33807"/>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33808"/>
                                        </p:tgtEl>
                                        <p:attrNameLst>
                                          <p:attrName>style.visibility</p:attrName>
                                        </p:attrNameLst>
                                      </p:cBhvr>
                                      <p:to>
                                        <p:strVal val="visible"/>
                                      </p:to>
                                    </p:set>
                                    <p:anim calcmode="lin" valueType="num">
                                      <p:cBhvr additive="base">
                                        <p:cTn id="18" dur="1000" fill="hold"/>
                                        <p:tgtEl>
                                          <p:spTgt spid="33808"/>
                                        </p:tgtEl>
                                        <p:attrNameLst>
                                          <p:attrName>ppt_x</p:attrName>
                                        </p:attrNameLst>
                                      </p:cBhvr>
                                      <p:tavLst>
                                        <p:tav tm="0">
                                          <p:val>
                                            <p:strVal val="0-#ppt_w/2"/>
                                          </p:val>
                                        </p:tav>
                                        <p:tav tm="100000">
                                          <p:val>
                                            <p:strVal val="#ppt_x"/>
                                          </p:val>
                                        </p:tav>
                                      </p:tavLst>
                                    </p:anim>
                                    <p:anim calcmode="lin" valueType="num">
                                      <p:cBhvr additive="base">
                                        <p:cTn id="19" dur="1000" fill="hold"/>
                                        <p:tgtEl>
                                          <p:spTgt spid="33808"/>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8" fill="hold" grpId="0" nodeType="afterEffect">
                                  <p:stCondLst>
                                    <p:cond delay="0"/>
                                  </p:stCondLst>
                                  <p:childTnLst>
                                    <p:set>
                                      <p:cBhvr>
                                        <p:cTn id="22" dur="1" fill="hold">
                                          <p:stCondLst>
                                            <p:cond delay="0"/>
                                          </p:stCondLst>
                                        </p:cTn>
                                        <p:tgtEl>
                                          <p:spTgt spid="33809"/>
                                        </p:tgtEl>
                                        <p:attrNameLst>
                                          <p:attrName>style.visibility</p:attrName>
                                        </p:attrNameLst>
                                      </p:cBhvr>
                                      <p:to>
                                        <p:strVal val="visible"/>
                                      </p:to>
                                    </p:set>
                                    <p:anim calcmode="lin" valueType="num">
                                      <p:cBhvr additive="base">
                                        <p:cTn id="23" dur="1000" fill="hold"/>
                                        <p:tgtEl>
                                          <p:spTgt spid="33809"/>
                                        </p:tgtEl>
                                        <p:attrNameLst>
                                          <p:attrName>ppt_x</p:attrName>
                                        </p:attrNameLst>
                                      </p:cBhvr>
                                      <p:tavLst>
                                        <p:tav tm="0">
                                          <p:val>
                                            <p:strVal val="0-#ppt_w/2"/>
                                          </p:val>
                                        </p:tav>
                                        <p:tav tm="100000">
                                          <p:val>
                                            <p:strVal val="#ppt_x"/>
                                          </p:val>
                                        </p:tav>
                                      </p:tavLst>
                                    </p:anim>
                                    <p:anim calcmode="lin" valueType="num">
                                      <p:cBhvr additive="base">
                                        <p:cTn id="24" dur="1000" fill="hold"/>
                                        <p:tgtEl>
                                          <p:spTgt spid="33809"/>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8" fill="hold" grpId="0" nodeType="afterEffect">
                                  <p:stCondLst>
                                    <p:cond delay="0"/>
                                  </p:stCondLst>
                                  <p:childTnLst>
                                    <p:set>
                                      <p:cBhvr>
                                        <p:cTn id="27" dur="1" fill="hold">
                                          <p:stCondLst>
                                            <p:cond delay="0"/>
                                          </p:stCondLst>
                                        </p:cTn>
                                        <p:tgtEl>
                                          <p:spTgt spid="33810"/>
                                        </p:tgtEl>
                                        <p:attrNameLst>
                                          <p:attrName>style.visibility</p:attrName>
                                        </p:attrNameLst>
                                      </p:cBhvr>
                                      <p:to>
                                        <p:strVal val="visible"/>
                                      </p:to>
                                    </p:set>
                                    <p:anim calcmode="lin" valueType="num">
                                      <p:cBhvr additive="base">
                                        <p:cTn id="28" dur="1000" fill="hold"/>
                                        <p:tgtEl>
                                          <p:spTgt spid="33810"/>
                                        </p:tgtEl>
                                        <p:attrNameLst>
                                          <p:attrName>ppt_x</p:attrName>
                                        </p:attrNameLst>
                                      </p:cBhvr>
                                      <p:tavLst>
                                        <p:tav tm="0">
                                          <p:val>
                                            <p:strVal val="0-#ppt_w/2"/>
                                          </p:val>
                                        </p:tav>
                                        <p:tav tm="100000">
                                          <p:val>
                                            <p:strVal val="#ppt_x"/>
                                          </p:val>
                                        </p:tav>
                                      </p:tavLst>
                                    </p:anim>
                                    <p:anim calcmode="lin" valueType="num">
                                      <p:cBhvr additive="base">
                                        <p:cTn id="29" dur="1000" fill="hold"/>
                                        <p:tgtEl>
                                          <p:spTgt spid="33810"/>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33811"/>
                                        </p:tgtEl>
                                        <p:attrNameLst>
                                          <p:attrName>style.visibility</p:attrName>
                                        </p:attrNameLst>
                                      </p:cBhvr>
                                      <p:to>
                                        <p:strVal val="visible"/>
                                      </p:to>
                                    </p:set>
                                    <p:anim calcmode="lin" valueType="num">
                                      <p:cBhvr additive="base">
                                        <p:cTn id="33" dur="1000" fill="hold"/>
                                        <p:tgtEl>
                                          <p:spTgt spid="33811"/>
                                        </p:tgtEl>
                                        <p:attrNameLst>
                                          <p:attrName>ppt_x</p:attrName>
                                        </p:attrNameLst>
                                      </p:cBhvr>
                                      <p:tavLst>
                                        <p:tav tm="0">
                                          <p:val>
                                            <p:strVal val="0-#ppt_w/2"/>
                                          </p:val>
                                        </p:tav>
                                        <p:tav tm="100000">
                                          <p:val>
                                            <p:strVal val="#ppt_x"/>
                                          </p:val>
                                        </p:tav>
                                      </p:tavLst>
                                    </p:anim>
                                    <p:anim calcmode="lin" valueType="num">
                                      <p:cBhvr additive="base">
                                        <p:cTn id="34" dur="1000" fill="hold"/>
                                        <p:tgtEl>
                                          <p:spTgt spid="33811"/>
                                        </p:tgtEl>
                                        <p:attrNameLst>
                                          <p:attrName>ppt_y</p:attrName>
                                        </p:attrNameLst>
                                      </p:cBhvr>
                                      <p:tavLst>
                                        <p:tav tm="0">
                                          <p:val>
                                            <p:strVal val="#ppt_y"/>
                                          </p:val>
                                        </p:tav>
                                        <p:tav tm="100000">
                                          <p:val>
                                            <p:strVal val="#ppt_y"/>
                                          </p:val>
                                        </p:tav>
                                      </p:tavLst>
                                    </p:anim>
                                  </p:childTnLst>
                                </p:cTn>
                              </p:par>
                            </p:childTnLst>
                          </p:cTn>
                        </p:par>
                        <p:par>
                          <p:cTn id="35" fill="hold">
                            <p:stCondLst>
                              <p:cond delay="4500"/>
                            </p:stCondLst>
                            <p:childTnLst>
                              <p:par>
                                <p:cTn id="36" presetID="2" presetClass="entr" presetSubtype="8" fill="hold" grpId="0" nodeType="afterEffect">
                                  <p:stCondLst>
                                    <p:cond delay="0"/>
                                  </p:stCondLst>
                                  <p:childTnLst>
                                    <p:set>
                                      <p:cBhvr>
                                        <p:cTn id="37" dur="1" fill="hold">
                                          <p:stCondLst>
                                            <p:cond delay="0"/>
                                          </p:stCondLst>
                                        </p:cTn>
                                        <p:tgtEl>
                                          <p:spTgt spid="33812"/>
                                        </p:tgtEl>
                                        <p:attrNameLst>
                                          <p:attrName>style.visibility</p:attrName>
                                        </p:attrNameLst>
                                      </p:cBhvr>
                                      <p:to>
                                        <p:strVal val="visible"/>
                                      </p:to>
                                    </p:set>
                                    <p:anim calcmode="lin" valueType="num">
                                      <p:cBhvr additive="base">
                                        <p:cTn id="38" dur="1000" fill="hold"/>
                                        <p:tgtEl>
                                          <p:spTgt spid="33812"/>
                                        </p:tgtEl>
                                        <p:attrNameLst>
                                          <p:attrName>ppt_x</p:attrName>
                                        </p:attrNameLst>
                                      </p:cBhvr>
                                      <p:tavLst>
                                        <p:tav tm="0">
                                          <p:val>
                                            <p:strVal val="0-#ppt_w/2"/>
                                          </p:val>
                                        </p:tav>
                                        <p:tav tm="100000">
                                          <p:val>
                                            <p:strVal val="#ppt_x"/>
                                          </p:val>
                                        </p:tav>
                                      </p:tavLst>
                                    </p:anim>
                                    <p:anim calcmode="lin" valueType="num">
                                      <p:cBhvr additive="base">
                                        <p:cTn id="39" dur="1000" fill="hold"/>
                                        <p:tgtEl>
                                          <p:spTgt spid="33812"/>
                                        </p:tgtEl>
                                        <p:attrNameLst>
                                          <p:attrName>ppt_y</p:attrName>
                                        </p:attrNameLst>
                                      </p:cBhvr>
                                      <p:tavLst>
                                        <p:tav tm="0">
                                          <p:val>
                                            <p:strVal val="#ppt_y"/>
                                          </p:val>
                                        </p:tav>
                                        <p:tav tm="100000">
                                          <p:val>
                                            <p:strVal val="#ppt_y"/>
                                          </p:val>
                                        </p:tav>
                                      </p:tavLst>
                                    </p:anim>
                                  </p:childTnLst>
                                </p:cTn>
                              </p:par>
                            </p:childTnLst>
                          </p:cTn>
                        </p:par>
                        <p:par>
                          <p:cTn id="40" fill="hold">
                            <p:stCondLst>
                              <p:cond delay="5500"/>
                            </p:stCondLst>
                            <p:childTnLst>
                              <p:par>
                                <p:cTn id="41" presetID="2" presetClass="entr" presetSubtype="8" fill="hold" grpId="0" nodeType="afterEffect">
                                  <p:stCondLst>
                                    <p:cond delay="0"/>
                                  </p:stCondLst>
                                  <p:childTnLst>
                                    <p:set>
                                      <p:cBhvr>
                                        <p:cTn id="42" dur="1" fill="hold">
                                          <p:stCondLst>
                                            <p:cond delay="0"/>
                                          </p:stCondLst>
                                        </p:cTn>
                                        <p:tgtEl>
                                          <p:spTgt spid="33813"/>
                                        </p:tgtEl>
                                        <p:attrNameLst>
                                          <p:attrName>style.visibility</p:attrName>
                                        </p:attrNameLst>
                                      </p:cBhvr>
                                      <p:to>
                                        <p:strVal val="visible"/>
                                      </p:to>
                                    </p:set>
                                    <p:anim calcmode="lin" valueType="num">
                                      <p:cBhvr additive="base">
                                        <p:cTn id="43" dur="1000" fill="hold"/>
                                        <p:tgtEl>
                                          <p:spTgt spid="33813"/>
                                        </p:tgtEl>
                                        <p:attrNameLst>
                                          <p:attrName>ppt_x</p:attrName>
                                        </p:attrNameLst>
                                      </p:cBhvr>
                                      <p:tavLst>
                                        <p:tav tm="0">
                                          <p:val>
                                            <p:strVal val="0-#ppt_w/2"/>
                                          </p:val>
                                        </p:tav>
                                        <p:tav tm="100000">
                                          <p:val>
                                            <p:strVal val="#ppt_x"/>
                                          </p:val>
                                        </p:tav>
                                      </p:tavLst>
                                    </p:anim>
                                    <p:anim calcmode="lin" valueType="num">
                                      <p:cBhvr additive="base">
                                        <p:cTn id="44" dur="1000" fill="hold"/>
                                        <p:tgtEl>
                                          <p:spTgt spid="338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P spid="33807" grpId="0" autoUpdateAnimBg="0"/>
      <p:bldP spid="33808" grpId="0" autoUpdateAnimBg="0"/>
      <p:bldP spid="33809" grpId="0" autoUpdateAnimBg="0"/>
      <p:bldP spid="33810" grpId="0" autoUpdateAnimBg="0"/>
      <p:bldP spid="33811" grpId="0" autoUpdateAnimBg="0"/>
      <p:bldP spid="33812" grpId="0" autoUpdateAnimBg="0"/>
      <p:bldP spid="3381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685800" y="1981200"/>
            <a:ext cx="7772400" cy="1447800"/>
          </a:xfrm>
        </p:spPr>
        <p:txBody>
          <a:bodyPr/>
          <a:lstStyle/>
          <a:p>
            <a:r>
              <a:rPr lang="en-US" sz="4400" dirty="0"/>
              <a:t>Negative </a:t>
            </a:r>
            <a:r>
              <a:rPr lang="en-US" sz="4400" dirty="0" smtClean="0"/>
              <a:t>numbers </a:t>
            </a:r>
            <a:r>
              <a:rPr lang="en-US" sz="4400" dirty="0"/>
              <a:t>– </a:t>
            </a:r>
            <a:r>
              <a:rPr lang="en-US" sz="4400" dirty="0" smtClean="0"/>
              <a:t>numbers </a:t>
            </a:r>
            <a:r>
              <a:rPr lang="en-US" sz="4400" dirty="0"/>
              <a:t>less than zero.</a:t>
            </a:r>
          </a:p>
        </p:txBody>
      </p:sp>
      <p:sp>
        <p:nvSpPr>
          <p:cNvPr id="34820" name="Line 4"/>
          <p:cNvSpPr>
            <a:spLocks noChangeShapeType="1"/>
          </p:cNvSpPr>
          <p:nvPr/>
        </p:nvSpPr>
        <p:spPr bwMode="auto">
          <a:xfrm>
            <a:off x="381000" y="5334000"/>
            <a:ext cx="8382000" cy="0"/>
          </a:xfrm>
          <a:prstGeom prst="line">
            <a:avLst/>
          </a:prstGeom>
          <a:noFill/>
          <a:ln w="9525">
            <a:solidFill>
              <a:schemeClr val="tx1"/>
            </a:solidFill>
            <a:round/>
            <a:headEnd/>
            <a:tailEnd/>
          </a:ln>
          <a:effectLst/>
        </p:spPr>
        <p:txBody>
          <a:bodyPr wrap="none"/>
          <a:lstStyle/>
          <a:p>
            <a:endParaRPr lang="en-US"/>
          </a:p>
        </p:txBody>
      </p:sp>
      <p:sp>
        <p:nvSpPr>
          <p:cNvPr id="34821" name="Line 5"/>
          <p:cNvSpPr>
            <a:spLocks noChangeShapeType="1"/>
          </p:cNvSpPr>
          <p:nvPr/>
        </p:nvSpPr>
        <p:spPr bwMode="auto">
          <a:xfrm>
            <a:off x="4724400" y="5105400"/>
            <a:ext cx="0" cy="381000"/>
          </a:xfrm>
          <a:prstGeom prst="line">
            <a:avLst/>
          </a:prstGeom>
          <a:noFill/>
          <a:ln w="9525">
            <a:solidFill>
              <a:schemeClr val="tx1"/>
            </a:solidFill>
            <a:round/>
            <a:headEnd/>
            <a:tailEnd/>
          </a:ln>
          <a:effectLst/>
        </p:spPr>
        <p:txBody>
          <a:bodyPr wrap="none"/>
          <a:lstStyle/>
          <a:p>
            <a:endParaRPr lang="en-US"/>
          </a:p>
        </p:txBody>
      </p:sp>
      <p:sp>
        <p:nvSpPr>
          <p:cNvPr id="34822" name="Text Box 6"/>
          <p:cNvSpPr txBox="1">
            <a:spLocks noChangeArrowheads="1"/>
          </p:cNvSpPr>
          <p:nvPr/>
        </p:nvSpPr>
        <p:spPr bwMode="auto">
          <a:xfrm>
            <a:off x="4495800" y="4191000"/>
            <a:ext cx="488950" cy="823913"/>
          </a:xfrm>
          <a:prstGeom prst="rect">
            <a:avLst/>
          </a:prstGeom>
          <a:noFill/>
          <a:ln w="9525">
            <a:noFill/>
            <a:miter lim="800000"/>
            <a:headEnd/>
            <a:tailEnd/>
          </a:ln>
          <a:effectLst/>
        </p:spPr>
        <p:txBody>
          <a:bodyPr wrap="none">
            <a:spAutoFit/>
          </a:bodyPr>
          <a:lstStyle/>
          <a:p>
            <a:r>
              <a:rPr lang="en-US" sz="4800"/>
              <a:t>0</a:t>
            </a:r>
          </a:p>
        </p:txBody>
      </p:sp>
      <p:sp>
        <p:nvSpPr>
          <p:cNvPr id="34824" name="Line 8"/>
          <p:cNvSpPr>
            <a:spLocks noChangeShapeType="1"/>
          </p:cNvSpPr>
          <p:nvPr/>
        </p:nvSpPr>
        <p:spPr bwMode="auto">
          <a:xfrm>
            <a:off x="5334000" y="5105400"/>
            <a:ext cx="0" cy="381000"/>
          </a:xfrm>
          <a:prstGeom prst="line">
            <a:avLst/>
          </a:prstGeom>
          <a:noFill/>
          <a:ln w="9525">
            <a:solidFill>
              <a:schemeClr val="tx1"/>
            </a:solidFill>
            <a:round/>
            <a:headEnd/>
            <a:tailEnd/>
          </a:ln>
          <a:effectLst/>
        </p:spPr>
        <p:txBody>
          <a:bodyPr wrap="none"/>
          <a:lstStyle/>
          <a:p>
            <a:endParaRPr lang="en-US"/>
          </a:p>
        </p:txBody>
      </p:sp>
      <p:sp>
        <p:nvSpPr>
          <p:cNvPr id="34825" name="Line 9"/>
          <p:cNvSpPr>
            <a:spLocks noChangeShapeType="1"/>
          </p:cNvSpPr>
          <p:nvPr/>
        </p:nvSpPr>
        <p:spPr bwMode="auto">
          <a:xfrm>
            <a:off x="5943600" y="5105400"/>
            <a:ext cx="0" cy="381000"/>
          </a:xfrm>
          <a:prstGeom prst="line">
            <a:avLst/>
          </a:prstGeom>
          <a:noFill/>
          <a:ln w="9525">
            <a:solidFill>
              <a:schemeClr val="tx1"/>
            </a:solidFill>
            <a:round/>
            <a:headEnd/>
            <a:tailEnd/>
          </a:ln>
          <a:effectLst/>
        </p:spPr>
        <p:txBody>
          <a:bodyPr wrap="none"/>
          <a:lstStyle/>
          <a:p>
            <a:endParaRPr lang="en-US"/>
          </a:p>
        </p:txBody>
      </p:sp>
      <p:sp>
        <p:nvSpPr>
          <p:cNvPr id="34826" name="Line 10"/>
          <p:cNvSpPr>
            <a:spLocks noChangeShapeType="1"/>
          </p:cNvSpPr>
          <p:nvPr/>
        </p:nvSpPr>
        <p:spPr bwMode="auto">
          <a:xfrm>
            <a:off x="6553200" y="5105400"/>
            <a:ext cx="0" cy="381000"/>
          </a:xfrm>
          <a:prstGeom prst="line">
            <a:avLst/>
          </a:prstGeom>
          <a:noFill/>
          <a:ln w="9525">
            <a:solidFill>
              <a:schemeClr val="tx1"/>
            </a:solidFill>
            <a:round/>
            <a:headEnd/>
            <a:tailEnd/>
          </a:ln>
          <a:effectLst/>
        </p:spPr>
        <p:txBody>
          <a:bodyPr wrap="none"/>
          <a:lstStyle/>
          <a:p>
            <a:endParaRPr lang="en-US"/>
          </a:p>
        </p:txBody>
      </p:sp>
      <p:sp>
        <p:nvSpPr>
          <p:cNvPr id="34827" name="Line 11"/>
          <p:cNvSpPr>
            <a:spLocks noChangeShapeType="1"/>
          </p:cNvSpPr>
          <p:nvPr/>
        </p:nvSpPr>
        <p:spPr bwMode="auto">
          <a:xfrm>
            <a:off x="7162800" y="5105400"/>
            <a:ext cx="0" cy="381000"/>
          </a:xfrm>
          <a:prstGeom prst="line">
            <a:avLst/>
          </a:prstGeom>
          <a:noFill/>
          <a:ln w="9525">
            <a:solidFill>
              <a:schemeClr val="tx1"/>
            </a:solidFill>
            <a:round/>
            <a:headEnd/>
            <a:tailEnd/>
          </a:ln>
          <a:effectLst/>
        </p:spPr>
        <p:txBody>
          <a:bodyPr wrap="none"/>
          <a:lstStyle/>
          <a:p>
            <a:endParaRPr lang="en-US"/>
          </a:p>
        </p:txBody>
      </p:sp>
      <p:sp>
        <p:nvSpPr>
          <p:cNvPr id="34828" name="Line 12"/>
          <p:cNvSpPr>
            <a:spLocks noChangeShapeType="1"/>
          </p:cNvSpPr>
          <p:nvPr/>
        </p:nvSpPr>
        <p:spPr bwMode="auto">
          <a:xfrm>
            <a:off x="7772400" y="5105400"/>
            <a:ext cx="0" cy="381000"/>
          </a:xfrm>
          <a:prstGeom prst="line">
            <a:avLst/>
          </a:prstGeom>
          <a:noFill/>
          <a:ln w="9525">
            <a:solidFill>
              <a:schemeClr val="tx1"/>
            </a:solidFill>
            <a:round/>
            <a:headEnd/>
            <a:tailEnd/>
          </a:ln>
          <a:effectLst/>
        </p:spPr>
        <p:txBody>
          <a:bodyPr wrap="none"/>
          <a:lstStyle/>
          <a:p>
            <a:endParaRPr lang="en-US"/>
          </a:p>
        </p:txBody>
      </p:sp>
      <p:sp>
        <p:nvSpPr>
          <p:cNvPr id="34829" name="Line 13"/>
          <p:cNvSpPr>
            <a:spLocks noChangeShapeType="1"/>
          </p:cNvSpPr>
          <p:nvPr/>
        </p:nvSpPr>
        <p:spPr bwMode="auto">
          <a:xfrm>
            <a:off x="8382000" y="5105400"/>
            <a:ext cx="0" cy="381000"/>
          </a:xfrm>
          <a:prstGeom prst="line">
            <a:avLst/>
          </a:prstGeom>
          <a:noFill/>
          <a:ln w="9525">
            <a:solidFill>
              <a:schemeClr val="tx1"/>
            </a:solidFill>
            <a:round/>
            <a:headEnd/>
            <a:tailEnd/>
          </a:ln>
          <a:effectLst/>
        </p:spPr>
        <p:txBody>
          <a:bodyPr wrap="none"/>
          <a:lstStyle/>
          <a:p>
            <a:endParaRPr lang="en-US"/>
          </a:p>
        </p:txBody>
      </p:sp>
      <p:sp>
        <p:nvSpPr>
          <p:cNvPr id="34830" name="Text Box 14"/>
          <p:cNvSpPr txBox="1">
            <a:spLocks noChangeArrowheads="1"/>
          </p:cNvSpPr>
          <p:nvPr/>
        </p:nvSpPr>
        <p:spPr bwMode="auto">
          <a:xfrm>
            <a:off x="5105400" y="4191000"/>
            <a:ext cx="488950" cy="823913"/>
          </a:xfrm>
          <a:prstGeom prst="rect">
            <a:avLst/>
          </a:prstGeom>
          <a:noFill/>
          <a:ln w="9525">
            <a:noFill/>
            <a:miter lim="800000"/>
            <a:headEnd/>
            <a:tailEnd/>
          </a:ln>
          <a:effectLst/>
        </p:spPr>
        <p:txBody>
          <a:bodyPr wrap="none">
            <a:spAutoFit/>
          </a:bodyPr>
          <a:lstStyle/>
          <a:p>
            <a:r>
              <a:rPr lang="en-US" sz="4800"/>
              <a:t>1</a:t>
            </a:r>
          </a:p>
        </p:txBody>
      </p:sp>
      <p:sp>
        <p:nvSpPr>
          <p:cNvPr id="34831" name="Text Box 15"/>
          <p:cNvSpPr txBox="1">
            <a:spLocks noChangeArrowheads="1"/>
          </p:cNvSpPr>
          <p:nvPr/>
        </p:nvSpPr>
        <p:spPr bwMode="auto">
          <a:xfrm>
            <a:off x="5715000" y="4191000"/>
            <a:ext cx="488950" cy="823913"/>
          </a:xfrm>
          <a:prstGeom prst="rect">
            <a:avLst/>
          </a:prstGeom>
          <a:noFill/>
          <a:ln w="9525">
            <a:noFill/>
            <a:miter lim="800000"/>
            <a:headEnd/>
            <a:tailEnd/>
          </a:ln>
          <a:effectLst/>
        </p:spPr>
        <p:txBody>
          <a:bodyPr wrap="none">
            <a:spAutoFit/>
          </a:bodyPr>
          <a:lstStyle/>
          <a:p>
            <a:r>
              <a:rPr lang="en-US" sz="4800"/>
              <a:t>2</a:t>
            </a:r>
          </a:p>
        </p:txBody>
      </p:sp>
      <p:sp>
        <p:nvSpPr>
          <p:cNvPr id="34832" name="Text Box 16"/>
          <p:cNvSpPr txBox="1">
            <a:spLocks noChangeArrowheads="1"/>
          </p:cNvSpPr>
          <p:nvPr/>
        </p:nvSpPr>
        <p:spPr bwMode="auto">
          <a:xfrm>
            <a:off x="6324600" y="4191000"/>
            <a:ext cx="488950" cy="823913"/>
          </a:xfrm>
          <a:prstGeom prst="rect">
            <a:avLst/>
          </a:prstGeom>
          <a:noFill/>
          <a:ln w="9525">
            <a:noFill/>
            <a:miter lim="800000"/>
            <a:headEnd/>
            <a:tailEnd/>
          </a:ln>
          <a:effectLst/>
        </p:spPr>
        <p:txBody>
          <a:bodyPr wrap="none">
            <a:spAutoFit/>
          </a:bodyPr>
          <a:lstStyle/>
          <a:p>
            <a:r>
              <a:rPr lang="en-US" sz="4800"/>
              <a:t>3</a:t>
            </a:r>
          </a:p>
        </p:txBody>
      </p:sp>
      <p:sp>
        <p:nvSpPr>
          <p:cNvPr id="34833" name="Text Box 17"/>
          <p:cNvSpPr txBox="1">
            <a:spLocks noChangeArrowheads="1"/>
          </p:cNvSpPr>
          <p:nvPr/>
        </p:nvSpPr>
        <p:spPr bwMode="auto">
          <a:xfrm>
            <a:off x="6934200" y="4191000"/>
            <a:ext cx="488950" cy="823913"/>
          </a:xfrm>
          <a:prstGeom prst="rect">
            <a:avLst/>
          </a:prstGeom>
          <a:noFill/>
          <a:ln w="9525">
            <a:noFill/>
            <a:miter lim="800000"/>
            <a:headEnd/>
            <a:tailEnd/>
          </a:ln>
          <a:effectLst/>
        </p:spPr>
        <p:txBody>
          <a:bodyPr wrap="none">
            <a:spAutoFit/>
          </a:bodyPr>
          <a:lstStyle/>
          <a:p>
            <a:r>
              <a:rPr lang="en-US" sz="4800"/>
              <a:t>4</a:t>
            </a:r>
          </a:p>
        </p:txBody>
      </p:sp>
      <p:sp>
        <p:nvSpPr>
          <p:cNvPr id="34834" name="Text Box 18"/>
          <p:cNvSpPr txBox="1">
            <a:spLocks noChangeArrowheads="1"/>
          </p:cNvSpPr>
          <p:nvPr/>
        </p:nvSpPr>
        <p:spPr bwMode="auto">
          <a:xfrm>
            <a:off x="7543800" y="4191000"/>
            <a:ext cx="488950" cy="823913"/>
          </a:xfrm>
          <a:prstGeom prst="rect">
            <a:avLst/>
          </a:prstGeom>
          <a:noFill/>
          <a:ln w="9525">
            <a:noFill/>
            <a:miter lim="800000"/>
            <a:headEnd/>
            <a:tailEnd/>
          </a:ln>
          <a:effectLst/>
        </p:spPr>
        <p:txBody>
          <a:bodyPr wrap="none">
            <a:spAutoFit/>
          </a:bodyPr>
          <a:lstStyle/>
          <a:p>
            <a:r>
              <a:rPr lang="en-US" sz="4800"/>
              <a:t>5</a:t>
            </a:r>
          </a:p>
        </p:txBody>
      </p:sp>
      <p:sp>
        <p:nvSpPr>
          <p:cNvPr id="34835" name="Text Box 19"/>
          <p:cNvSpPr txBox="1">
            <a:spLocks noChangeArrowheads="1"/>
          </p:cNvSpPr>
          <p:nvPr/>
        </p:nvSpPr>
        <p:spPr bwMode="auto">
          <a:xfrm>
            <a:off x="8153400" y="4191000"/>
            <a:ext cx="488950" cy="823913"/>
          </a:xfrm>
          <a:prstGeom prst="rect">
            <a:avLst/>
          </a:prstGeom>
          <a:noFill/>
          <a:ln w="9525">
            <a:noFill/>
            <a:miter lim="800000"/>
            <a:headEnd/>
            <a:tailEnd/>
          </a:ln>
          <a:effectLst/>
        </p:spPr>
        <p:txBody>
          <a:bodyPr wrap="none">
            <a:spAutoFit/>
          </a:bodyPr>
          <a:lstStyle/>
          <a:p>
            <a:r>
              <a:rPr lang="en-US" sz="4800"/>
              <a:t>6</a:t>
            </a:r>
          </a:p>
        </p:txBody>
      </p:sp>
      <p:sp>
        <p:nvSpPr>
          <p:cNvPr id="34836" name="Line 20"/>
          <p:cNvSpPr>
            <a:spLocks noChangeShapeType="1"/>
          </p:cNvSpPr>
          <p:nvPr/>
        </p:nvSpPr>
        <p:spPr bwMode="auto">
          <a:xfrm>
            <a:off x="4114800" y="5105400"/>
            <a:ext cx="0" cy="381000"/>
          </a:xfrm>
          <a:prstGeom prst="line">
            <a:avLst/>
          </a:prstGeom>
          <a:noFill/>
          <a:ln w="9525">
            <a:solidFill>
              <a:schemeClr val="tx1"/>
            </a:solidFill>
            <a:round/>
            <a:headEnd/>
            <a:tailEnd/>
          </a:ln>
          <a:effectLst/>
        </p:spPr>
        <p:txBody>
          <a:bodyPr wrap="none"/>
          <a:lstStyle/>
          <a:p>
            <a:endParaRPr lang="en-US"/>
          </a:p>
        </p:txBody>
      </p:sp>
      <p:sp>
        <p:nvSpPr>
          <p:cNvPr id="34837" name="Line 21"/>
          <p:cNvSpPr>
            <a:spLocks noChangeShapeType="1"/>
          </p:cNvSpPr>
          <p:nvPr/>
        </p:nvSpPr>
        <p:spPr bwMode="auto">
          <a:xfrm>
            <a:off x="3505200" y="5105400"/>
            <a:ext cx="0" cy="381000"/>
          </a:xfrm>
          <a:prstGeom prst="line">
            <a:avLst/>
          </a:prstGeom>
          <a:noFill/>
          <a:ln w="9525">
            <a:solidFill>
              <a:schemeClr val="tx1"/>
            </a:solidFill>
            <a:round/>
            <a:headEnd/>
            <a:tailEnd/>
          </a:ln>
          <a:effectLst/>
        </p:spPr>
        <p:txBody>
          <a:bodyPr wrap="none"/>
          <a:lstStyle/>
          <a:p>
            <a:endParaRPr lang="en-US"/>
          </a:p>
        </p:txBody>
      </p:sp>
      <p:sp>
        <p:nvSpPr>
          <p:cNvPr id="34838" name="Line 22"/>
          <p:cNvSpPr>
            <a:spLocks noChangeShapeType="1"/>
          </p:cNvSpPr>
          <p:nvPr/>
        </p:nvSpPr>
        <p:spPr bwMode="auto">
          <a:xfrm>
            <a:off x="2895600" y="5105400"/>
            <a:ext cx="0" cy="381000"/>
          </a:xfrm>
          <a:prstGeom prst="line">
            <a:avLst/>
          </a:prstGeom>
          <a:noFill/>
          <a:ln w="9525">
            <a:solidFill>
              <a:schemeClr val="tx1"/>
            </a:solidFill>
            <a:round/>
            <a:headEnd/>
            <a:tailEnd/>
          </a:ln>
          <a:effectLst/>
        </p:spPr>
        <p:txBody>
          <a:bodyPr wrap="none"/>
          <a:lstStyle/>
          <a:p>
            <a:endParaRPr lang="en-US"/>
          </a:p>
        </p:txBody>
      </p:sp>
      <p:sp>
        <p:nvSpPr>
          <p:cNvPr id="34839" name="Line 23"/>
          <p:cNvSpPr>
            <a:spLocks noChangeShapeType="1"/>
          </p:cNvSpPr>
          <p:nvPr/>
        </p:nvSpPr>
        <p:spPr bwMode="auto">
          <a:xfrm>
            <a:off x="2286000" y="5105400"/>
            <a:ext cx="0" cy="381000"/>
          </a:xfrm>
          <a:prstGeom prst="line">
            <a:avLst/>
          </a:prstGeom>
          <a:noFill/>
          <a:ln w="9525">
            <a:solidFill>
              <a:schemeClr val="tx1"/>
            </a:solidFill>
            <a:round/>
            <a:headEnd/>
            <a:tailEnd/>
          </a:ln>
          <a:effectLst/>
        </p:spPr>
        <p:txBody>
          <a:bodyPr wrap="none"/>
          <a:lstStyle/>
          <a:p>
            <a:endParaRPr lang="en-US"/>
          </a:p>
        </p:txBody>
      </p:sp>
      <p:sp>
        <p:nvSpPr>
          <p:cNvPr id="34840" name="Line 24"/>
          <p:cNvSpPr>
            <a:spLocks noChangeShapeType="1"/>
          </p:cNvSpPr>
          <p:nvPr/>
        </p:nvSpPr>
        <p:spPr bwMode="auto">
          <a:xfrm>
            <a:off x="1676400" y="5105400"/>
            <a:ext cx="0" cy="381000"/>
          </a:xfrm>
          <a:prstGeom prst="line">
            <a:avLst/>
          </a:prstGeom>
          <a:noFill/>
          <a:ln w="9525">
            <a:solidFill>
              <a:schemeClr val="tx1"/>
            </a:solidFill>
            <a:round/>
            <a:headEnd/>
            <a:tailEnd/>
          </a:ln>
          <a:effectLst/>
        </p:spPr>
        <p:txBody>
          <a:bodyPr wrap="none"/>
          <a:lstStyle/>
          <a:p>
            <a:endParaRPr lang="en-US"/>
          </a:p>
        </p:txBody>
      </p:sp>
      <p:sp>
        <p:nvSpPr>
          <p:cNvPr id="34841" name="Line 25"/>
          <p:cNvSpPr>
            <a:spLocks noChangeShapeType="1"/>
          </p:cNvSpPr>
          <p:nvPr/>
        </p:nvSpPr>
        <p:spPr bwMode="auto">
          <a:xfrm>
            <a:off x="1066800" y="5105400"/>
            <a:ext cx="0" cy="381000"/>
          </a:xfrm>
          <a:prstGeom prst="line">
            <a:avLst/>
          </a:prstGeom>
          <a:noFill/>
          <a:ln w="9525">
            <a:solidFill>
              <a:schemeClr val="tx1"/>
            </a:solidFill>
            <a:round/>
            <a:headEnd/>
            <a:tailEnd/>
          </a:ln>
          <a:effectLst/>
        </p:spPr>
        <p:txBody>
          <a:bodyPr wrap="none"/>
          <a:lstStyle/>
          <a:p>
            <a:endParaRPr lang="en-US"/>
          </a:p>
        </p:txBody>
      </p:sp>
      <p:sp>
        <p:nvSpPr>
          <p:cNvPr id="34842" name="Text Box 26"/>
          <p:cNvSpPr txBox="1">
            <a:spLocks noChangeArrowheads="1"/>
          </p:cNvSpPr>
          <p:nvPr/>
        </p:nvSpPr>
        <p:spPr bwMode="auto">
          <a:xfrm>
            <a:off x="3886200" y="4191000"/>
            <a:ext cx="692150" cy="823913"/>
          </a:xfrm>
          <a:prstGeom prst="rect">
            <a:avLst/>
          </a:prstGeom>
          <a:noFill/>
          <a:ln w="9525">
            <a:noFill/>
            <a:miter lim="800000"/>
            <a:headEnd/>
            <a:tailEnd/>
          </a:ln>
          <a:effectLst/>
        </p:spPr>
        <p:txBody>
          <a:bodyPr wrap="none">
            <a:spAutoFit/>
          </a:bodyPr>
          <a:lstStyle/>
          <a:p>
            <a:r>
              <a:rPr lang="en-US" sz="4800"/>
              <a:t>-1</a:t>
            </a:r>
          </a:p>
        </p:txBody>
      </p:sp>
      <p:sp>
        <p:nvSpPr>
          <p:cNvPr id="34843" name="Text Box 27"/>
          <p:cNvSpPr txBox="1">
            <a:spLocks noChangeArrowheads="1"/>
          </p:cNvSpPr>
          <p:nvPr/>
        </p:nvSpPr>
        <p:spPr bwMode="auto">
          <a:xfrm>
            <a:off x="3276600" y="4191000"/>
            <a:ext cx="692150" cy="823913"/>
          </a:xfrm>
          <a:prstGeom prst="rect">
            <a:avLst/>
          </a:prstGeom>
          <a:noFill/>
          <a:ln w="9525">
            <a:noFill/>
            <a:miter lim="800000"/>
            <a:headEnd/>
            <a:tailEnd/>
          </a:ln>
          <a:effectLst/>
        </p:spPr>
        <p:txBody>
          <a:bodyPr wrap="none">
            <a:spAutoFit/>
          </a:bodyPr>
          <a:lstStyle/>
          <a:p>
            <a:r>
              <a:rPr lang="en-US" sz="4800" dirty="0"/>
              <a:t>-2</a:t>
            </a:r>
          </a:p>
        </p:txBody>
      </p:sp>
      <p:sp>
        <p:nvSpPr>
          <p:cNvPr id="34844" name="Text Box 28"/>
          <p:cNvSpPr txBox="1">
            <a:spLocks noChangeArrowheads="1"/>
          </p:cNvSpPr>
          <p:nvPr/>
        </p:nvSpPr>
        <p:spPr bwMode="auto">
          <a:xfrm>
            <a:off x="2667000" y="4191000"/>
            <a:ext cx="692150" cy="823913"/>
          </a:xfrm>
          <a:prstGeom prst="rect">
            <a:avLst/>
          </a:prstGeom>
          <a:noFill/>
          <a:ln w="9525">
            <a:noFill/>
            <a:miter lim="800000"/>
            <a:headEnd/>
            <a:tailEnd/>
          </a:ln>
          <a:effectLst/>
        </p:spPr>
        <p:txBody>
          <a:bodyPr wrap="none">
            <a:spAutoFit/>
          </a:bodyPr>
          <a:lstStyle/>
          <a:p>
            <a:r>
              <a:rPr lang="en-US" sz="4800" dirty="0"/>
              <a:t>-3</a:t>
            </a:r>
          </a:p>
        </p:txBody>
      </p:sp>
      <p:sp>
        <p:nvSpPr>
          <p:cNvPr id="34845" name="Text Box 29"/>
          <p:cNvSpPr txBox="1">
            <a:spLocks noChangeArrowheads="1"/>
          </p:cNvSpPr>
          <p:nvPr/>
        </p:nvSpPr>
        <p:spPr bwMode="auto">
          <a:xfrm>
            <a:off x="2057400" y="4191000"/>
            <a:ext cx="692150" cy="823913"/>
          </a:xfrm>
          <a:prstGeom prst="rect">
            <a:avLst/>
          </a:prstGeom>
          <a:noFill/>
          <a:ln w="9525">
            <a:noFill/>
            <a:miter lim="800000"/>
            <a:headEnd/>
            <a:tailEnd/>
          </a:ln>
          <a:effectLst/>
        </p:spPr>
        <p:txBody>
          <a:bodyPr wrap="none">
            <a:spAutoFit/>
          </a:bodyPr>
          <a:lstStyle/>
          <a:p>
            <a:r>
              <a:rPr lang="en-US" sz="4800"/>
              <a:t>-4</a:t>
            </a:r>
          </a:p>
        </p:txBody>
      </p:sp>
      <p:sp>
        <p:nvSpPr>
          <p:cNvPr id="34846" name="Text Box 30"/>
          <p:cNvSpPr txBox="1">
            <a:spLocks noChangeArrowheads="1"/>
          </p:cNvSpPr>
          <p:nvPr/>
        </p:nvSpPr>
        <p:spPr bwMode="auto">
          <a:xfrm>
            <a:off x="1447800" y="4191000"/>
            <a:ext cx="692150" cy="823913"/>
          </a:xfrm>
          <a:prstGeom prst="rect">
            <a:avLst/>
          </a:prstGeom>
          <a:noFill/>
          <a:ln w="9525">
            <a:noFill/>
            <a:miter lim="800000"/>
            <a:headEnd/>
            <a:tailEnd/>
          </a:ln>
          <a:effectLst/>
        </p:spPr>
        <p:txBody>
          <a:bodyPr wrap="none">
            <a:spAutoFit/>
          </a:bodyPr>
          <a:lstStyle/>
          <a:p>
            <a:r>
              <a:rPr lang="en-US" sz="4800"/>
              <a:t>-5</a:t>
            </a:r>
          </a:p>
        </p:txBody>
      </p:sp>
      <p:sp>
        <p:nvSpPr>
          <p:cNvPr id="34847" name="Text Box 31"/>
          <p:cNvSpPr txBox="1">
            <a:spLocks noChangeArrowheads="1"/>
          </p:cNvSpPr>
          <p:nvPr/>
        </p:nvSpPr>
        <p:spPr bwMode="auto">
          <a:xfrm>
            <a:off x="838200" y="4191000"/>
            <a:ext cx="692150" cy="823913"/>
          </a:xfrm>
          <a:prstGeom prst="rect">
            <a:avLst/>
          </a:prstGeom>
          <a:noFill/>
          <a:ln w="9525">
            <a:noFill/>
            <a:miter lim="800000"/>
            <a:headEnd/>
            <a:tailEnd/>
          </a:ln>
          <a:effectLst/>
        </p:spPr>
        <p:txBody>
          <a:bodyPr wrap="none">
            <a:spAutoFit/>
          </a:bodyPr>
          <a:lstStyle/>
          <a:p>
            <a:r>
              <a:rPr lang="en-US" sz="4800"/>
              <a:t>-6</a:t>
            </a:r>
          </a:p>
        </p:txBody>
      </p:sp>
      <p:sp>
        <p:nvSpPr>
          <p:cNvPr id="34848" name="Line 32"/>
          <p:cNvSpPr>
            <a:spLocks noChangeShapeType="1"/>
          </p:cNvSpPr>
          <p:nvPr/>
        </p:nvSpPr>
        <p:spPr bwMode="auto">
          <a:xfrm flipH="1">
            <a:off x="990600" y="5943600"/>
            <a:ext cx="3733800" cy="0"/>
          </a:xfrm>
          <a:prstGeom prst="line">
            <a:avLst/>
          </a:prstGeom>
          <a:noFill/>
          <a:ln w="76200">
            <a:solidFill>
              <a:srgbClr val="FF0000"/>
            </a:solidFill>
            <a:round/>
            <a:headEnd/>
            <a:tailEnd type="triangle" w="med" len="med"/>
          </a:ln>
          <a:effectLst/>
        </p:spPr>
        <p:txBody>
          <a:bodyPr wrap="none"/>
          <a:lstStyle/>
          <a:p>
            <a:endParaRPr lang="en-US"/>
          </a:p>
        </p:txBody>
      </p:sp>
      <p:sp>
        <p:nvSpPr>
          <p:cNvPr id="36" name="Rectangle 2"/>
          <p:cNvSpPr>
            <a:spLocks noGrp="1" noChangeArrowheads="1"/>
          </p:cNvSpPr>
          <p:nvPr>
            <p:ph type="title"/>
          </p:nvPr>
        </p:nvSpPr>
        <p:spPr/>
        <p:txBody>
          <a:bodyPr/>
          <a:lstStyle/>
          <a:p>
            <a:r>
              <a:rPr lang="en-US" dirty="0" smtClean="0"/>
              <a:t>Rational Numbers are….</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3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3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400"/>
                            </p:stCondLst>
                            <p:childTnLst>
                              <p:par>
                                <p:cTn id="10" presetID="2" presetClass="entr" presetSubtype="8" fill="hold" grpId="0" nodeType="afterEffect">
                                  <p:stCondLst>
                                    <p:cond delay="0"/>
                                  </p:stCondLst>
                                  <p:childTnLst>
                                    <p:set>
                                      <p:cBhvr>
                                        <p:cTn id="11" dur="1" fill="hold">
                                          <p:stCondLst>
                                            <p:cond delay="0"/>
                                          </p:stCondLst>
                                        </p:cTn>
                                        <p:tgtEl>
                                          <p:spTgt spid="34842"/>
                                        </p:tgtEl>
                                        <p:attrNameLst>
                                          <p:attrName>style.visibility</p:attrName>
                                        </p:attrNameLst>
                                      </p:cBhvr>
                                      <p:to>
                                        <p:strVal val="visible"/>
                                      </p:to>
                                    </p:set>
                                    <p:anim calcmode="lin" valueType="num">
                                      <p:cBhvr additive="base">
                                        <p:cTn id="12" dur="1000" fill="hold"/>
                                        <p:tgtEl>
                                          <p:spTgt spid="34842"/>
                                        </p:tgtEl>
                                        <p:attrNameLst>
                                          <p:attrName>ppt_x</p:attrName>
                                        </p:attrNameLst>
                                      </p:cBhvr>
                                      <p:tavLst>
                                        <p:tav tm="0">
                                          <p:val>
                                            <p:strVal val="0-#ppt_w/2"/>
                                          </p:val>
                                        </p:tav>
                                        <p:tav tm="100000">
                                          <p:val>
                                            <p:strVal val="#ppt_x"/>
                                          </p:val>
                                        </p:tav>
                                      </p:tavLst>
                                    </p:anim>
                                    <p:anim calcmode="lin" valueType="num">
                                      <p:cBhvr additive="base">
                                        <p:cTn id="13" dur="1000" fill="hold"/>
                                        <p:tgtEl>
                                          <p:spTgt spid="34842"/>
                                        </p:tgtEl>
                                        <p:attrNameLst>
                                          <p:attrName>ppt_y</p:attrName>
                                        </p:attrNameLst>
                                      </p:cBhvr>
                                      <p:tavLst>
                                        <p:tav tm="0">
                                          <p:val>
                                            <p:strVal val="#ppt_y"/>
                                          </p:val>
                                        </p:tav>
                                        <p:tav tm="100000">
                                          <p:val>
                                            <p:strVal val="#ppt_y"/>
                                          </p:val>
                                        </p:tav>
                                      </p:tavLst>
                                    </p:anim>
                                  </p:childTnLst>
                                </p:cTn>
                              </p:par>
                            </p:childTnLst>
                          </p:cTn>
                        </p:par>
                        <p:par>
                          <p:cTn id="14" fill="hold">
                            <p:stCondLst>
                              <p:cond delay="3400"/>
                            </p:stCondLst>
                            <p:childTnLst>
                              <p:par>
                                <p:cTn id="15" presetID="2" presetClass="entr" presetSubtype="8" fill="hold" grpId="0" nodeType="afterEffect">
                                  <p:stCondLst>
                                    <p:cond delay="0"/>
                                  </p:stCondLst>
                                  <p:childTnLst>
                                    <p:set>
                                      <p:cBhvr>
                                        <p:cTn id="16" dur="1" fill="hold">
                                          <p:stCondLst>
                                            <p:cond delay="0"/>
                                          </p:stCondLst>
                                        </p:cTn>
                                        <p:tgtEl>
                                          <p:spTgt spid="34843"/>
                                        </p:tgtEl>
                                        <p:attrNameLst>
                                          <p:attrName>style.visibility</p:attrName>
                                        </p:attrNameLst>
                                      </p:cBhvr>
                                      <p:to>
                                        <p:strVal val="visible"/>
                                      </p:to>
                                    </p:set>
                                    <p:anim calcmode="lin" valueType="num">
                                      <p:cBhvr additive="base">
                                        <p:cTn id="17" dur="1000" fill="hold"/>
                                        <p:tgtEl>
                                          <p:spTgt spid="34843"/>
                                        </p:tgtEl>
                                        <p:attrNameLst>
                                          <p:attrName>ppt_x</p:attrName>
                                        </p:attrNameLst>
                                      </p:cBhvr>
                                      <p:tavLst>
                                        <p:tav tm="0">
                                          <p:val>
                                            <p:strVal val="0-#ppt_w/2"/>
                                          </p:val>
                                        </p:tav>
                                        <p:tav tm="100000">
                                          <p:val>
                                            <p:strVal val="#ppt_x"/>
                                          </p:val>
                                        </p:tav>
                                      </p:tavLst>
                                    </p:anim>
                                    <p:anim calcmode="lin" valueType="num">
                                      <p:cBhvr additive="base">
                                        <p:cTn id="18" dur="1000" fill="hold"/>
                                        <p:tgtEl>
                                          <p:spTgt spid="34843"/>
                                        </p:tgtEl>
                                        <p:attrNameLst>
                                          <p:attrName>ppt_y</p:attrName>
                                        </p:attrNameLst>
                                      </p:cBhvr>
                                      <p:tavLst>
                                        <p:tav tm="0">
                                          <p:val>
                                            <p:strVal val="#ppt_y"/>
                                          </p:val>
                                        </p:tav>
                                        <p:tav tm="100000">
                                          <p:val>
                                            <p:strVal val="#ppt_y"/>
                                          </p:val>
                                        </p:tav>
                                      </p:tavLst>
                                    </p:anim>
                                  </p:childTnLst>
                                </p:cTn>
                              </p:par>
                            </p:childTnLst>
                          </p:cTn>
                        </p:par>
                        <p:par>
                          <p:cTn id="19" fill="hold">
                            <p:stCondLst>
                              <p:cond delay="4400"/>
                            </p:stCondLst>
                            <p:childTnLst>
                              <p:par>
                                <p:cTn id="20" presetID="2" presetClass="entr" presetSubtype="8" fill="hold" grpId="0" nodeType="afterEffect">
                                  <p:stCondLst>
                                    <p:cond delay="0"/>
                                  </p:stCondLst>
                                  <p:childTnLst>
                                    <p:set>
                                      <p:cBhvr>
                                        <p:cTn id="21" dur="1" fill="hold">
                                          <p:stCondLst>
                                            <p:cond delay="0"/>
                                          </p:stCondLst>
                                        </p:cTn>
                                        <p:tgtEl>
                                          <p:spTgt spid="34844"/>
                                        </p:tgtEl>
                                        <p:attrNameLst>
                                          <p:attrName>style.visibility</p:attrName>
                                        </p:attrNameLst>
                                      </p:cBhvr>
                                      <p:to>
                                        <p:strVal val="visible"/>
                                      </p:to>
                                    </p:set>
                                    <p:anim calcmode="lin" valueType="num">
                                      <p:cBhvr additive="base">
                                        <p:cTn id="22" dur="1000" fill="hold"/>
                                        <p:tgtEl>
                                          <p:spTgt spid="34844"/>
                                        </p:tgtEl>
                                        <p:attrNameLst>
                                          <p:attrName>ppt_x</p:attrName>
                                        </p:attrNameLst>
                                      </p:cBhvr>
                                      <p:tavLst>
                                        <p:tav tm="0">
                                          <p:val>
                                            <p:strVal val="0-#ppt_w/2"/>
                                          </p:val>
                                        </p:tav>
                                        <p:tav tm="100000">
                                          <p:val>
                                            <p:strVal val="#ppt_x"/>
                                          </p:val>
                                        </p:tav>
                                      </p:tavLst>
                                    </p:anim>
                                    <p:anim calcmode="lin" valueType="num">
                                      <p:cBhvr additive="base">
                                        <p:cTn id="23" dur="1000" fill="hold"/>
                                        <p:tgtEl>
                                          <p:spTgt spid="34844"/>
                                        </p:tgtEl>
                                        <p:attrNameLst>
                                          <p:attrName>ppt_y</p:attrName>
                                        </p:attrNameLst>
                                      </p:cBhvr>
                                      <p:tavLst>
                                        <p:tav tm="0">
                                          <p:val>
                                            <p:strVal val="#ppt_y"/>
                                          </p:val>
                                        </p:tav>
                                        <p:tav tm="100000">
                                          <p:val>
                                            <p:strVal val="#ppt_y"/>
                                          </p:val>
                                        </p:tav>
                                      </p:tavLst>
                                    </p:anim>
                                  </p:childTnLst>
                                </p:cTn>
                              </p:par>
                            </p:childTnLst>
                          </p:cTn>
                        </p:par>
                        <p:par>
                          <p:cTn id="24" fill="hold">
                            <p:stCondLst>
                              <p:cond delay="5400"/>
                            </p:stCondLst>
                            <p:childTnLst>
                              <p:par>
                                <p:cTn id="25" presetID="2" presetClass="entr" presetSubtype="8" fill="hold" grpId="0" nodeType="afterEffect">
                                  <p:stCondLst>
                                    <p:cond delay="0"/>
                                  </p:stCondLst>
                                  <p:childTnLst>
                                    <p:set>
                                      <p:cBhvr>
                                        <p:cTn id="26" dur="1" fill="hold">
                                          <p:stCondLst>
                                            <p:cond delay="0"/>
                                          </p:stCondLst>
                                        </p:cTn>
                                        <p:tgtEl>
                                          <p:spTgt spid="34845"/>
                                        </p:tgtEl>
                                        <p:attrNameLst>
                                          <p:attrName>style.visibility</p:attrName>
                                        </p:attrNameLst>
                                      </p:cBhvr>
                                      <p:to>
                                        <p:strVal val="visible"/>
                                      </p:to>
                                    </p:set>
                                    <p:anim calcmode="lin" valueType="num">
                                      <p:cBhvr additive="base">
                                        <p:cTn id="27" dur="1000" fill="hold"/>
                                        <p:tgtEl>
                                          <p:spTgt spid="34845"/>
                                        </p:tgtEl>
                                        <p:attrNameLst>
                                          <p:attrName>ppt_x</p:attrName>
                                        </p:attrNameLst>
                                      </p:cBhvr>
                                      <p:tavLst>
                                        <p:tav tm="0">
                                          <p:val>
                                            <p:strVal val="0-#ppt_w/2"/>
                                          </p:val>
                                        </p:tav>
                                        <p:tav tm="100000">
                                          <p:val>
                                            <p:strVal val="#ppt_x"/>
                                          </p:val>
                                        </p:tav>
                                      </p:tavLst>
                                    </p:anim>
                                    <p:anim calcmode="lin" valueType="num">
                                      <p:cBhvr additive="base">
                                        <p:cTn id="28" dur="1000" fill="hold"/>
                                        <p:tgtEl>
                                          <p:spTgt spid="34845"/>
                                        </p:tgtEl>
                                        <p:attrNameLst>
                                          <p:attrName>ppt_y</p:attrName>
                                        </p:attrNameLst>
                                      </p:cBhvr>
                                      <p:tavLst>
                                        <p:tav tm="0">
                                          <p:val>
                                            <p:strVal val="#ppt_y"/>
                                          </p:val>
                                        </p:tav>
                                        <p:tav tm="100000">
                                          <p:val>
                                            <p:strVal val="#ppt_y"/>
                                          </p:val>
                                        </p:tav>
                                      </p:tavLst>
                                    </p:anim>
                                  </p:childTnLst>
                                </p:cTn>
                              </p:par>
                            </p:childTnLst>
                          </p:cTn>
                        </p:par>
                        <p:par>
                          <p:cTn id="29" fill="hold">
                            <p:stCondLst>
                              <p:cond delay="6400"/>
                            </p:stCondLst>
                            <p:childTnLst>
                              <p:par>
                                <p:cTn id="30" presetID="2" presetClass="entr" presetSubtype="8" fill="hold" grpId="0" nodeType="afterEffect">
                                  <p:stCondLst>
                                    <p:cond delay="0"/>
                                  </p:stCondLst>
                                  <p:childTnLst>
                                    <p:set>
                                      <p:cBhvr>
                                        <p:cTn id="31" dur="1" fill="hold">
                                          <p:stCondLst>
                                            <p:cond delay="0"/>
                                          </p:stCondLst>
                                        </p:cTn>
                                        <p:tgtEl>
                                          <p:spTgt spid="34846"/>
                                        </p:tgtEl>
                                        <p:attrNameLst>
                                          <p:attrName>style.visibility</p:attrName>
                                        </p:attrNameLst>
                                      </p:cBhvr>
                                      <p:to>
                                        <p:strVal val="visible"/>
                                      </p:to>
                                    </p:set>
                                    <p:anim calcmode="lin" valueType="num">
                                      <p:cBhvr additive="base">
                                        <p:cTn id="32" dur="1000" fill="hold"/>
                                        <p:tgtEl>
                                          <p:spTgt spid="34846"/>
                                        </p:tgtEl>
                                        <p:attrNameLst>
                                          <p:attrName>ppt_x</p:attrName>
                                        </p:attrNameLst>
                                      </p:cBhvr>
                                      <p:tavLst>
                                        <p:tav tm="0">
                                          <p:val>
                                            <p:strVal val="0-#ppt_w/2"/>
                                          </p:val>
                                        </p:tav>
                                        <p:tav tm="100000">
                                          <p:val>
                                            <p:strVal val="#ppt_x"/>
                                          </p:val>
                                        </p:tav>
                                      </p:tavLst>
                                    </p:anim>
                                    <p:anim calcmode="lin" valueType="num">
                                      <p:cBhvr additive="base">
                                        <p:cTn id="33" dur="1000" fill="hold"/>
                                        <p:tgtEl>
                                          <p:spTgt spid="34846"/>
                                        </p:tgtEl>
                                        <p:attrNameLst>
                                          <p:attrName>ppt_y</p:attrName>
                                        </p:attrNameLst>
                                      </p:cBhvr>
                                      <p:tavLst>
                                        <p:tav tm="0">
                                          <p:val>
                                            <p:strVal val="#ppt_y"/>
                                          </p:val>
                                        </p:tav>
                                        <p:tav tm="100000">
                                          <p:val>
                                            <p:strVal val="#ppt_y"/>
                                          </p:val>
                                        </p:tav>
                                      </p:tavLst>
                                    </p:anim>
                                  </p:childTnLst>
                                </p:cTn>
                              </p:par>
                            </p:childTnLst>
                          </p:cTn>
                        </p:par>
                        <p:par>
                          <p:cTn id="34" fill="hold">
                            <p:stCondLst>
                              <p:cond delay="7400"/>
                            </p:stCondLst>
                            <p:childTnLst>
                              <p:par>
                                <p:cTn id="35" presetID="2" presetClass="entr" presetSubtype="8" fill="hold" grpId="0" nodeType="afterEffect">
                                  <p:stCondLst>
                                    <p:cond delay="0"/>
                                  </p:stCondLst>
                                  <p:childTnLst>
                                    <p:set>
                                      <p:cBhvr>
                                        <p:cTn id="36" dur="1" fill="hold">
                                          <p:stCondLst>
                                            <p:cond delay="0"/>
                                          </p:stCondLst>
                                        </p:cTn>
                                        <p:tgtEl>
                                          <p:spTgt spid="34847"/>
                                        </p:tgtEl>
                                        <p:attrNameLst>
                                          <p:attrName>style.visibility</p:attrName>
                                        </p:attrNameLst>
                                      </p:cBhvr>
                                      <p:to>
                                        <p:strVal val="visible"/>
                                      </p:to>
                                    </p:set>
                                    <p:anim calcmode="lin" valueType="num">
                                      <p:cBhvr additive="base">
                                        <p:cTn id="37" dur="1000" fill="hold"/>
                                        <p:tgtEl>
                                          <p:spTgt spid="34847"/>
                                        </p:tgtEl>
                                        <p:attrNameLst>
                                          <p:attrName>ppt_x</p:attrName>
                                        </p:attrNameLst>
                                      </p:cBhvr>
                                      <p:tavLst>
                                        <p:tav tm="0">
                                          <p:val>
                                            <p:strVal val="0-#ppt_w/2"/>
                                          </p:val>
                                        </p:tav>
                                        <p:tav tm="100000">
                                          <p:val>
                                            <p:strVal val="#ppt_x"/>
                                          </p:val>
                                        </p:tav>
                                      </p:tavLst>
                                    </p:anim>
                                    <p:anim calcmode="lin" valueType="num">
                                      <p:cBhvr additive="base">
                                        <p:cTn id="38" dur="1000" fill="hold"/>
                                        <p:tgtEl>
                                          <p:spTgt spid="34847"/>
                                        </p:tgtEl>
                                        <p:attrNameLst>
                                          <p:attrName>ppt_y</p:attrName>
                                        </p:attrNameLst>
                                      </p:cBhvr>
                                      <p:tavLst>
                                        <p:tav tm="0">
                                          <p:val>
                                            <p:strVal val="#ppt_y"/>
                                          </p:val>
                                        </p:tav>
                                        <p:tav tm="100000">
                                          <p:val>
                                            <p:strVal val="#ppt_y"/>
                                          </p:val>
                                        </p:tav>
                                      </p:tavLst>
                                    </p:anim>
                                  </p:childTnLst>
                                </p:cTn>
                              </p:par>
                            </p:childTnLst>
                          </p:cTn>
                        </p:par>
                        <p:par>
                          <p:cTn id="39" fill="hold">
                            <p:stCondLst>
                              <p:cond delay="8400"/>
                            </p:stCondLst>
                            <p:childTnLst>
                              <p:par>
                                <p:cTn id="40" presetID="2" presetClass="entr" presetSubtype="2" fill="hold" grpId="0" nodeType="afterEffect">
                                  <p:stCondLst>
                                    <p:cond delay="0"/>
                                  </p:stCondLst>
                                  <p:childTnLst>
                                    <p:set>
                                      <p:cBhvr>
                                        <p:cTn id="41" dur="1" fill="hold">
                                          <p:stCondLst>
                                            <p:cond delay="0"/>
                                          </p:stCondLst>
                                        </p:cTn>
                                        <p:tgtEl>
                                          <p:spTgt spid="34848"/>
                                        </p:tgtEl>
                                        <p:attrNameLst>
                                          <p:attrName>style.visibility</p:attrName>
                                        </p:attrNameLst>
                                      </p:cBhvr>
                                      <p:to>
                                        <p:strVal val="visible"/>
                                      </p:to>
                                    </p:set>
                                    <p:anim calcmode="lin" valueType="num">
                                      <p:cBhvr additive="base">
                                        <p:cTn id="42" dur="1000" fill="hold"/>
                                        <p:tgtEl>
                                          <p:spTgt spid="34848"/>
                                        </p:tgtEl>
                                        <p:attrNameLst>
                                          <p:attrName>ppt_x</p:attrName>
                                        </p:attrNameLst>
                                      </p:cBhvr>
                                      <p:tavLst>
                                        <p:tav tm="0">
                                          <p:val>
                                            <p:strVal val="1+#ppt_w/2"/>
                                          </p:val>
                                        </p:tav>
                                        <p:tav tm="100000">
                                          <p:val>
                                            <p:strVal val="#ppt_x"/>
                                          </p:val>
                                        </p:tav>
                                      </p:tavLst>
                                    </p:anim>
                                    <p:anim calcmode="lin" valueType="num">
                                      <p:cBhvr additive="base">
                                        <p:cTn id="43" dur="1000" fill="hold"/>
                                        <p:tgtEl>
                                          <p:spTgt spid="348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P spid="34842" grpId="0" autoUpdateAnimBg="0"/>
      <p:bldP spid="34843" grpId="0" autoUpdateAnimBg="0"/>
      <p:bldP spid="34844" grpId="0" autoUpdateAnimBg="0"/>
      <p:bldP spid="34845" grpId="0" autoUpdateAnimBg="0"/>
      <p:bldP spid="34846" grpId="0" autoUpdateAnimBg="0"/>
      <p:bldP spid="34847" grpId="0" autoUpdateAnimBg="0"/>
      <p:bldP spid="3484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762000" y="1447800"/>
            <a:ext cx="7924800" cy="2667000"/>
          </a:xfrm>
        </p:spPr>
        <p:txBody>
          <a:bodyPr/>
          <a:lstStyle/>
          <a:p>
            <a:r>
              <a:rPr lang="en-US" sz="4400" dirty="0"/>
              <a:t>Opposite Numbers – numbers that are the same distance from zero in the opposite direction</a:t>
            </a:r>
          </a:p>
        </p:txBody>
      </p:sp>
      <p:sp>
        <p:nvSpPr>
          <p:cNvPr id="35872" name="Oval 32"/>
          <p:cNvSpPr>
            <a:spLocks noChangeArrowheads="1"/>
          </p:cNvSpPr>
          <p:nvPr/>
        </p:nvSpPr>
        <p:spPr bwMode="auto">
          <a:xfrm>
            <a:off x="2667000" y="4191000"/>
            <a:ext cx="838200" cy="838200"/>
          </a:xfrm>
          <a:prstGeom prst="ellipse">
            <a:avLst/>
          </a:prstGeom>
          <a:noFill/>
          <a:ln w="76200">
            <a:solidFill>
              <a:srgbClr val="FF0000"/>
            </a:solidFill>
            <a:round/>
            <a:headEnd/>
            <a:tailEnd/>
          </a:ln>
          <a:effectLst/>
        </p:spPr>
        <p:txBody>
          <a:bodyPr wrap="none" anchor="ctr"/>
          <a:lstStyle/>
          <a:p>
            <a:endParaRPr lang="en-US"/>
          </a:p>
        </p:txBody>
      </p:sp>
      <p:sp>
        <p:nvSpPr>
          <p:cNvPr id="35873" name="Oval 33"/>
          <p:cNvSpPr>
            <a:spLocks noChangeArrowheads="1"/>
          </p:cNvSpPr>
          <p:nvPr/>
        </p:nvSpPr>
        <p:spPr bwMode="auto">
          <a:xfrm>
            <a:off x="6172200" y="4191000"/>
            <a:ext cx="838200" cy="838200"/>
          </a:xfrm>
          <a:prstGeom prst="ellipse">
            <a:avLst/>
          </a:prstGeom>
          <a:noFill/>
          <a:ln w="76200">
            <a:solidFill>
              <a:srgbClr val="FF0000"/>
            </a:solidFill>
            <a:round/>
            <a:headEnd/>
            <a:tailEnd/>
          </a:ln>
          <a:effectLst/>
        </p:spPr>
        <p:txBody>
          <a:bodyPr wrap="none" anchor="ctr"/>
          <a:lstStyle/>
          <a:p>
            <a:endParaRPr lang="en-US"/>
          </a:p>
        </p:txBody>
      </p:sp>
      <p:sp>
        <p:nvSpPr>
          <p:cNvPr id="35874" name="Line 34"/>
          <p:cNvSpPr>
            <a:spLocks noChangeShapeType="1"/>
          </p:cNvSpPr>
          <p:nvPr/>
        </p:nvSpPr>
        <p:spPr bwMode="auto">
          <a:xfrm>
            <a:off x="381000" y="5334000"/>
            <a:ext cx="8382000" cy="0"/>
          </a:xfrm>
          <a:prstGeom prst="line">
            <a:avLst/>
          </a:prstGeom>
          <a:noFill/>
          <a:ln w="9525">
            <a:solidFill>
              <a:schemeClr val="tx1"/>
            </a:solidFill>
            <a:round/>
            <a:headEnd/>
            <a:tailEnd/>
          </a:ln>
          <a:effectLst/>
        </p:spPr>
        <p:txBody>
          <a:bodyPr wrap="none"/>
          <a:lstStyle/>
          <a:p>
            <a:endParaRPr lang="en-US"/>
          </a:p>
        </p:txBody>
      </p:sp>
      <p:sp>
        <p:nvSpPr>
          <p:cNvPr id="35875" name="Line 35"/>
          <p:cNvSpPr>
            <a:spLocks noChangeShapeType="1"/>
          </p:cNvSpPr>
          <p:nvPr/>
        </p:nvSpPr>
        <p:spPr bwMode="auto">
          <a:xfrm>
            <a:off x="4724400" y="5105400"/>
            <a:ext cx="0" cy="381000"/>
          </a:xfrm>
          <a:prstGeom prst="line">
            <a:avLst/>
          </a:prstGeom>
          <a:noFill/>
          <a:ln w="9525">
            <a:solidFill>
              <a:schemeClr val="tx1"/>
            </a:solidFill>
            <a:round/>
            <a:headEnd/>
            <a:tailEnd/>
          </a:ln>
          <a:effectLst/>
        </p:spPr>
        <p:txBody>
          <a:bodyPr wrap="none"/>
          <a:lstStyle/>
          <a:p>
            <a:endParaRPr lang="en-US"/>
          </a:p>
        </p:txBody>
      </p:sp>
      <p:sp>
        <p:nvSpPr>
          <p:cNvPr id="35876" name="Text Box 36"/>
          <p:cNvSpPr txBox="1">
            <a:spLocks noChangeArrowheads="1"/>
          </p:cNvSpPr>
          <p:nvPr/>
        </p:nvSpPr>
        <p:spPr bwMode="auto">
          <a:xfrm>
            <a:off x="4495800" y="4191000"/>
            <a:ext cx="488950" cy="823913"/>
          </a:xfrm>
          <a:prstGeom prst="rect">
            <a:avLst/>
          </a:prstGeom>
          <a:noFill/>
          <a:ln w="9525">
            <a:noFill/>
            <a:miter lim="800000"/>
            <a:headEnd/>
            <a:tailEnd/>
          </a:ln>
          <a:effectLst/>
        </p:spPr>
        <p:txBody>
          <a:bodyPr wrap="none">
            <a:spAutoFit/>
          </a:bodyPr>
          <a:lstStyle/>
          <a:p>
            <a:r>
              <a:rPr lang="en-US" sz="4800"/>
              <a:t>0</a:t>
            </a:r>
          </a:p>
        </p:txBody>
      </p:sp>
      <p:sp>
        <p:nvSpPr>
          <p:cNvPr id="35877" name="Line 37"/>
          <p:cNvSpPr>
            <a:spLocks noChangeShapeType="1"/>
          </p:cNvSpPr>
          <p:nvPr/>
        </p:nvSpPr>
        <p:spPr bwMode="auto">
          <a:xfrm>
            <a:off x="5334000" y="5105400"/>
            <a:ext cx="0" cy="381000"/>
          </a:xfrm>
          <a:prstGeom prst="line">
            <a:avLst/>
          </a:prstGeom>
          <a:noFill/>
          <a:ln w="9525">
            <a:solidFill>
              <a:schemeClr val="tx1"/>
            </a:solidFill>
            <a:round/>
            <a:headEnd/>
            <a:tailEnd/>
          </a:ln>
          <a:effectLst/>
        </p:spPr>
        <p:txBody>
          <a:bodyPr wrap="none"/>
          <a:lstStyle/>
          <a:p>
            <a:endParaRPr lang="en-US"/>
          </a:p>
        </p:txBody>
      </p:sp>
      <p:sp>
        <p:nvSpPr>
          <p:cNvPr id="35878" name="Line 38"/>
          <p:cNvSpPr>
            <a:spLocks noChangeShapeType="1"/>
          </p:cNvSpPr>
          <p:nvPr/>
        </p:nvSpPr>
        <p:spPr bwMode="auto">
          <a:xfrm>
            <a:off x="5943600" y="5105400"/>
            <a:ext cx="0" cy="381000"/>
          </a:xfrm>
          <a:prstGeom prst="line">
            <a:avLst/>
          </a:prstGeom>
          <a:noFill/>
          <a:ln w="9525">
            <a:solidFill>
              <a:schemeClr val="tx1"/>
            </a:solidFill>
            <a:round/>
            <a:headEnd/>
            <a:tailEnd/>
          </a:ln>
          <a:effectLst/>
        </p:spPr>
        <p:txBody>
          <a:bodyPr wrap="none"/>
          <a:lstStyle/>
          <a:p>
            <a:endParaRPr lang="en-US"/>
          </a:p>
        </p:txBody>
      </p:sp>
      <p:sp>
        <p:nvSpPr>
          <p:cNvPr id="35879" name="Line 39"/>
          <p:cNvSpPr>
            <a:spLocks noChangeShapeType="1"/>
          </p:cNvSpPr>
          <p:nvPr/>
        </p:nvSpPr>
        <p:spPr bwMode="auto">
          <a:xfrm>
            <a:off x="6553200" y="5105400"/>
            <a:ext cx="0" cy="381000"/>
          </a:xfrm>
          <a:prstGeom prst="line">
            <a:avLst/>
          </a:prstGeom>
          <a:noFill/>
          <a:ln w="9525">
            <a:solidFill>
              <a:schemeClr val="tx1"/>
            </a:solidFill>
            <a:round/>
            <a:headEnd/>
            <a:tailEnd/>
          </a:ln>
          <a:effectLst/>
        </p:spPr>
        <p:txBody>
          <a:bodyPr wrap="none"/>
          <a:lstStyle/>
          <a:p>
            <a:endParaRPr lang="en-US"/>
          </a:p>
        </p:txBody>
      </p:sp>
      <p:sp>
        <p:nvSpPr>
          <p:cNvPr id="35880" name="Line 40"/>
          <p:cNvSpPr>
            <a:spLocks noChangeShapeType="1"/>
          </p:cNvSpPr>
          <p:nvPr/>
        </p:nvSpPr>
        <p:spPr bwMode="auto">
          <a:xfrm>
            <a:off x="7162800" y="5105400"/>
            <a:ext cx="0" cy="381000"/>
          </a:xfrm>
          <a:prstGeom prst="line">
            <a:avLst/>
          </a:prstGeom>
          <a:noFill/>
          <a:ln w="9525">
            <a:solidFill>
              <a:schemeClr val="tx1"/>
            </a:solidFill>
            <a:round/>
            <a:headEnd/>
            <a:tailEnd/>
          </a:ln>
          <a:effectLst/>
        </p:spPr>
        <p:txBody>
          <a:bodyPr wrap="none"/>
          <a:lstStyle/>
          <a:p>
            <a:endParaRPr lang="en-US"/>
          </a:p>
        </p:txBody>
      </p:sp>
      <p:sp>
        <p:nvSpPr>
          <p:cNvPr id="35881" name="Line 41"/>
          <p:cNvSpPr>
            <a:spLocks noChangeShapeType="1"/>
          </p:cNvSpPr>
          <p:nvPr/>
        </p:nvSpPr>
        <p:spPr bwMode="auto">
          <a:xfrm>
            <a:off x="7772400" y="5105400"/>
            <a:ext cx="0" cy="381000"/>
          </a:xfrm>
          <a:prstGeom prst="line">
            <a:avLst/>
          </a:prstGeom>
          <a:noFill/>
          <a:ln w="9525">
            <a:solidFill>
              <a:schemeClr val="tx1"/>
            </a:solidFill>
            <a:round/>
            <a:headEnd/>
            <a:tailEnd/>
          </a:ln>
          <a:effectLst/>
        </p:spPr>
        <p:txBody>
          <a:bodyPr wrap="none"/>
          <a:lstStyle/>
          <a:p>
            <a:endParaRPr lang="en-US"/>
          </a:p>
        </p:txBody>
      </p:sp>
      <p:sp>
        <p:nvSpPr>
          <p:cNvPr id="35882" name="Line 42"/>
          <p:cNvSpPr>
            <a:spLocks noChangeShapeType="1"/>
          </p:cNvSpPr>
          <p:nvPr/>
        </p:nvSpPr>
        <p:spPr bwMode="auto">
          <a:xfrm>
            <a:off x="8382000" y="5105400"/>
            <a:ext cx="0" cy="381000"/>
          </a:xfrm>
          <a:prstGeom prst="line">
            <a:avLst/>
          </a:prstGeom>
          <a:noFill/>
          <a:ln w="9525">
            <a:solidFill>
              <a:schemeClr val="tx1"/>
            </a:solidFill>
            <a:round/>
            <a:headEnd/>
            <a:tailEnd/>
          </a:ln>
          <a:effectLst/>
        </p:spPr>
        <p:txBody>
          <a:bodyPr wrap="none"/>
          <a:lstStyle/>
          <a:p>
            <a:endParaRPr lang="en-US"/>
          </a:p>
        </p:txBody>
      </p:sp>
      <p:sp>
        <p:nvSpPr>
          <p:cNvPr id="35883" name="Text Box 43"/>
          <p:cNvSpPr txBox="1">
            <a:spLocks noChangeArrowheads="1"/>
          </p:cNvSpPr>
          <p:nvPr/>
        </p:nvSpPr>
        <p:spPr bwMode="auto">
          <a:xfrm>
            <a:off x="5105400" y="4191000"/>
            <a:ext cx="488950" cy="823913"/>
          </a:xfrm>
          <a:prstGeom prst="rect">
            <a:avLst/>
          </a:prstGeom>
          <a:noFill/>
          <a:ln w="9525">
            <a:noFill/>
            <a:miter lim="800000"/>
            <a:headEnd/>
            <a:tailEnd/>
          </a:ln>
          <a:effectLst/>
        </p:spPr>
        <p:txBody>
          <a:bodyPr wrap="none">
            <a:spAutoFit/>
          </a:bodyPr>
          <a:lstStyle/>
          <a:p>
            <a:r>
              <a:rPr lang="en-US" sz="4800"/>
              <a:t>1</a:t>
            </a:r>
          </a:p>
        </p:txBody>
      </p:sp>
      <p:sp>
        <p:nvSpPr>
          <p:cNvPr id="35884" name="Text Box 44"/>
          <p:cNvSpPr txBox="1">
            <a:spLocks noChangeArrowheads="1"/>
          </p:cNvSpPr>
          <p:nvPr/>
        </p:nvSpPr>
        <p:spPr bwMode="auto">
          <a:xfrm>
            <a:off x="5715000" y="4191000"/>
            <a:ext cx="488950" cy="823913"/>
          </a:xfrm>
          <a:prstGeom prst="rect">
            <a:avLst/>
          </a:prstGeom>
          <a:noFill/>
          <a:ln w="9525">
            <a:noFill/>
            <a:miter lim="800000"/>
            <a:headEnd/>
            <a:tailEnd/>
          </a:ln>
          <a:effectLst/>
        </p:spPr>
        <p:txBody>
          <a:bodyPr wrap="none">
            <a:spAutoFit/>
          </a:bodyPr>
          <a:lstStyle/>
          <a:p>
            <a:r>
              <a:rPr lang="en-US" sz="4800"/>
              <a:t>2</a:t>
            </a:r>
          </a:p>
        </p:txBody>
      </p:sp>
      <p:sp>
        <p:nvSpPr>
          <p:cNvPr id="35885" name="Text Box 45"/>
          <p:cNvSpPr txBox="1">
            <a:spLocks noChangeArrowheads="1"/>
          </p:cNvSpPr>
          <p:nvPr/>
        </p:nvSpPr>
        <p:spPr bwMode="auto">
          <a:xfrm>
            <a:off x="6324600" y="4191000"/>
            <a:ext cx="488950" cy="823913"/>
          </a:xfrm>
          <a:prstGeom prst="rect">
            <a:avLst/>
          </a:prstGeom>
          <a:noFill/>
          <a:ln w="9525">
            <a:noFill/>
            <a:miter lim="800000"/>
            <a:headEnd/>
            <a:tailEnd/>
          </a:ln>
          <a:effectLst/>
        </p:spPr>
        <p:txBody>
          <a:bodyPr wrap="none">
            <a:spAutoFit/>
          </a:bodyPr>
          <a:lstStyle/>
          <a:p>
            <a:r>
              <a:rPr lang="en-US" sz="4800"/>
              <a:t>3</a:t>
            </a:r>
          </a:p>
        </p:txBody>
      </p:sp>
      <p:sp>
        <p:nvSpPr>
          <p:cNvPr id="35886" name="Text Box 46"/>
          <p:cNvSpPr txBox="1">
            <a:spLocks noChangeArrowheads="1"/>
          </p:cNvSpPr>
          <p:nvPr/>
        </p:nvSpPr>
        <p:spPr bwMode="auto">
          <a:xfrm>
            <a:off x="6934200" y="4191000"/>
            <a:ext cx="488950" cy="823913"/>
          </a:xfrm>
          <a:prstGeom prst="rect">
            <a:avLst/>
          </a:prstGeom>
          <a:noFill/>
          <a:ln w="9525">
            <a:noFill/>
            <a:miter lim="800000"/>
            <a:headEnd/>
            <a:tailEnd/>
          </a:ln>
          <a:effectLst/>
        </p:spPr>
        <p:txBody>
          <a:bodyPr wrap="none">
            <a:spAutoFit/>
          </a:bodyPr>
          <a:lstStyle/>
          <a:p>
            <a:r>
              <a:rPr lang="en-US" sz="4800"/>
              <a:t>4</a:t>
            </a:r>
          </a:p>
        </p:txBody>
      </p:sp>
      <p:sp>
        <p:nvSpPr>
          <p:cNvPr id="35887" name="Text Box 47"/>
          <p:cNvSpPr txBox="1">
            <a:spLocks noChangeArrowheads="1"/>
          </p:cNvSpPr>
          <p:nvPr/>
        </p:nvSpPr>
        <p:spPr bwMode="auto">
          <a:xfrm>
            <a:off x="7543800" y="4191000"/>
            <a:ext cx="488950" cy="823913"/>
          </a:xfrm>
          <a:prstGeom prst="rect">
            <a:avLst/>
          </a:prstGeom>
          <a:noFill/>
          <a:ln w="9525">
            <a:noFill/>
            <a:miter lim="800000"/>
            <a:headEnd/>
            <a:tailEnd/>
          </a:ln>
          <a:effectLst/>
        </p:spPr>
        <p:txBody>
          <a:bodyPr wrap="none">
            <a:spAutoFit/>
          </a:bodyPr>
          <a:lstStyle/>
          <a:p>
            <a:r>
              <a:rPr lang="en-US" sz="4800"/>
              <a:t>5</a:t>
            </a:r>
          </a:p>
        </p:txBody>
      </p:sp>
      <p:sp>
        <p:nvSpPr>
          <p:cNvPr id="35888" name="Text Box 48"/>
          <p:cNvSpPr txBox="1">
            <a:spLocks noChangeArrowheads="1"/>
          </p:cNvSpPr>
          <p:nvPr/>
        </p:nvSpPr>
        <p:spPr bwMode="auto">
          <a:xfrm>
            <a:off x="8153400" y="4191000"/>
            <a:ext cx="488950" cy="823913"/>
          </a:xfrm>
          <a:prstGeom prst="rect">
            <a:avLst/>
          </a:prstGeom>
          <a:noFill/>
          <a:ln w="9525">
            <a:noFill/>
            <a:miter lim="800000"/>
            <a:headEnd/>
            <a:tailEnd/>
          </a:ln>
          <a:effectLst/>
        </p:spPr>
        <p:txBody>
          <a:bodyPr wrap="none">
            <a:spAutoFit/>
          </a:bodyPr>
          <a:lstStyle/>
          <a:p>
            <a:r>
              <a:rPr lang="en-US" sz="4800"/>
              <a:t>6</a:t>
            </a:r>
          </a:p>
        </p:txBody>
      </p:sp>
      <p:sp>
        <p:nvSpPr>
          <p:cNvPr id="35889" name="Line 49"/>
          <p:cNvSpPr>
            <a:spLocks noChangeShapeType="1"/>
          </p:cNvSpPr>
          <p:nvPr/>
        </p:nvSpPr>
        <p:spPr bwMode="auto">
          <a:xfrm>
            <a:off x="4114800" y="5105400"/>
            <a:ext cx="0" cy="381000"/>
          </a:xfrm>
          <a:prstGeom prst="line">
            <a:avLst/>
          </a:prstGeom>
          <a:noFill/>
          <a:ln w="9525">
            <a:solidFill>
              <a:schemeClr val="tx1"/>
            </a:solidFill>
            <a:round/>
            <a:headEnd/>
            <a:tailEnd/>
          </a:ln>
          <a:effectLst/>
        </p:spPr>
        <p:txBody>
          <a:bodyPr wrap="none"/>
          <a:lstStyle/>
          <a:p>
            <a:endParaRPr lang="en-US"/>
          </a:p>
        </p:txBody>
      </p:sp>
      <p:sp>
        <p:nvSpPr>
          <p:cNvPr id="35890" name="Line 50"/>
          <p:cNvSpPr>
            <a:spLocks noChangeShapeType="1"/>
          </p:cNvSpPr>
          <p:nvPr/>
        </p:nvSpPr>
        <p:spPr bwMode="auto">
          <a:xfrm>
            <a:off x="3505200" y="5105400"/>
            <a:ext cx="0" cy="381000"/>
          </a:xfrm>
          <a:prstGeom prst="line">
            <a:avLst/>
          </a:prstGeom>
          <a:noFill/>
          <a:ln w="9525">
            <a:solidFill>
              <a:schemeClr val="tx1"/>
            </a:solidFill>
            <a:round/>
            <a:headEnd/>
            <a:tailEnd/>
          </a:ln>
          <a:effectLst/>
        </p:spPr>
        <p:txBody>
          <a:bodyPr wrap="none"/>
          <a:lstStyle/>
          <a:p>
            <a:endParaRPr lang="en-US"/>
          </a:p>
        </p:txBody>
      </p:sp>
      <p:sp>
        <p:nvSpPr>
          <p:cNvPr id="35891" name="Line 51"/>
          <p:cNvSpPr>
            <a:spLocks noChangeShapeType="1"/>
          </p:cNvSpPr>
          <p:nvPr/>
        </p:nvSpPr>
        <p:spPr bwMode="auto">
          <a:xfrm>
            <a:off x="2895600" y="5105400"/>
            <a:ext cx="0" cy="381000"/>
          </a:xfrm>
          <a:prstGeom prst="line">
            <a:avLst/>
          </a:prstGeom>
          <a:noFill/>
          <a:ln w="9525">
            <a:solidFill>
              <a:schemeClr val="tx1"/>
            </a:solidFill>
            <a:round/>
            <a:headEnd/>
            <a:tailEnd/>
          </a:ln>
          <a:effectLst/>
        </p:spPr>
        <p:txBody>
          <a:bodyPr wrap="none"/>
          <a:lstStyle/>
          <a:p>
            <a:endParaRPr lang="en-US"/>
          </a:p>
        </p:txBody>
      </p:sp>
      <p:sp>
        <p:nvSpPr>
          <p:cNvPr id="35892" name="Line 52"/>
          <p:cNvSpPr>
            <a:spLocks noChangeShapeType="1"/>
          </p:cNvSpPr>
          <p:nvPr/>
        </p:nvSpPr>
        <p:spPr bwMode="auto">
          <a:xfrm>
            <a:off x="2286000" y="5105400"/>
            <a:ext cx="0" cy="381000"/>
          </a:xfrm>
          <a:prstGeom prst="line">
            <a:avLst/>
          </a:prstGeom>
          <a:noFill/>
          <a:ln w="9525">
            <a:solidFill>
              <a:schemeClr val="tx1"/>
            </a:solidFill>
            <a:round/>
            <a:headEnd/>
            <a:tailEnd/>
          </a:ln>
          <a:effectLst/>
        </p:spPr>
        <p:txBody>
          <a:bodyPr wrap="none"/>
          <a:lstStyle/>
          <a:p>
            <a:endParaRPr lang="en-US"/>
          </a:p>
        </p:txBody>
      </p:sp>
      <p:sp>
        <p:nvSpPr>
          <p:cNvPr id="35893" name="Line 53"/>
          <p:cNvSpPr>
            <a:spLocks noChangeShapeType="1"/>
          </p:cNvSpPr>
          <p:nvPr/>
        </p:nvSpPr>
        <p:spPr bwMode="auto">
          <a:xfrm>
            <a:off x="1676400" y="5105400"/>
            <a:ext cx="0" cy="381000"/>
          </a:xfrm>
          <a:prstGeom prst="line">
            <a:avLst/>
          </a:prstGeom>
          <a:noFill/>
          <a:ln w="9525">
            <a:solidFill>
              <a:schemeClr val="tx1"/>
            </a:solidFill>
            <a:round/>
            <a:headEnd/>
            <a:tailEnd/>
          </a:ln>
          <a:effectLst/>
        </p:spPr>
        <p:txBody>
          <a:bodyPr wrap="none"/>
          <a:lstStyle/>
          <a:p>
            <a:endParaRPr lang="en-US"/>
          </a:p>
        </p:txBody>
      </p:sp>
      <p:sp>
        <p:nvSpPr>
          <p:cNvPr id="35894" name="Line 54"/>
          <p:cNvSpPr>
            <a:spLocks noChangeShapeType="1"/>
          </p:cNvSpPr>
          <p:nvPr/>
        </p:nvSpPr>
        <p:spPr bwMode="auto">
          <a:xfrm>
            <a:off x="1066800" y="5105400"/>
            <a:ext cx="0" cy="381000"/>
          </a:xfrm>
          <a:prstGeom prst="line">
            <a:avLst/>
          </a:prstGeom>
          <a:noFill/>
          <a:ln w="9525">
            <a:solidFill>
              <a:schemeClr val="tx1"/>
            </a:solidFill>
            <a:round/>
            <a:headEnd/>
            <a:tailEnd/>
          </a:ln>
          <a:effectLst/>
        </p:spPr>
        <p:txBody>
          <a:bodyPr wrap="none"/>
          <a:lstStyle/>
          <a:p>
            <a:endParaRPr lang="en-US"/>
          </a:p>
        </p:txBody>
      </p:sp>
      <p:sp>
        <p:nvSpPr>
          <p:cNvPr id="35895" name="Text Box 55"/>
          <p:cNvSpPr txBox="1">
            <a:spLocks noChangeArrowheads="1"/>
          </p:cNvSpPr>
          <p:nvPr/>
        </p:nvSpPr>
        <p:spPr bwMode="auto">
          <a:xfrm>
            <a:off x="3886200" y="4191000"/>
            <a:ext cx="692150" cy="823913"/>
          </a:xfrm>
          <a:prstGeom prst="rect">
            <a:avLst/>
          </a:prstGeom>
          <a:noFill/>
          <a:ln w="9525">
            <a:noFill/>
            <a:miter lim="800000"/>
            <a:headEnd/>
            <a:tailEnd/>
          </a:ln>
          <a:effectLst/>
        </p:spPr>
        <p:txBody>
          <a:bodyPr wrap="none">
            <a:spAutoFit/>
          </a:bodyPr>
          <a:lstStyle/>
          <a:p>
            <a:r>
              <a:rPr lang="en-US" sz="4800"/>
              <a:t>-1</a:t>
            </a:r>
          </a:p>
        </p:txBody>
      </p:sp>
      <p:sp>
        <p:nvSpPr>
          <p:cNvPr id="35896" name="Text Box 56"/>
          <p:cNvSpPr txBox="1">
            <a:spLocks noChangeArrowheads="1"/>
          </p:cNvSpPr>
          <p:nvPr/>
        </p:nvSpPr>
        <p:spPr bwMode="auto">
          <a:xfrm>
            <a:off x="3276600" y="4191000"/>
            <a:ext cx="692150" cy="823913"/>
          </a:xfrm>
          <a:prstGeom prst="rect">
            <a:avLst/>
          </a:prstGeom>
          <a:noFill/>
          <a:ln w="9525">
            <a:noFill/>
            <a:miter lim="800000"/>
            <a:headEnd/>
            <a:tailEnd/>
          </a:ln>
          <a:effectLst/>
        </p:spPr>
        <p:txBody>
          <a:bodyPr wrap="none">
            <a:spAutoFit/>
          </a:bodyPr>
          <a:lstStyle/>
          <a:p>
            <a:r>
              <a:rPr lang="en-US" sz="4800"/>
              <a:t>-2</a:t>
            </a:r>
          </a:p>
        </p:txBody>
      </p:sp>
      <p:sp>
        <p:nvSpPr>
          <p:cNvPr id="35897" name="Text Box 57"/>
          <p:cNvSpPr txBox="1">
            <a:spLocks noChangeArrowheads="1"/>
          </p:cNvSpPr>
          <p:nvPr/>
        </p:nvSpPr>
        <p:spPr bwMode="auto">
          <a:xfrm>
            <a:off x="2667000" y="4191000"/>
            <a:ext cx="692150" cy="823913"/>
          </a:xfrm>
          <a:prstGeom prst="rect">
            <a:avLst/>
          </a:prstGeom>
          <a:noFill/>
          <a:ln w="9525">
            <a:noFill/>
            <a:miter lim="800000"/>
            <a:headEnd/>
            <a:tailEnd/>
          </a:ln>
          <a:effectLst/>
        </p:spPr>
        <p:txBody>
          <a:bodyPr wrap="none">
            <a:spAutoFit/>
          </a:bodyPr>
          <a:lstStyle/>
          <a:p>
            <a:r>
              <a:rPr lang="en-US" sz="4800"/>
              <a:t>-3</a:t>
            </a:r>
          </a:p>
        </p:txBody>
      </p:sp>
      <p:sp>
        <p:nvSpPr>
          <p:cNvPr id="35898" name="Text Box 58"/>
          <p:cNvSpPr txBox="1">
            <a:spLocks noChangeArrowheads="1"/>
          </p:cNvSpPr>
          <p:nvPr/>
        </p:nvSpPr>
        <p:spPr bwMode="auto">
          <a:xfrm>
            <a:off x="2057400" y="4191000"/>
            <a:ext cx="692150" cy="823913"/>
          </a:xfrm>
          <a:prstGeom prst="rect">
            <a:avLst/>
          </a:prstGeom>
          <a:noFill/>
          <a:ln w="9525">
            <a:noFill/>
            <a:miter lim="800000"/>
            <a:headEnd/>
            <a:tailEnd/>
          </a:ln>
          <a:effectLst/>
        </p:spPr>
        <p:txBody>
          <a:bodyPr wrap="none">
            <a:spAutoFit/>
          </a:bodyPr>
          <a:lstStyle/>
          <a:p>
            <a:r>
              <a:rPr lang="en-US" sz="4800"/>
              <a:t>-4</a:t>
            </a:r>
          </a:p>
        </p:txBody>
      </p:sp>
      <p:sp>
        <p:nvSpPr>
          <p:cNvPr id="35899" name="Text Box 59"/>
          <p:cNvSpPr txBox="1">
            <a:spLocks noChangeArrowheads="1"/>
          </p:cNvSpPr>
          <p:nvPr/>
        </p:nvSpPr>
        <p:spPr bwMode="auto">
          <a:xfrm>
            <a:off x="1447800" y="4191000"/>
            <a:ext cx="692150" cy="823913"/>
          </a:xfrm>
          <a:prstGeom prst="rect">
            <a:avLst/>
          </a:prstGeom>
          <a:noFill/>
          <a:ln w="9525">
            <a:noFill/>
            <a:miter lim="800000"/>
            <a:headEnd/>
            <a:tailEnd/>
          </a:ln>
          <a:effectLst/>
        </p:spPr>
        <p:txBody>
          <a:bodyPr wrap="none">
            <a:spAutoFit/>
          </a:bodyPr>
          <a:lstStyle/>
          <a:p>
            <a:r>
              <a:rPr lang="en-US" sz="4800"/>
              <a:t>-5</a:t>
            </a:r>
          </a:p>
        </p:txBody>
      </p:sp>
      <p:sp>
        <p:nvSpPr>
          <p:cNvPr id="35900" name="Text Box 60"/>
          <p:cNvSpPr txBox="1">
            <a:spLocks noChangeArrowheads="1"/>
          </p:cNvSpPr>
          <p:nvPr/>
        </p:nvSpPr>
        <p:spPr bwMode="auto">
          <a:xfrm>
            <a:off x="838200" y="4191000"/>
            <a:ext cx="692150" cy="823913"/>
          </a:xfrm>
          <a:prstGeom prst="rect">
            <a:avLst/>
          </a:prstGeom>
          <a:noFill/>
          <a:ln w="9525">
            <a:noFill/>
            <a:miter lim="800000"/>
            <a:headEnd/>
            <a:tailEnd/>
          </a:ln>
          <a:effectLst/>
        </p:spPr>
        <p:txBody>
          <a:bodyPr wrap="none">
            <a:spAutoFit/>
          </a:bodyPr>
          <a:lstStyle/>
          <a:p>
            <a:r>
              <a:rPr lang="en-US" sz="4800"/>
              <a:t>-6</a:t>
            </a:r>
          </a:p>
        </p:txBody>
      </p:sp>
      <p:sp>
        <p:nvSpPr>
          <p:cNvPr id="33" name="Rectangle 2"/>
          <p:cNvSpPr>
            <a:spLocks noGrp="1" noChangeArrowheads="1"/>
          </p:cNvSpPr>
          <p:nvPr>
            <p:ph type="title"/>
          </p:nvPr>
        </p:nvSpPr>
        <p:spPr>
          <a:xfrm>
            <a:off x="762000" y="381000"/>
            <a:ext cx="7772400" cy="1143000"/>
          </a:xfrm>
        </p:spPr>
        <p:txBody>
          <a:bodyPr/>
          <a:lstStyle/>
          <a:p>
            <a:r>
              <a:rPr lang="en-US" dirty="0" smtClean="0"/>
              <a:t>Rational Numbers are….</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3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3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4500"/>
                            </p:stCondLst>
                            <p:childTnLst>
                              <p:par>
                                <p:cTn id="10" presetID="2" presetClass="entr" presetSubtype="8" fill="hold" grpId="0" nodeType="afterEffect">
                                  <p:stCondLst>
                                    <p:cond delay="0"/>
                                  </p:stCondLst>
                                  <p:childTnLst>
                                    <p:set>
                                      <p:cBhvr>
                                        <p:cTn id="11" dur="1" fill="hold">
                                          <p:stCondLst>
                                            <p:cond delay="0"/>
                                          </p:stCondLst>
                                        </p:cTn>
                                        <p:tgtEl>
                                          <p:spTgt spid="35872"/>
                                        </p:tgtEl>
                                        <p:attrNameLst>
                                          <p:attrName>style.visibility</p:attrName>
                                        </p:attrNameLst>
                                      </p:cBhvr>
                                      <p:to>
                                        <p:strVal val="visible"/>
                                      </p:to>
                                    </p:set>
                                    <p:anim calcmode="lin" valueType="num">
                                      <p:cBhvr additive="base">
                                        <p:cTn id="12" dur="2000" fill="hold"/>
                                        <p:tgtEl>
                                          <p:spTgt spid="35872"/>
                                        </p:tgtEl>
                                        <p:attrNameLst>
                                          <p:attrName>ppt_x</p:attrName>
                                        </p:attrNameLst>
                                      </p:cBhvr>
                                      <p:tavLst>
                                        <p:tav tm="0">
                                          <p:val>
                                            <p:strVal val="0-#ppt_w/2"/>
                                          </p:val>
                                        </p:tav>
                                        <p:tav tm="100000">
                                          <p:val>
                                            <p:strVal val="#ppt_x"/>
                                          </p:val>
                                        </p:tav>
                                      </p:tavLst>
                                    </p:anim>
                                    <p:anim calcmode="lin" valueType="num">
                                      <p:cBhvr additive="base">
                                        <p:cTn id="13" dur="2000" fill="hold"/>
                                        <p:tgtEl>
                                          <p:spTgt spid="35872"/>
                                        </p:tgtEl>
                                        <p:attrNameLst>
                                          <p:attrName>ppt_y</p:attrName>
                                        </p:attrNameLst>
                                      </p:cBhvr>
                                      <p:tavLst>
                                        <p:tav tm="0">
                                          <p:val>
                                            <p:strVal val="#ppt_y"/>
                                          </p:val>
                                        </p:tav>
                                        <p:tav tm="100000">
                                          <p:val>
                                            <p:strVal val="#ppt_y"/>
                                          </p:val>
                                        </p:tav>
                                      </p:tavLst>
                                    </p:anim>
                                  </p:childTnLst>
                                </p:cTn>
                              </p:par>
                            </p:childTnLst>
                          </p:cTn>
                        </p:par>
                        <p:par>
                          <p:cTn id="14" fill="hold">
                            <p:stCondLst>
                              <p:cond delay="6500"/>
                            </p:stCondLst>
                            <p:childTnLst>
                              <p:par>
                                <p:cTn id="15" presetID="2" presetClass="entr" presetSubtype="8" fill="hold" grpId="0" nodeType="afterEffect">
                                  <p:stCondLst>
                                    <p:cond delay="0"/>
                                  </p:stCondLst>
                                  <p:childTnLst>
                                    <p:set>
                                      <p:cBhvr>
                                        <p:cTn id="16" dur="1" fill="hold">
                                          <p:stCondLst>
                                            <p:cond delay="0"/>
                                          </p:stCondLst>
                                        </p:cTn>
                                        <p:tgtEl>
                                          <p:spTgt spid="35873"/>
                                        </p:tgtEl>
                                        <p:attrNameLst>
                                          <p:attrName>style.visibility</p:attrName>
                                        </p:attrNameLst>
                                      </p:cBhvr>
                                      <p:to>
                                        <p:strVal val="visible"/>
                                      </p:to>
                                    </p:set>
                                    <p:anim calcmode="lin" valueType="num">
                                      <p:cBhvr additive="base">
                                        <p:cTn id="17" dur="2000" fill="hold"/>
                                        <p:tgtEl>
                                          <p:spTgt spid="35873"/>
                                        </p:tgtEl>
                                        <p:attrNameLst>
                                          <p:attrName>ppt_x</p:attrName>
                                        </p:attrNameLst>
                                      </p:cBhvr>
                                      <p:tavLst>
                                        <p:tav tm="0">
                                          <p:val>
                                            <p:strVal val="0-#ppt_w/2"/>
                                          </p:val>
                                        </p:tav>
                                        <p:tav tm="100000">
                                          <p:val>
                                            <p:strVal val="#ppt_x"/>
                                          </p:val>
                                        </p:tav>
                                      </p:tavLst>
                                    </p:anim>
                                    <p:anim calcmode="lin" valueType="num">
                                      <p:cBhvr additive="base">
                                        <p:cTn id="18" dur="2000" fill="hold"/>
                                        <p:tgtEl>
                                          <p:spTgt spid="358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P spid="35872" grpId="0" animBg="1"/>
      <p:bldP spid="3587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981200"/>
            <a:ext cx="7772400" cy="2590800"/>
          </a:xfrm>
        </p:spPr>
        <p:txBody>
          <a:bodyPr/>
          <a:lstStyle/>
          <a:p>
            <a:pPr>
              <a:lnSpc>
                <a:spcPct val="90000"/>
              </a:lnSpc>
            </a:pPr>
            <a:r>
              <a:rPr lang="en-US" sz="4400"/>
              <a:t>Integers – Integers are all the whole numbers and all of their opposites on the negative number line including zero.</a:t>
            </a:r>
          </a:p>
        </p:txBody>
      </p:sp>
      <p:grpSp>
        <p:nvGrpSpPr>
          <p:cNvPr id="2" name="Group 7"/>
          <p:cNvGrpSpPr>
            <a:grpSpLocks/>
          </p:cNvGrpSpPr>
          <p:nvPr/>
        </p:nvGrpSpPr>
        <p:grpSpPr bwMode="auto">
          <a:xfrm>
            <a:off x="1371600" y="5334000"/>
            <a:ext cx="5835650" cy="1108075"/>
            <a:chOff x="1296" y="2928"/>
            <a:chExt cx="2956" cy="698"/>
          </a:xfrm>
        </p:grpSpPr>
        <p:sp>
          <p:nvSpPr>
            <p:cNvPr id="26628" name="Text Box 4"/>
            <p:cNvSpPr txBox="1">
              <a:spLocks noChangeArrowheads="1"/>
            </p:cNvSpPr>
            <p:nvPr/>
          </p:nvSpPr>
          <p:spPr bwMode="auto">
            <a:xfrm>
              <a:off x="1296" y="2928"/>
              <a:ext cx="332" cy="698"/>
            </a:xfrm>
            <a:prstGeom prst="rect">
              <a:avLst/>
            </a:prstGeom>
            <a:noFill/>
            <a:ln w="9525">
              <a:noFill/>
              <a:miter lim="800000"/>
              <a:headEnd/>
              <a:tailEnd/>
            </a:ln>
            <a:effectLst/>
          </p:spPr>
          <p:txBody>
            <a:bodyPr wrap="none">
              <a:spAutoFit/>
            </a:bodyPr>
            <a:lstStyle/>
            <a:p>
              <a:r>
                <a:rPr lang="en-US" sz="6600" dirty="0">
                  <a:solidFill>
                    <a:srgbClr val="FF0000"/>
                  </a:solidFill>
                </a:rPr>
                <a:t>7</a:t>
              </a:r>
            </a:p>
          </p:txBody>
        </p:sp>
        <p:sp>
          <p:nvSpPr>
            <p:cNvPr id="26629" name="Text Box 5"/>
            <p:cNvSpPr txBox="1">
              <a:spLocks noChangeArrowheads="1"/>
            </p:cNvSpPr>
            <p:nvPr/>
          </p:nvSpPr>
          <p:spPr bwMode="auto">
            <a:xfrm>
              <a:off x="2064" y="3024"/>
              <a:ext cx="1274" cy="523"/>
            </a:xfrm>
            <a:prstGeom prst="rect">
              <a:avLst/>
            </a:prstGeom>
            <a:noFill/>
            <a:ln w="9525">
              <a:noFill/>
              <a:miter lim="800000"/>
              <a:headEnd/>
              <a:tailEnd/>
            </a:ln>
            <a:effectLst/>
          </p:spPr>
          <p:txBody>
            <a:bodyPr wrap="none">
              <a:spAutoFit/>
            </a:bodyPr>
            <a:lstStyle/>
            <a:p>
              <a:r>
                <a:rPr lang="en-US" sz="4800" dirty="0">
                  <a:solidFill>
                    <a:srgbClr val="FF0000"/>
                  </a:solidFill>
                </a:rPr>
                <a:t>opposite</a:t>
              </a:r>
            </a:p>
          </p:txBody>
        </p:sp>
        <p:sp>
          <p:nvSpPr>
            <p:cNvPr id="26630" name="Text Box 6"/>
            <p:cNvSpPr txBox="1">
              <a:spLocks noChangeArrowheads="1"/>
            </p:cNvSpPr>
            <p:nvPr/>
          </p:nvSpPr>
          <p:spPr bwMode="auto">
            <a:xfrm>
              <a:off x="3696" y="2928"/>
              <a:ext cx="556" cy="692"/>
            </a:xfrm>
            <a:prstGeom prst="rect">
              <a:avLst/>
            </a:prstGeom>
            <a:noFill/>
            <a:ln w="9525">
              <a:noFill/>
              <a:miter lim="800000"/>
              <a:headEnd/>
              <a:tailEnd/>
            </a:ln>
            <a:effectLst/>
          </p:spPr>
          <p:txBody>
            <a:bodyPr>
              <a:spAutoFit/>
            </a:bodyPr>
            <a:lstStyle/>
            <a:p>
              <a:r>
                <a:rPr lang="en-US" sz="6600" dirty="0">
                  <a:solidFill>
                    <a:srgbClr val="FF0000"/>
                  </a:solidFill>
                </a:rPr>
                <a:t>-7</a:t>
              </a:r>
            </a:p>
          </p:txBody>
        </p:sp>
      </p:grpSp>
      <p:sp>
        <p:nvSpPr>
          <p:cNvPr id="8" name="Rectangle 2"/>
          <p:cNvSpPr>
            <a:spLocks noGrp="1" noChangeArrowheads="1"/>
          </p:cNvSpPr>
          <p:nvPr>
            <p:ph type="title"/>
          </p:nvPr>
        </p:nvSpPr>
        <p:spPr/>
        <p:txBody>
          <a:bodyPr/>
          <a:lstStyle/>
          <a:p>
            <a:r>
              <a:rPr lang="en-US" dirty="0" smtClean="0"/>
              <a:t>Rational Numbers are….</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3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3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63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0-#ppt_w/2"/>
                                          </p:val>
                                        </p:tav>
                                        <p:tav tm="100000">
                                          <p:val>
                                            <p:strVal val="#ppt_x"/>
                                          </p:val>
                                        </p:tav>
                                      </p:tavLst>
                                    </p:anim>
                                    <p:anim calcmode="lin" valueType="num">
                                      <p:cBhvr additive="base">
                                        <p:cTn id="13"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Use a number line</a:t>
            </a:r>
          </a:p>
        </p:txBody>
      </p:sp>
      <p:sp>
        <p:nvSpPr>
          <p:cNvPr id="74755" name="Rectangle 3"/>
          <p:cNvSpPr>
            <a:spLocks noGrp="1" noChangeArrowheads="1"/>
          </p:cNvSpPr>
          <p:nvPr>
            <p:ph type="body" idx="1"/>
          </p:nvPr>
        </p:nvSpPr>
        <p:spPr>
          <a:xfrm>
            <a:off x="152400" y="1600200"/>
            <a:ext cx="8763000" cy="4530725"/>
          </a:xfrm>
        </p:spPr>
        <p:txBody>
          <a:bodyPr/>
          <a:lstStyle/>
          <a:p>
            <a:r>
              <a:rPr lang="en-US" dirty="0"/>
              <a:t>To compare integers, plot the points on the number </a:t>
            </a:r>
            <a:r>
              <a:rPr lang="en-US" dirty="0" smtClean="0"/>
              <a:t>line. </a:t>
            </a:r>
            <a:r>
              <a:rPr lang="en-US" dirty="0" smtClean="0"/>
              <a:t>T</a:t>
            </a:r>
            <a:r>
              <a:rPr lang="en-US" dirty="0" smtClean="0"/>
              <a:t>he </a:t>
            </a:r>
            <a:r>
              <a:rPr lang="en-US" dirty="0"/>
              <a:t>number farther to the right is the larger number</a:t>
            </a:r>
          </a:p>
          <a:p>
            <a:r>
              <a:rPr lang="en-US" dirty="0"/>
              <a:t>Compare 1 and -3</a:t>
            </a:r>
          </a:p>
          <a:p>
            <a:pPr>
              <a:buFontTx/>
              <a:buNone/>
            </a:pPr>
            <a:r>
              <a:rPr lang="en-US" dirty="0"/>
              <a:t>	___________</a:t>
            </a:r>
            <a:r>
              <a:rPr lang="en-US" u="sng" dirty="0"/>
              <a:t> *</a:t>
            </a:r>
            <a:r>
              <a:rPr lang="en-US" dirty="0"/>
              <a:t>_______</a:t>
            </a:r>
            <a:r>
              <a:rPr lang="en-US" u="sng" dirty="0"/>
              <a:t>*</a:t>
            </a:r>
            <a:r>
              <a:rPr lang="en-US" dirty="0"/>
              <a:t>_______________</a:t>
            </a:r>
            <a:endParaRPr lang="en-US" sz="1600" dirty="0"/>
          </a:p>
          <a:p>
            <a:pPr>
              <a:buFontTx/>
              <a:buNone/>
            </a:pPr>
            <a:r>
              <a:rPr lang="en-US" sz="1600" dirty="0"/>
              <a:t>	</a:t>
            </a:r>
            <a:r>
              <a:rPr lang="en-US" sz="2000" dirty="0"/>
              <a:t>-8    -7    -6    -5    -4    -3    -2    -1    0     1     2     3     4     5     6     7     8</a:t>
            </a:r>
            <a:endParaRPr lang="en-US" dirty="0"/>
          </a:p>
          <a:p>
            <a:pPr>
              <a:buFontTx/>
              <a:buNone/>
            </a:pPr>
            <a:r>
              <a:rPr lang="en-US" dirty="0"/>
              <a:t>Since 1 is to the right of -3,    1 &gt; -3	or</a:t>
            </a:r>
          </a:p>
          <a:p>
            <a:pPr>
              <a:buFontTx/>
              <a:buNone/>
            </a:pPr>
            <a:r>
              <a:rPr lang="en-US" dirty="0"/>
              <a:t>Since -3 is to the left of 1, 	-3 &lt; 1</a:t>
            </a:r>
            <a:endParaRPr lang="en-US" sz="2000" dirty="0"/>
          </a:p>
          <a:p>
            <a:pPr>
              <a:buFontTx/>
              <a:buNone/>
            </a:pPr>
            <a:endParaRPr lang="en-US" dirty="0"/>
          </a:p>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p:cTn id="7" dur="1000" fill="hold"/>
                                        <p:tgtEl>
                                          <p:spTgt spid="7475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475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475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47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74755">
                                            <p:txEl>
                                              <p:pRg st="1" end="1"/>
                                            </p:txEl>
                                          </p:spTgt>
                                        </p:tgtEl>
                                        <p:attrNameLst>
                                          <p:attrName>style.visibility</p:attrName>
                                        </p:attrNameLst>
                                      </p:cBhvr>
                                      <p:to>
                                        <p:strVal val="visible"/>
                                      </p:to>
                                    </p:set>
                                    <p:anim calcmode="lin" valueType="num">
                                      <p:cBhvr>
                                        <p:cTn id="15" dur="1000" fill="hold"/>
                                        <p:tgtEl>
                                          <p:spTgt spid="7475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475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475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747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74755">
                                            <p:txEl>
                                              <p:pRg st="2" end="2"/>
                                            </p:txEl>
                                          </p:spTgt>
                                        </p:tgtEl>
                                        <p:attrNameLst>
                                          <p:attrName>style.visibility</p:attrName>
                                        </p:attrNameLst>
                                      </p:cBhvr>
                                      <p:to>
                                        <p:strVal val="visible"/>
                                      </p:to>
                                    </p:set>
                                    <p:anim calcmode="lin" valueType="num">
                                      <p:cBhvr>
                                        <p:cTn id="23" dur="1000" fill="hold"/>
                                        <p:tgtEl>
                                          <p:spTgt spid="7475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475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475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74755">
                                            <p:txEl>
                                              <p:pRg st="2" end="2"/>
                                            </p:txEl>
                                          </p:spTgt>
                                        </p:tgtEl>
                                      </p:cBhvr>
                                    </p:animEffect>
                                  </p:childTnLst>
                                </p:cTn>
                              </p:par>
                              <p:par>
                                <p:cTn id="27" presetID="31" presetClass="entr" presetSubtype="0" fill="hold" nodeType="withEffect">
                                  <p:stCondLst>
                                    <p:cond delay="0"/>
                                  </p:stCondLst>
                                  <p:iterate type="lt">
                                    <p:tmPct val="5000"/>
                                  </p:iterate>
                                  <p:childTnLst>
                                    <p:set>
                                      <p:cBhvr>
                                        <p:cTn id="28" dur="1" fill="hold">
                                          <p:stCondLst>
                                            <p:cond delay="0"/>
                                          </p:stCondLst>
                                        </p:cTn>
                                        <p:tgtEl>
                                          <p:spTgt spid="74755">
                                            <p:txEl>
                                              <p:pRg st="3" end="3"/>
                                            </p:txEl>
                                          </p:spTgt>
                                        </p:tgtEl>
                                        <p:attrNameLst>
                                          <p:attrName>style.visibility</p:attrName>
                                        </p:attrNameLst>
                                      </p:cBhvr>
                                      <p:to>
                                        <p:strVal val="visible"/>
                                      </p:to>
                                    </p:set>
                                    <p:anim calcmode="lin" valueType="num">
                                      <p:cBhvr>
                                        <p:cTn id="29" dur="1000" fill="hold"/>
                                        <p:tgtEl>
                                          <p:spTgt spid="74755">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74755">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74755">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7475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nodeType="clickEffect">
                                  <p:stCondLst>
                                    <p:cond delay="0"/>
                                  </p:stCondLst>
                                  <p:childTnLst>
                                    <p:set>
                                      <p:cBhvr>
                                        <p:cTn id="36" dur="1" fill="hold">
                                          <p:stCondLst>
                                            <p:cond delay="0"/>
                                          </p:stCondLst>
                                        </p:cTn>
                                        <p:tgtEl>
                                          <p:spTgt spid="74755">
                                            <p:txEl>
                                              <p:pRg st="4" end="4"/>
                                            </p:txEl>
                                          </p:spTgt>
                                        </p:tgtEl>
                                        <p:attrNameLst>
                                          <p:attrName>style.visibility</p:attrName>
                                        </p:attrNameLst>
                                      </p:cBhvr>
                                      <p:to>
                                        <p:strVal val="visible"/>
                                      </p:to>
                                    </p:set>
                                    <p:anim calcmode="lin" valueType="num">
                                      <p:cBhvr>
                                        <p:cTn id="37" dur="1000" fill="hold"/>
                                        <p:tgtEl>
                                          <p:spTgt spid="74755">
                                            <p:txEl>
                                              <p:pRg st="4" end="4"/>
                                            </p:txEl>
                                          </p:spTgt>
                                        </p:tgtEl>
                                        <p:attrNameLst>
                                          <p:attrName>ppt_x</p:attrName>
                                        </p:attrNameLst>
                                      </p:cBhvr>
                                      <p:tavLst>
                                        <p:tav tm="0">
                                          <p:val>
                                            <p:strVal val="#ppt_x-.2"/>
                                          </p:val>
                                        </p:tav>
                                        <p:tav tm="100000">
                                          <p:val>
                                            <p:strVal val="#ppt_x"/>
                                          </p:val>
                                        </p:tav>
                                      </p:tavLst>
                                    </p:anim>
                                    <p:anim calcmode="lin" valueType="num">
                                      <p:cBhvr>
                                        <p:cTn id="38" dur="1000" fill="hold"/>
                                        <p:tgtEl>
                                          <p:spTgt spid="7475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74755">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74755">
                                            <p:txEl>
                                              <p:pRg st="5" end="5"/>
                                            </p:txEl>
                                          </p:spTgt>
                                        </p:tgtEl>
                                        <p:attrNameLst>
                                          <p:attrName>style.visibility</p:attrName>
                                        </p:attrNameLst>
                                      </p:cBhvr>
                                      <p:to>
                                        <p:strVal val="visible"/>
                                      </p:to>
                                    </p:set>
                                    <p:anim calcmode="lin" valueType="num">
                                      <p:cBhvr>
                                        <p:cTn id="44" dur="500" fill="hold"/>
                                        <p:tgtEl>
                                          <p:spTgt spid="7475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74755">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7475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7475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Use a number line</a:t>
            </a:r>
          </a:p>
        </p:txBody>
      </p:sp>
      <p:sp>
        <p:nvSpPr>
          <p:cNvPr id="75779" name="Rectangle 3"/>
          <p:cNvSpPr>
            <a:spLocks noGrp="1" noChangeArrowheads="1"/>
          </p:cNvSpPr>
          <p:nvPr>
            <p:ph type="body" idx="1"/>
          </p:nvPr>
        </p:nvSpPr>
        <p:spPr>
          <a:xfrm>
            <a:off x="152400" y="1600201"/>
            <a:ext cx="8991600" cy="4495799"/>
          </a:xfrm>
        </p:spPr>
        <p:txBody>
          <a:bodyPr/>
          <a:lstStyle/>
          <a:p>
            <a:r>
              <a:rPr lang="en-US" dirty="0"/>
              <a:t>To order integers from least to greatest, draw a number line and plot the points.</a:t>
            </a:r>
          </a:p>
          <a:p>
            <a:r>
              <a:rPr lang="en-US" dirty="0"/>
              <a:t>Order the integers -4, 7, 3, -2, and 1 from least to greatest.</a:t>
            </a:r>
          </a:p>
          <a:p>
            <a:pPr>
              <a:buFontTx/>
              <a:buNone/>
            </a:pPr>
            <a:r>
              <a:rPr lang="en-US" dirty="0"/>
              <a:t>	</a:t>
            </a:r>
            <a:r>
              <a:rPr lang="en-US" dirty="0" smtClean="0"/>
              <a:t>_________</a:t>
            </a:r>
            <a:r>
              <a:rPr lang="en-US" u="sng" dirty="0" smtClean="0"/>
              <a:t>*</a:t>
            </a:r>
            <a:r>
              <a:rPr lang="en-US" dirty="0" smtClean="0"/>
              <a:t>____</a:t>
            </a:r>
            <a:r>
              <a:rPr lang="en-US" u="sng" dirty="0" smtClean="0"/>
              <a:t>*</a:t>
            </a:r>
            <a:r>
              <a:rPr lang="en-US" dirty="0" smtClean="0"/>
              <a:t>_____</a:t>
            </a:r>
            <a:r>
              <a:rPr lang="en-US" u="sng" dirty="0" smtClean="0"/>
              <a:t>*</a:t>
            </a:r>
            <a:r>
              <a:rPr lang="en-US" dirty="0" smtClean="0"/>
              <a:t>___</a:t>
            </a:r>
            <a:r>
              <a:rPr lang="en-US" u="sng" dirty="0" smtClean="0"/>
              <a:t>*</a:t>
            </a:r>
            <a:r>
              <a:rPr lang="en-US" dirty="0" smtClean="0"/>
              <a:t>_________</a:t>
            </a:r>
            <a:r>
              <a:rPr lang="en-US" u="sng" dirty="0" smtClean="0"/>
              <a:t>*</a:t>
            </a:r>
            <a:r>
              <a:rPr lang="en-US" dirty="0" smtClean="0"/>
              <a:t>_</a:t>
            </a:r>
            <a:endParaRPr lang="en-US" sz="2000" dirty="0"/>
          </a:p>
          <a:p>
            <a:pPr>
              <a:buFontTx/>
              <a:buNone/>
            </a:pPr>
            <a:r>
              <a:rPr lang="en-US" sz="2000" dirty="0"/>
              <a:t>	-8    -7    -6    -5    -4    -3    -2    -1    0     1     2     3     4     5     6     7     8</a:t>
            </a:r>
            <a:endParaRPr lang="en-US" dirty="0"/>
          </a:p>
          <a:p>
            <a:pPr>
              <a:buFontTx/>
              <a:buNone/>
            </a:pPr>
            <a:r>
              <a:rPr lang="en-US" dirty="0"/>
              <a:t>	Order the integers by reading from left to right.</a:t>
            </a:r>
          </a:p>
          <a:p>
            <a:pPr>
              <a:buFontTx/>
              <a:buNone/>
            </a:pPr>
            <a:r>
              <a:rPr lang="en-US" dirty="0"/>
              <a:t>				-4, -2, 1, 3, 7</a:t>
            </a:r>
          </a:p>
          <a:p>
            <a:pPr>
              <a:buFontTx/>
              <a:buNone/>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fade">
                                      <p:cBhvr>
                                        <p:cTn id="7" dur="800" decel="100000"/>
                                        <p:tgtEl>
                                          <p:spTgt spid="75779">
                                            <p:txEl>
                                              <p:pRg st="0" end="0"/>
                                            </p:txEl>
                                          </p:spTgt>
                                        </p:tgtEl>
                                      </p:cBhvr>
                                    </p:animEffect>
                                    <p:anim calcmode="lin" valueType="num">
                                      <p:cBhvr>
                                        <p:cTn id="8" dur="800" decel="100000" fill="hold"/>
                                        <p:tgtEl>
                                          <p:spTgt spid="7577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577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577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577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5779">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 calcmode="lin" valueType="num">
                                      <p:cBhvr>
                                        <p:cTn id="17" dur="1000" fill="hold"/>
                                        <p:tgtEl>
                                          <p:spTgt spid="75779">
                                            <p:txEl>
                                              <p:pRg st="1" end="1"/>
                                            </p:txEl>
                                          </p:spTgt>
                                        </p:tgtEl>
                                        <p:attrNameLst>
                                          <p:attrName>ppt_w</p:attrName>
                                        </p:attrNameLst>
                                      </p:cBhvr>
                                      <p:tavLst>
                                        <p:tav tm="0">
                                          <p:val>
                                            <p:strVal val="#ppt_w+.3"/>
                                          </p:val>
                                        </p:tav>
                                        <p:tav tm="100000">
                                          <p:val>
                                            <p:strVal val="#ppt_w"/>
                                          </p:val>
                                        </p:tav>
                                      </p:tavLst>
                                    </p:anim>
                                    <p:anim calcmode="lin" valueType="num">
                                      <p:cBhvr>
                                        <p:cTn id="18" dur="1000" fill="hold"/>
                                        <p:tgtEl>
                                          <p:spTgt spid="75779">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7577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75779">
                                            <p:txEl>
                                              <p:pRg st="2" end="2"/>
                                            </p:txEl>
                                          </p:spTgt>
                                        </p:tgtEl>
                                        <p:attrNameLst>
                                          <p:attrName>style.visibility</p:attrName>
                                        </p:attrNameLst>
                                      </p:cBhvr>
                                      <p:to>
                                        <p:strVal val="visible"/>
                                      </p:to>
                                    </p:set>
                                    <p:anim calcmode="lin" valueType="num">
                                      <p:cBhvr>
                                        <p:cTn id="24" dur="1000" fill="hold"/>
                                        <p:tgtEl>
                                          <p:spTgt spid="75779">
                                            <p:txEl>
                                              <p:pRg st="2" end="2"/>
                                            </p:txEl>
                                          </p:spTgt>
                                        </p:tgtEl>
                                        <p:attrNameLst>
                                          <p:attrName>ppt_x</p:attrName>
                                        </p:attrNameLst>
                                      </p:cBhvr>
                                      <p:tavLst>
                                        <p:tav tm="0">
                                          <p:val>
                                            <p:strVal val="#ppt_x-.2"/>
                                          </p:val>
                                        </p:tav>
                                        <p:tav tm="100000">
                                          <p:val>
                                            <p:strVal val="#ppt_x"/>
                                          </p:val>
                                        </p:tav>
                                      </p:tavLst>
                                    </p:anim>
                                    <p:anim calcmode="lin" valueType="num">
                                      <p:cBhvr>
                                        <p:cTn id="25" dur="1000" fill="hold"/>
                                        <p:tgtEl>
                                          <p:spTgt spid="7577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75779">
                                            <p:txEl>
                                              <p:pRg st="2" end="2"/>
                                            </p:txEl>
                                          </p:spTgt>
                                        </p:tgtEl>
                                      </p:cBhvr>
                                    </p:animEffect>
                                  </p:childTnLst>
                                </p:cTn>
                              </p:par>
                              <p:par>
                                <p:cTn id="27" presetID="29" presetClass="entr" presetSubtype="0" fill="hold" nodeType="withEffect">
                                  <p:stCondLst>
                                    <p:cond delay="0"/>
                                  </p:stCondLst>
                                  <p:childTnLst>
                                    <p:set>
                                      <p:cBhvr>
                                        <p:cTn id="28" dur="1" fill="hold">
                                          <p:stCondLst>
                                            <p:cond delay="0"/>
                                          </p:stCondLst>
                                        </p:cTn>
                                        <p:tgtEl>
                                          <p:spTgt spid="75779">
                                            <p:txEl>
                                              <p:pRg st="3" end="3"/>
                                            </p:txEl>
                                          </p:spTgt>
                                        </p:tgtEl>
                                        <p:attrNameLst>
                                          <p:attrName>style.visibility</p:attrName>
                                        </p:attrNameLst>
                                      </p:cBhvr>
                                      <p:to>
                                        <p:strVal val="visible"/>
                                      </p:to>
                                    </p:set>
                                    <p:anim calcmode="lin" valueType="num">
                                      <p:cBhvr>
                                        <p:cTn id="29" dur="1000" fill="hold"/>
                                        <p:tgtEl>
                                          <p:spTgt spid="75779">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7577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7577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1" presetClass="entr" presetSubtype="0" fill="hold" nodeType="clickEffect">
                                  <p:stCondLst>
                                    <p:cond delay="0"/>
                                  </p:stCondLst>
                                  <p:iterate type="lt">
                                    <p:tmPct val="10000"/>
                                  </p:iterate>
                                  <p:childTnLst>
                                    <p:set>
                                      <p:cBhvr>
                                        <p:cTn id="35" dur="1" fill="hold">
                                          <p:stCondLst>
                                            <p:cond delay="0"/>
                                          </p:stCondLst>
                                        </p:cTn>
                                        <p:tgtEl>
                                          <p:spTgt spid="75779">
                                            <p:txEl>
                                              <p:pRg st="4" end="4"/>
                                            </p:txEl>
                                          </p:spTgt>
                                        </p:tgtEl>
                                        <p:attrNameLst>
                                          <p:attrName>style.visibility</p:attrName>
                                        </p:attrNameLst>
                                      </p:cBhvr>
                                      <p:to>
                                        <p:strVal val="visible"/>
                                      </p:to>
                                    </p:set>
                                    <p:anim calcmode="lin" valueType="num">
                                      <p:cBhvr>
                                        <p:cTn id="36" dur="500" fill="hold"/>
                                        <p:tgtEl>
                                          <p:spTgt spid="75779">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75779">
                                            <p:txEl>
                                              <p:pRg st="4" end="4"/>
                                            </p:txEl>
                                          </p:spTgt>
                                        </p:tgtEl>
                                        <p:attrNameLst>
                                          <p:attrName>ppt_y</p:attrName>
                                        </p:attrNameLst>
                                      </p:cBhvr>
                                      <p:tavLst>
                                        <p:tav tm="0">
                                          <p:val>
                                            <p:strVal val="#ppt_y"/>
                                          </p:val>
                                        </p:tav>
                                        <p:tav tm="100000">
                                          <p:val>
                                            <p:strVal val="#ppt_y"/>
                                          </p:val>
                                        </p:tav>
                                      </p:tavLst>
                                    </p:anim>
                                    <p:anim calcmode="lin" valueType="num">
                                      <p:cBhvr>
                                        <p:cTn id="38" dur="500" fill="hold"/>
                                        <p:tgtEl>
                                          <p:spTgt spid="75779">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75779">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75779">
                                            <p:txEl>
                                              <p:pRg st="4" end="4"/>
                                            </p:txEl>
                                          </p:spTgt>
                                        </p:tgtEl>
                                      </p:cBhvr>
                                    </p:animEffect>
                                  </p:childTnLst>
                                </p:cTn>
                              </p:par>
                              <p:par>
                                <p:cTn id="41" presetID="41" presetClass="entr" presetSubtype="0" fill="hold" nodeType="withEffect">
                                  <p:stCondLst>
                                    <p:cond delay="0"/>
                                  </p:stCondLst>
                                  <p:iterate type="lt">
                                    <p:tmPct val="10000"/>
                                  </p:iterate>
                                  <p:childTnLst>
                                    <p:set>
                                      <p:cBhvr>
                                        <p:cTn id="42" dur="1" fill="hold">
                                          <p:stCondLst>
                                            <p:cond delay="0"/>
                                          </p:stCondLst>
                                        </p:cTn>
                                        <p:tgtEl>
                                          <p:spTgt spid="75779">
                                            <p:txEl>
                                              <p:pRg st="5" end="5"/>
                                            </p:txEl>
                                          </p:spTgt>
                                        </p:tgtEl>
                                        <p:attrNameLst>
                                          <p:attrName>style.visibility</p:attrName>
                                        </p:attrNameLst>
                                      </p:cBhvr>
                                      <p:to>
                                        <p:strVal val="visible"/>
                                      </p:to>
                                    </p:set>
                                    <p:anim calcmode="lin" valueType="num">
                                      <p:cBhvr>
                                        <p:cTn id="43" dur="500" fill="hold"/>
                                        <p:tgtEl>
                                          <p:spTgt spid="75779">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75779">
                                            <p:txEl>
                                              <p:pRg st="5" end="5"/>
                                            </p:txEl>
                                          </p:spTgt>
                                        </p:tgtEl>
                                        <p:attrNameLst>
                                          <p:attrName>ppt_y</p:attrName>
                                        </p:attrNameLst>
                                      </p:cBhvr>
                                      <p:tavLst>
                                        <p:tav tm="0">
                                          <p:val>
                                            <p:strVal val="#ppt_y"/>
                                          </p:val>
                                        </p:tav>
                                        <p:tav tm="100000">
                                          <p:val>
                                            <p:strVal val="#ppt_y"/>
                                          </p:val>
                                        </p:tav>
                                      </p:tavLst>
                                    </p:anim>
                                    <p:anim calcmode="lin" valueType="num">
                                      <p:cBhvr>
                                        <p:cTn id="45" dur="500" fill="hold"/>
                                        <p:tgtEl>
                                          <p:spTgt spid="75779">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75779">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757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defRPr/>
            </a:pPr>
            <a:r>
              <a:rPr lang="en-US" sz="3000" b="1" smtClean="0"/>
              <a:t>Identifying Positive and Negative Integers on a Number Line</a:t>
            </a:r>
          </a:p>
        </p:txBody>
      </p:sp>
      <p:sp>
        <p:nvSpPr>
          <p:cNvPr id="4099" name="Rectangle 3"/>
          <p:cNvSpPr>
            <a:spLocks noGrp="1" noChangeArrowheads="1"/>
          </p:cNvSpPr>
          <p:nvPr>
            <p:ph type="body" sz="half" idx="4294967295"/>
          </p:nvPr>
        </p:nvSpPr>
        <p:spPr>
          <a:xfrm>
            <a:off x="533400" y="3657600"/>
            <a:ext cx="8153400" cy="2743200"/>
          </a:xfrm>
        </p:spPr>
        <p:txBody>
          <a:bodyPr/>
          <a:lstStyle/>
          <a:p>
            <a:pPr eaLnBrk="1" hangingPunct="1">
              <a:defRPr/>
            </a:pPr>
            <a:r>
              <a:rPr lang="en-US" sz="2800" smtClean="0"/>
              <a:t>Numbers to the right are greater than zero.</a:t>
            </a:r>
          </a:p>
          <a:p>
            <a:pPr eaLnBrk="1" hangingPunct="1">
              <a:defRPr/>
            </a:pPr>
            <a:r>
              <a:rPr lang="en-US" sz="2800" smtClean="0"/>
              <a:t>Numbers less than zero are to the left of zero.</a:t>
            </a:r>
          </a:p>
          <a:p>
            <a:pPr eaLnBrk="1" hangingPunct="1">
              <a:defRPr/>
            </a:pPr>
            <a:r>
              <a:rPr lang="en-US" sz="2800" smtClean="0"/>
              <a:t>-5 is five points to the left of zero.</a:t>
            </a:r>
          </a:p>
          <a:p>
            <a:pPr eaLnBrk="1" hangingPunct="1">
              <a:defRPr/>
            </a:pPr>
            <a:r>
              <a:rPr lang="en-US" sz="2800" smtClean="0"/>
              <a:t>+9 is nine points to the right of zero.</a:t>
            </a:r>
          </a:p>
          <a:p>
            <a:pPr eaLnBrk="1" hangingPunct="1">
              <a:defRPr/>
            </a:pPr>
            <a:endParaRPr lang="en-US" sz="2800" smtClean="0"/>
          </a:p>
        </p:txBody>
      </p:sp>
      <p:pic>
        <p:nvPicPr>
          <p:cNvPr id="9220" name="Picture 47" descr="mat_6_1_1_k2a_1__img1"/>
          <p:cNvPicPr>
            <a:picLocks noChangeAspect="1" noChangeArrowheads="1"/>
          </p:cNvPicPr>
          <p:nvPr/>
        </p:nvPicPr>
        <p:blipFill>
          <a:blip r:embed="rId3" cstate="print"/>
          <a:srcRect/>
          <a:stretch>
            <a:fillRect/>
          </a:stretch>
        </p:blipFill>
        <p:spPr bwMode="auto">
          <a:xfrm>
            <a:off x="152400" y="2209800"/>
            <a:ext cx="8789988" cy="9017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219200" y="457200"/>
            <a:ext cx="6781800" cy="1143000"/>
          </a:xfrm>
        </p:spPr>
        <p:txBody>
          <a:bodyPr/>
          <a:lstStyle/>
          <a:p>
            <a:pPr eaLnBrk="1" hangingPunct="1">
              <a:defRPr/>
            </a:pPr>
            <a:r>
              <a:rPr lang="en-US" sz="3000" b="1" smtClean="0"/>
              <a:t>Comparing and Ordering Integers</a:t>
            </a:r>
          </a:p>
        </p:txBody>
      </p:sp>
      <p:sp>
        <p:nvSpPr>
          <p:cNvPr id="6147" name="Rectangle 3"/>
          <p:cNvSpPr>
            <a:spLocks noGrp="1" noChangeArrowheads="1"/>
          </p:cNvSpPr>
          <p:nvPr>
            <p:ph type="body" sz="half" idx="4294967295"/>
          </p:nvPr>
        </p:nvSpPr>
        <p:spPr>
          <a:xfrm>
            <a:off x="698500" y="2932113"/>
            <a:ext cx="7912100" cy="3316287"/>
          </a:xfrm>
        </p:spPr>
        <p:txBody>
          <a:bodyPr/>
          <a:lstStyle/>
          <a:p>
            <a:pPr eaLnBrk="1" hangingPunct="1">
              <a:defRPr/>
            </a:pPr>
            <a:r>
              <a:rPr lang="en-US" sz="2800" smtClean="0"/>
              <a:t>Order from least to greatest: 4, -6, 2, 9</a:t>
            </a:r>
          </a:p>
          <a:p>
            <a:pPr eaLnBrk="1" hangingPunct="1">
              <a:defRPr/>
            </a:pPr>
            <a:r>
              <a:rPr lang="en-US" sz="2800" b="1" smtClean="0">
                <a:solidFill>
                  <a:schemeClr val="folHlink"/>
                </a:solidFill>
              </a:rPr>
              <a:t>-6, 2, 4, 9</a:t>
            </a:r>
          </a:p>
          <a:p>
            <a:pPr eaLnBrk="1" hangingPunct="1">
              <a:defRPr/>
            </a:pPr>
            <a:endParaRPr lang="en-US" sz="2800" smtClean="0"/>
          </a:p>
          <a:p>
            <a:pPr eaLnBrk="1" hangingPunct="1">
              <a:defRPr/>
            </a:pPr>
            <a:r>
              <a:rPr lang="en-US" sz="2800" smtClean="0"/>
              <a:t>Order from greatest to least: 5, -9, 9, -5</a:t>
            </a:r>
          </a:p>
          <a:p>
            <a:pPr eaLnBrk="1" hangingPunct="1">
              <a:defRPr/>
            </a:pPr>
            <a:r>
              <a:rPr lang="en-US" sz="2800" b="1" smtClean="0">
                <a:solidFill>
                  <a:schemeClr val="folHlink"/>
                </a:solidFill>
              </a:rPr>
              <a:t>9, 5, -5, -9</a:t>
            </a:r>
          </a:p>
          <a:p>
            <a:pPr eaLnBrk="1" hangingPunct="1">
              <a:buFont typeface="Wingdings" pitchFamily="2" charset="2"/>
              <a:buNone/>
              <a:defRPr/>
            </a:pPr>
            <a:endParaRPr lang="en-US" sz="2800" smtClean="0"/>
          </a:p>
        </p:txBody>
      </p:sp>
      <p:sp>
        <p:nvSpPr>
          <p:cNvPr id="10244" name="Text Box 6"/>
          <p:cNvSpPr txBox="1">
            <a:spLocks noChangeArrowheads="1"/>
          </p:cNvSpPr>
          <p:nvPr/>
        </p:nvSpPr>
        <p:spPr bwMode="auto">
          <a:xfrm>
            <a:off x="838200" y="2057400"/>
            <a:ext cx="7543800" cy="457200"/>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pic>
        <p:nvPicPr>
          <p:cNvPr id="10245" name="Picture 46" descr="mat_6_1_1_k2a_1__img1"/>
          <p:cNvPicPr>
            <a:picLocks noChangeAspect="1" noChangeArrowheads="1"/>
          </p:cNvPicPr>
          <p:nvPr/>
        </p:nvPicPr>
        <p:blipFill>
          <a:blip r:embed="rId3" cstate="print"/>
          <a:srcRect/>
          <a:stretch>
            <a:fillRect/>
          </a:stretch>
        </p:blipFill>
        <p:spPr bwMode="auto">
          <a:xfrm>
            <a:off x="176213" y="1600200"/>
            <a:ext cx="8789987" cy="9017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fade">
                                      <p:cBhvr>
                                        <p:cTn id="7" dur="1000"/>
                                        <p:tgtEl>
                                          <p:spTgt spid="6147">
                                            <p:txEl>
                                              <p:pRg st="1" end="1"/>
                                            </p:txEl>
                                          </p:spTgt>
                                        </p:tgtEl>
                                      </p:cBhvr>
                                    </p:animEffect>
                                    <p:anim calcmode="lin" valueType="num">
                                      <p:cBhvr>
                                        <p:cTn id="8"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147">
                                            <p:txEl>
                                              <p:pRg st="4" end="4"/>
                                            </p:txEl>
                                          </p:spTgt>
                                        </p:tgtEl>
                                        <p:attrNameLst>
                                          <p:attrName>style.visibility</p:attrName>
                                        </p:attrNameLst>
                                      </p:cBhvr>
                                      <p:to>
                                        <p:strVal val="visible"/>
                                      </p:to>
                                    </p:set>
                                    <p:animEffect transition="in" filter="fade">
                                      <p:cBhvr>
                                        <p:cTn id="14" dur="1000"/>
                                        <p:tgtEl>
                                          <p:spTgt spid="6147">
                                            <p:txEl>
                                              <p:pRg st="4" end="4"/>
                                            </p:txEl>
                                          </p:spTgt>
                                        </p:tgtEl>
                                      </p:cBhvr>
                                    </p:animEffect>
                                    <p:anim calcmode="lin" valueType="num">
                                      <p:cBhvr>
                                        <p:cTn id="15"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3000" b="1" smtClean="0"/>
              <a:t>Comparing Integers</a:t>
            </a:r>
          </a:p>
        </p:txBody>
      </p:sp>
      <p:sp>
        <p:nvSpPr>
          <p:cNvPr id="5123" name="Rectangle 3"/>
          <p:cNvSpPr>
            <a:spLocks noGrp="1" noChangeArrowheads="1"/>
          </p:cNvSpPr>
          <p:nvPr>
            <p:ph type="body" sz="half" idx="1"/>
          </p:nvPr>
        </p:nvSpPr>
        <p:spPr/>
        <p:txBody>
          <a:bodyPr/>
          <a:lstStyle/>
          <a:p>
            <a:pPr eaLnBrk="1" hangingPunct="1">
              <a:defRPr/>
            </a:pPr>
            <a:r>
              <a:rPr lang="en-US" b="1" smtClean="0"/>
              <a:t>&lt; is less than</a:t>
            </a:r>
          </a:p>
          <a:p>
            <a:pPr eaLnBrk="1" hangingPunct="1">
              <a:defRPr/>
            </a:pPr>
            <a:r>
              <a:rPr lang="en-US" b="1" smtClean="0"/>
              <a:t>&gt; is greater than</a:t>
            </a:r>
          </a:p>
          <a:p>
            <a:pPr eaLnBrk="1" hangingPunct="1">
              <a:defRPr/>
            </a:pPr>
            <a:r>
              <a:rPr lang="en-US" b="1" smtClean="0"/>
              <a:t>= has same value</a:t>
            </a:r>
          </a:p>
        </p:txBody>
      </p:sp>
      <p:sp>
        <p:nvSpPr>
          <p:cNvPr id="5124" name="Rectangle 4"/>
          <p:cNvSpPr>
            <a:spLocks noGrp="1" noChangeArrowheads="1"/>
          </p:cNvSpPr>
          <p:nvPr>
            <p:ph type="body" sz="half" idx="2"/>
          </p:nvPr>
        </p:nvSpPr>
        <p:spPr>
          <a:xfrm>
            <a:off x="4724400" y="1905000"/>
            <a:ext cx="4038600" cy="4495800"/>
          </a:xfrm>
        </p:spPr>
        <p:txBody>
          <a:bodyPr/>
          <a:lstStyle/>
          <a:p>
            <a:pPr eaLnBrk="1" hangingPunct="1">
              <a:buFont typeface="Wingdings" pitchFamily="2" charset="2"/>
              <a:buChar char="§"/>
              <a:defRPr/>
            </a:pPr>
            <a:r>
              <a:rPr lang="en-US" sz="3200" dirty="0" smtClean="0"/>
              <a:t>6     8</a:t>
            </a:r>
          </a:p>
          <a:p>
            <a:pPr eaLnBrk="1" hangingPunct="1">
              <a:buFont typeface="Wingdings" pitchFamily="2" charset="2"/>
              <a:buChar char="§"/>
              <a:defRPr/>
            </a:pPr>
            <a:r>
              <a:rPr lang="en-US" sz="3200" dirty="0" smtClean="0"/>
              <a:t>- 4     7     10</a:t>
            </a:r>
          </a:p>
          <a:p>
            <a:pPr eaLnBrk="1" hangingPunct="1">
              <a:buFont typeface="Wingdings" pitchFamily="2" charset="2"/>
              <a:buChar char="§"/>
              <a:defRPr/>
            </a:pPr>
            <a:r>
              <a:rPr lang="en-US" sz="3200" dirty="0" smtClean="0"/>
              <a:t>5     -3</a:t>
            </a:r>
          </a:p>
          <a:p>
            <a:pPr eaLnBrk="1" hangingPunct="1">
              <a:buFont typeface="Wingdings" pitchFamily="2" charset="2"/>
              <a:buChar char="§"/>
              <a:defRPr/>
            </a:pPr>
            <a:r>
              <a:rPr lang="en-US" sz="3200" dirty="0" smtClean="0"/>
              <a:t>4     6     12</a:t>
            </a:r>
          </a:p>
          <a:p>
            <a:pPr eaLnBrk="1" hangingPunct="1">
              <a:buFont typeface="Wingdings" pitchFamily="2" charset="2"/>
              <a:buChar char="§"/>
              <a:defRPr/>
            </a:pPr>
            <a:r>
              <a:rPr lang="en-US" sz="3200" dirty="0" smtClean="0"/>
              <a:t>2     2     9</a:t>
            </a:r>
          </a:p>
        </p:txBody>
      </p:sp>
      <p:sp>
        <p:nvSpPr>
          <p:cNvPr id="5128" name="Rectangle 8"/>
          <p:cNvSpPr>
            <a:spLocks noChangeArrowheads="1"/>
          </p:cNvSpPr>
          <p:nvPr/>
        </p:nvSpPr>
        <p:spPr bwMode="auto">
          <a:xfrm>
            <a:off x="5410200" y="1919288"/>
            <a:ext cx="457200" cy="519112"/>
          </a:xfrm>
          <a:prstGeom prst="rect">
            <a:avLst/>
          </a:prstGeom>
          <a:noFill/>
          <a:ln w="9525" algn="ctr">
            <a:noFill/>
            <a:miter lim="800000"/>
            <a:headEnd type="none" w="sm" len="sm"/>
            <a:tailEnd type="none" w="sm" len="sm"/>
          </a:ln>
          <a:effectLst/>
        </p:spPr>
        <p:txBody>
          <a:bodyPr>
            <a:spAutoFit/>
          </a:bodyPr>
          <a:lstStyle/>
          <a:p>
            <a:pPr>
              <a:defRPr/>
            </a:pPr>
            <a:r>
              <a:rPr lang="en-US" sz="2800" b="1">
                <a:solidFill>
                  <a:schemeClr val="folHlink"/>
                </a:solidFill>
                <a:effectLst>
                  <a:outerShdw blurRad="38100" dist="38100" dir="2700000" algn="tl">
                    <a:srgbClr val="000000"/>
                  </a:outerShdw>
                </a:effectLst>
              </a:rPr>
              <a:t>&lt;</a:t>
            </a:r>
          </a:p>
        </p:txBody>
      </p:sp>
      <p:sp>
        <p:nvSpPr>
          <p:cNvPr id="5129" name="Rectangle 9"/>
          <p:cNvSpPr>
            <a:spLocks noChangeArrowheads="1"/>
          </p:cNvSpPr>
          <p:nvPr/>
        </p:nvSpPr>
        <p:spPr bwMode="auto">
          <a:xfrm>
            <a:off x="5638800" y="2514600"/>
            <a:ext cx="457200" cy="519113"/>
          </a:xfrm>
          <a:prstGeom prst="rect">
            <a:avLst/>
          </a:prstGeom>
          <a:noFill/>
          <a:ln w="9525" algn="ctr">
            <a:noFill/>
            <a:miter lim="800000"/>
            <a:headEnd type="none" w="sm" len="sm"/>
            <a:tailEnd type="none" w="sm" len="sm"/>
          </a:ln>
          <a:effectLst/>
        </p:spPr>
        <p:txBody>
          <a:bodyPr>
            <a:spAutoFit/>
          </a:bodyPr>
          <a:lstStyle/>
          <a:p>
            <a:pPr>
              <a:defRPr/>
            </a:pPr>
            <a:r>
              <a:rPr lang="en-US" sz="2800" b="1" dirty="0">
                <a:solidFill>
                  <a:schemeClr val="folHlink"/>
                </a:solidFill>
                <a:effectLst>
                  <a:outerShdw blurRad="38100" dist="38100" dir="2700000" algn="tl">
                    <a:srgbClr val="000000"/>
                  </a:outerShdw>
                </a:effectLst>
              </a:rPr>
              <a:t>&lt;</a:t>
            </a:r>
          </a:p>
        </p:txBody>
      </p:sp>
      <p:sp>
        <p:nvSpPr>
          <p:cNvPr id="5130" name="Rectangle 10"/>
          <p:cNvSpPr>
            <a:spLocks noChangeArrowheads="1"/>
          </p:cNvSpPr>
          <p:nvPr/>
        </p:nvSpPr>
        <p:spPr bwMode="auto">
          <a:xfrm>
            <a:off x="6324600" y="2528888"/>
            <a:ext cx="457200" cy="519112"/>
          </a:xfrm>
          <a:prstGeom prst="rect">
            <a:avLst/>
          </a:prstGeom>
          <a:noFill/>
          <a:ln w="9525" algn="ctr">
            <a:noFill/>
            <a:miter lim="800000"/>
            <a:headEnd type="none" w="sm" len="sm"/>
            <a:tailEnd type="none" w="sm" len="sm"/>
          </a:ln>
          <a:effectLst/>
        </p:spPr>
        <p:txBody>
          <a:bodyPr>
            <a:spAutoFit/>
          </a:bodyPr>
          <a:lstStyle/>
          <a:p>
            <a:pPr>
              <a:defRPr/>
            </a:pPr>
            <a:r>
              <a:rPr lang="en-US" sz="2800" b="1">
                <a:solidFill>
                  <a:schemeClr val="folHlink"/>
                </a:solidFill>
                <a:effectLst>
                  <a:outerShdw blurRad="38100" dist="38100" dir="2700000" algn="tl">
                    <a:srgbClr val="000000"/>
                  </a:outerShdw>
                </a:effectLst>
              </a:rPr>
              <a:t>&lt;</a:t>
            </a:r>
          </a:p>
        </p:txBody>
      </p:sp>
      <p:sp>
        <p:nvSpPr>
          <p:cNvPr id="5131" name="Rectangle 11"/>
          <p:cNvSpPr>
            <a:spLocks noChangeArrowheads="1"/>
          </p:cNvSpPr>
          <p:nvPr/>
        </p:nvSpPr>
        <p:spPr bwMode="auto">
          <a:xfrm>
            <a:off x="5410200" y="3048000"/>
            <a:ext cx="457200" cy="519113"/>
          </a:xfrm>
          <a:prstGeom prst="rect">
            <a:avLst/>
          </a:prstGeom>
          <a:noFill/>
          <a:ln w="9525" algn="ctr">
            <a:noFill/>
            <a:miter lim="800000"/>
            <a:headEnd type="none" w="sm" len="sm"/>
            <a:tailEnd type="none" w="sm" len="sm"/>
          </a:ln>
          <a:effectLst/>
        </p:spPr>
        <p:txBody>
          <a:bodyPr>
            <a:spAutoFit/>
          </a:bodyPr>
          <a:lstStyle/>
          <a:p>
            <a:pPr>
              <a:defRPr/>
            </a:pPr>
            <a:r>
              <a:rPr lang="en-US" sz="2800" b="1">
                <a:solidFill>
                  <a:schemeClr val="folHlink"/>
                </a:solidFill>
                <a:effectLst>
                  <a:outerShdw blurRad="38100" dist="38100" dir="2700000" algn="tl">
                    <a:srgbClr val="000000"/>
                  </a:outerShdw>
                </a:effectLst>
              </a:rPr>
              <a:t>&gt;</a:t>
            </a:r>
          </a:p>
        </p:txBody>
      </p:sp>
      <p:sp>
        <p:nvSpPr>
          <p:cNvPr id="5132" name="Rectangle 12"/>
          <p:cNvSpPr>
            <a:spLocks noChangeArrowheads="1"/>
          </p:cNvSpPr>
          <p:nvPr/>
        </p:nvSpPr>
        <p:spPr bwMode="auto">
          <a:xfrm>
            <a:off x="5410200" y="3671888"/>
            <a:ext cx="457200" cy="519112"/>
          </a:xfrm>
          <a:prstGeom prst="rect">
            <a:avLst/>
          </a:prstGeom>
          <a:noFill/>
          <a:ln w="9525" algn="ctr">
            <a:noFill/>
            <a:miter lim="800000"/>
            <a:headEnd type="none" w="sm" len="sm"/>
            <a:tailEnd type="none" w="sm" len="sm"/>
          </a:ln>
          <a:effectLst/>
        </p:spPr>
        <p:txBody>
          <a:bodyPr>
            <a:spAutoFit/>
          </a:bodyPr>
          <a:lstStyle/>
          <a:p>
            <a:pPr>
              <a:defRPr/>
            </a:pPr>
            <a:r>
              <a:rPr lang="en-US" sz="2800" b="1">
                <a:solidFill>
                  <a:schemeClr val="folHlink"/>
                </a:solidFill>
                <a:effectLst>
                  <a:outerShdw blurRad="38100" dist="38100" dir="2700000" algn="tl">
                    <a:srgbClr val="000000"/>
                  </a:outerShdw>
                </a:effectLst>
              </a:rPr>
              <a:t>&lt;</a:t>
            </a:r>
          </a:p>
        </p:txBody>
      </p:sp>
      <p:sp>
        <p:nvSpPr>
          <p:cNvPr id="5133" name="Rectangle 13"/>
          <p:cNvSpPr>
            <a:spLocks noChangeArrowheads="1"/>
          </p:cNvSpPr>
          <p:nvPr/>
        </p:nvSpPr>
        <p:spPr bwMode="auto">
          <a:xfrm>
            <a:off x="6324600" y="3657600"/>
            <a:ext cx="457200" cy="519113"/>
          </a:xfrm>
          <a:prstGeom prst="rect">
            <a:avLst/>
          </a:prstGeom>
          <a:noFill/>
          <a:ln w="9525" algn="ctr">
            <a:noFill/>
            <a:miter lim="800000"/>
            <a:headEnd type="none" w="sm" len="sm"/>
            <a:tailEnd type="none" w="sm" len="sm"/>
          </a:ln>
          <a:effectLst/>
        </p:spPr>
        <p:txBody>
          <a:bodyPr>
            <a:spAutoFit/>
          </a:bodyPr>
          <a:lstStyle/>
          <a:p>
            <a:pPr>
              <a:defRPr/>
            </a:pPr>
            <a:r>
              <a:rPr lang="en-US" sz="2800" b="1">
                <a:solidFill>
                  <a:schemeClr val="folHlink"/>
                </a:solidFill>
                <a:effectLst>
                  <a:outerShdw blurRad="38100" dist="38100" dir="2700000" algn="tl">
                    <a:srgbClr val="000000"/>
                  </a:outerShdw>
                </a:effectLst>
              </a:rPr>
              <a:t>&lt;</a:t>
            </a:r>
          </a:p>
        </p:txBody>
      </p:sp>
      <p:sp>
        <p:nvSpPr>
          <p:cNvPr id="5134" name="Rectangle 14"/>
          <p:cNvSpPr>
            <a:spLocks noChangeArrowheads="1"/>
          </p:cNvSpPr>
          <p:nvPr/>
        </p:nvSpPr>
        <p:spPr bwMode="auto">
          <a:xfrm>
            <a:off x="5410200" y="4281488"/>
            <a:ext cx="457200" cy="519112"/>
          </a:xfrm>
          <a:prstGeom prst="rect">
            <a:avLst/>
          </a:prstGeom>
          <a:noFill/>
          <a:ln w="9525" algn="ctr">
            <a:noFill/>
            <a:miter lim="800000"/>
            <a:headEnd type="none" w="sm" len="sm"/>
            <a:tailEnd type="none" w="sm" len="sm"/>
          </a:ln>
          <a:effectLst/>
        </p:spPr>
        <p:txBody>
          <a:bodyPr>
            <a:spAutoFit/>
          </a:bodyPr>
          <a:lstStyle/>
          <a:p>
            <a:pPr>
              <a:defRPr/>
            </a:pPr>
            <a:r>
              <a:rPr lang="en-US" sz="2800" b="1">
                <a:solidFill>
                  <a:schemeClr val="folHlink"/>
                </a:solidFill>
                <a:effectLst>
                  <a:outerShdw blurRad="38100" dist="38100" dir="2700000" algn="tl">
                    <a:srgbClr val="000000"/>
                  </a:outerShdw>
                </a:effectLst>
              </a:rPr>
              <a:t>=</a:t>
            </a:r>
          </a:p>
        </p:txBody>
      </p:sp>
      <p:sp>
        <p:nvSpPr>
          <p:cNvPr id="5135" name="Rectangle 15"/>
          <p:cNvSpPr>
            <a:spLocks noChangeArrowheads="1"/>
          </p:cNvSpPr>
          <p:nvPr/>
        </p:nvSpPr>
        <p:spPr bwMode="auto">
          <a:xfrm>
            <a:off x="6324600" y="4281488"/>
            <a:ext cx="457200" cy="519112"/>
          </a:xfrm>
          <a:prstGeom prst="rect">
            <a:avLst/>
          </a:prstGeom>
          <a:noFill/>
          <a:ln w="9525" algn="ctr">
            <a:noFill/>
            <a:miter lim="800000"/>
            <a:headEnd type="none" w="sm" len="sm"/>
            <a:tailEnd type="none" w="sm" len="sm"/>
          </a:ln>
          <a:effectLst/>
        </p:spPr>
        <p:txBody>
          <a:bodyPr>
            <a:spAutoFit/>
          </a:bodyPr>
          <a:lstStyle/>
          <a:p>
            <a:pPr>
              <a:defRPr/>
            </a:pPr>
            <a:r>
              <a:rPr lang="en-US" sz="2800" b="1">
                <a:solidFill>
                  <a:schemeClr val="folHlink"/>
                </a:solidFill>
                <a:effectLst>
                  <a:outerShdw blurRad="38100" dist="38100" dir="2700000" algn="tl">
                    <a:srgbClr val="000000"/>
                  </a:outerShdw>
                </a:effectLst>
              </a:rPr>
              <a:t>&lt;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fade">
                                      <p:cBhvr>
                                        <p:cTn id="7" dur="1000"/>
                                        <p:tgtEl>
                                          <p:spTgt spid="5128"/>
                                        </p:tgtEl>
                                      </p:cBhvr>
                                    </p:animEffect>
                                    <p:anim calcmode="lin" valueType="num">
                                      <p:cBhvr>
                                        <p:cTn id="8" dur="1000" fill="hold"/>
                                        <p:tgtEl>
                                          <p:spTgt spid="5128"/>
                                        </p:tgtEl>
                                        <p:attrNameLst>
                                          <p:attrName>ppt_x</p:attrName>
                                        </p:attrNameLst>
                                      </p:cBhvr>
                                      <p:tavLst>
                                        <p:tav tm="0">
                                          <p:val>
                                            <p:strVal val="#ppt_x"/>
                                          </p:val>
                                        </p:tav>
                                        <p:tav tm="100000">
                                          <p:val>
                                            <p:strVal val="#ppt_x"/>
                                          </p:val>
                                        </p:tav>
                                      </p:tavLst>
                                    </p:anim>
                                    <p:anim calcmode="lin" valueType="num">
                                      <p:cBhvr>
                                        <p:cTn id="9" dur="1000" fill="hold"/>
                                        <p:tgtEl>
                                          <p:spTgt spid="51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9"/>
                                        </p:tgtEl>
                                        <p:attrNameLst>
                                          <p:attrName>style.visibility</p:attrName>
                                        </p:attrNameLst>
                                      </p:cBhvr>
                                      <p:to>
                                        <p:strVal val="visible"/>
                                      </p:to>
                                    </p:set>
                                    <p:animEffect transition="in" filter="fade">
                                      <p:cBhvr>
                                        <p:cTn id="14" dur="1000"/>
                                        <p:tgtEl>
                                          <p:spTgt spid="5129"/>
                                        </p:tgtEl>
                                      </p:cBhvr>
                                    </p:animEffect>
                                    <p:anim calcmode="lin" valueType="num">
                                      <p:cBhvr>
                                        <p:cTn id="15" dur="1000" fill="hold"/>
                                        <p:tgtEl>
                                          <p:spTgt spid="5129"/>
                                        </p:tgtEl>
                                        <p:attrNameLst>
                                          <p:attrName>ppt_x</p:attrName>
                                        </p:attrNameLst>
                                      </p:cBhvr>
                                      <p:tavLst>
                                        <p:tav tm="0">
                                          <p:val>
                                            <p:strVal val="#ppt_x"/>
                                          </p:val>
                                        </p:tav>
                                        <p:tav tm="100000">
                                          <p:val>
                                            <p:strVal val="#ppt_x"/>
                                          </p:val>
                                        </p:tav>
                                      </p:tavLst>
                                    </p:anim>
                                    <p:anim calcmode="lin" valueType="num">
                                      <p:cBhvr>
                                        <p:cTn id="16" dur="1000" fill="hold"/>
                                        <p:tgtEl>
                                          <p:spTgt spid="512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30"/>
                                        </p:tgtEl>
                                        <p:attrNameLst>
                                          <p:attrName>style.visibility</p:attrName>
                                        </p:attrNameLst>
                                      </p:cBhvr>
                                      <p:to>
                                        <p:strVal val="visible"/>
                                      </p:to>
                                    </p:set>
                                    <p:animEffect transition="in" filter="fade">
                                      <p:cBhvr>
                                        <p:cTn id="21" dur="1000"/>
                                        <p:tgtEl>
                                          <p:spTgt spid="5130"/>
                                        </p:tgtEl>
                                      </p:cBhvr>
                                    </p:animEffect>
                                    <p:anim calcmode="lin" valueType="num">
                                      <p:cBhvr>
                                        <p:cTn id="22" dur="1000" fill="hold"/>
                                        <p:tgtEl>
                                          <p:spTgt spid="5130"/>
                                        </p:tgtEl>
                                        <p:attrNameLst>
                                          <p:attrName>ppt_x</p:attrName>
                                        </p:attrNameLst>
                                      </p:cBhvr>
                                      <p:tavLst>
                                        <p:tav tm="0">
                                          <p:val>
                                            <p:strVal val="#ppt_x"/>
                                          </p:val>
                                        </p:tav>
                                        <p:tav tm="100000">
                                          <p:val>
                                            <p:strVal val="#ppt_x"/>
                                          </p:val>
                                        </p:tav>
                                      </p:tavLst>
                                    </p:anim>
                                    <p:anim calcmode="lin" valueType="num">
                                      <p:cBhvr>
                                        <p:cTn id="23" dur="1000" fill="hold"/>
                                        <p:tgtEl>
                                          <p:spTgt spid="513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31"/>
                                        </p:tgtEl>
                                        <p:attrNameLst>
                                          <p:attrName>style.visibility</p:attrName>
                                        </p:attrNameLst>
                                      </p:cBhvr>
                                      <p:to>
                                        <p:strVal val="visible"/>
                                      </p:to>
                                    </p:set>
                                    <p:animEffect transition="in" filter="fade">
                                      <p:cBhvr>
                                        <p:cTn id="28" dur="1000"/>
                                        <p:tgtEl>
                                          <p:spTgt spid="5131"/>
                                        </p:tgtEl>
                                      </p:cBhvr>
                                    </p:animEffect>
                                    <p:anim calcmode="lin" valueType="num">
                                      <p:cBhvr>
                                        <p:cTn id="29" dur="1000" fill="hold"/>
                                        <p:tgtEl>
                                          <p:spTgt spid="5131"/>
                                        </p:tgtEl>
                                        <p:attrNameLst>
                                          <p:attrName>ppt_x</p:attrName>
                                        </p:attrNameLst>
                                      </p:cBhvr>
                                      <p:tavLst>
                                        <p:tav tm="0">
                                          <p:val>
                                            <p:strVal val="#ppt_x"/>
                                          </p:val>
                                        </p:tav>
                                        <p:tav tm="100000">
                                          <p:val>
                                            <p:strVal val="#ppt_x"/>
                                          </p:val>
                                        </p:tav>
                                      </p:tavLst>
                                    </p:anim>
                                    <p:anim calcmode="lin" valueType="num">
                                      <p:cBhvr>
                                        <p:cTn id="30" dur="1000" fill="hold"/>
                                        <p:tgtEl>
                                          <p:spTgt spid="513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132"/>
                                        </p:tgtEl>
                                        <p:attrNameLst>
                                          <p:attrName>style.visibility</p:attrName>
                                        </p:attrNameLst>
                                      </p:cBhvr>
                                      <p:to>
                                        <p:strVal val="visible"/>
                                      </p:to>
                                    </p:set>
                                    <p:animEffect transition="in" filter="fade">
                                      <p:cBhvr>
                                        <p:cTn id="35" dur="1000"/>
                                        <p:tgtEl>
                                          <p:spTgt spid="5132"/>
                                        </p:tgtEl>
                                      </p:cBhvr>
                                    </p:animEffect>
                                    <p:anim calcmode="lin" valueType="num">
                                      <p:cBhvr>
                                        <p:cTn id="36" dur="1000" fill="hold"/>
                                        <p:tgtEl>
                                          <p:spTgt spid="5132"/>
                                        </p:tgtEl>
                                        <p:attrNameLst>
                                          <p:attrName>ppt_x</p:attrName>
                                        </p:attrNameLst>
                                      </p:cBhvr>
                                      <p:tavLst>
                                        <p:tav tm="0">
                                          <p:val>
                                            <p:strVal val="#ppt_x"/>
                                          </p:val>
                                        </p:tav>
                                        <p:tav tm="100000">
                                          <p:val>
                                            <p:strVal val="#ppt_x"/>
                                          </p:val>
                                        </p:tav>
                                      </p:tavLst>
                                    </p:anim>
                                    <p:anim calcmode="lin" valueType="num">
                                      <p:cBhvr>
                                        <p:cTn id="37" dur="1000" fill="hold"/>
                                        <p:tgtEl>
                                          <p:spTgt spid="513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133"/>
                                        </p:tgtEl>
                                        <p:attrNameLst>
                                          <p:attrName>style.visibility</p:attrName>
                                        </p:attrNameLst>
                                      </p:cBhvr>
                                      <p:to>
                                        <p:strVal val="visible"/>
                                      </p:to>
                                    </p:set>
                                    <p:animEffect transition="in" filter="fade">
                                      <p:cBhvr>
                                        <p:cTn id="42" dur="1000"/>
                                        <p:tgtEl>
                                          <p:spTgt spid="5133"/>
                                        </p:tgtEl>
                                      </p:cBhvr>
                                    </p:animEffect>
                                    <p:anim calcmode="lin" valueType="num">
                                      <p:cBhvr>
                                        <p:cTn id="43" dur="1000" fill="hold"/>
                                        <p:tgtEl>
                                          <p:spTgt spid="5133"/>
                                        </p:tgtEl>
                                        <p:attrNameLst>
                                          <p:attrName>ppt_x</p:attrName>
                                        </p:attrNameLst>
                                      </p:cBhvr>
                                      <p:tavLst>
                                        <p:tav tm="0">
                                          <p:val>
                                            <p:strVal val="#ppt_x"/>
                                          </p:val>
                                        </p:tav>
                                        <p:tav tm="100000">
                                          <p:val>
                                            <p:strVal val="#ppt_x"/>
                                          </p:val>
                                        </p:tav>
                                      </p:tavLst>
                                    </p:anim>
                                    <p:anim calcmode="lin" valueType="num">
                                      <p:cBhvr>
                                        <p:cTn id="44" dur="1000" fill="hold"/>
                                        <p:tgtEl>
                                          <p:spTgt spid="513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134"/>
                                        </p:tgtEl>
                                        <p:attrNameLst>
                                          <p:attrName>style.visibility</p:attrName>
                                        </p:attrNameLst>
                                      </p:cBhvr>
                                      <p:to>
                                        <p:strVal val="visible"/>
                                      </p:to>
                                    </p:set>
                                    <p:animEffect transition="in" filter="fade">
                                      <p:cBhvr>
                                        <p:cTn id="49" dur="1000"/>
                                        <p:tgtEl>
                                          <p:spTgt spid="5134"/>
                                        </p:tgtEl>
                                      </p:cBhvr>
                                    </p:animEffect>
                                    <p:anim calcmode="lin" valueType="num">
                                      <p:cBhvr>
                                        <p:cTn id="50" dur="1000" fill="hold"/>
                                        <p:tgtEl>
                                          <p:spTgt spid="5134"/>
                                        </p:tgtEl>
                                        <p:attrNameLst>
                                          <p:attrName>ppt_x</p:attrName>
                                        </p:attrNameLst>
                                      </p:cBhvr>
                                      <p:tavLst>
                                        <p:tav tm="0">
                                          <p:val>
                                            <p:strVal val="#ppt_x"/>
                                          </p:val>
                                        </p:tav>
                                        <p:tav tm="100000">
                                          <p:val>
                                            <p:strVal val="#ppt_x"/>
                                          </p:val>
                                        </p:tav>
                                      </p:tavLst>
                                    </p:anim>
                                    <p:anim calcmode="lin" valueType="num">
                                      <p:cBhvr>
                                        <p:cTn id="51" dur="1000" fill="hold"/>
                                        <p:tgtEl>
                                          <p:spTgt spid="513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135"/>
                                        </p:tgtEl>
                                        <p:attrNameLst>
                                          <p:attrName>style.visibility</p:attrName>
                                        </p:attrNameLst>
                                      </p:cBhvr>
                                      <p:to>
                                        <p:strVal val="visible"/>
                                      </p:to>
                                    </p:set>
                                    <p:animEffect transition="in" filter="fade">
                                      <p:cBhvr>
                                        <p:cTn id="56" dur="1000"/>
                                        <p:tgtEl>
                                          <p:spTgt spid="5135"/>
                                        </p:tgtEl>
                                      </p:cBhvr>
                                    </p:animEffect>
                                    <p:anim calcmode="lin" valueType="num">
                                      <p:cBhvr>
                                        <p:cTn id="57" dur="1000" fill="hold"/>
                                        <p:tgtEl>
                                          <p:spTgt spid="5135"/>
                                        </p:tgtEl>
                                        <p:attrNameLst>
                                          <p:attrName>ppt_x</p:attrName>
                                        </p:attrNameLst>
                                      </p:cBhvr>
                                      <p:tavLst>
                                        <p:tav tm="0">
                                          <p:val>
                                            <p:strVal val="#ppt_x"/>
                                          </p:val>
                                        </p:tav>
                                        <p:tav tm="100000">
                                          <p:val>
                                            <p:strVal val="#ppt_x"/>
                                          </p:val>
                                        </p:tav>
                                      </p:tavLst>
                                    </p:anim>
                                    <p:anim calcmode="lin" valueType="num">
                                      <p:cBhvr>
                                        <p:cTn id="58" dur="1000" fill="hold"/>
                                        <p:tgtEl>
                                          <p:spTgt spid="51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P spid="5129" grpId="0"/>
      <p:bldP spid="5130" grpId="0"/>
      <p:bldP spid="5131" grpId="0"/>
      <p:bldP spid="5132" grpId="0"/>
      <p:bldP spid="5133" grpId="0"/>
      <p:bldP spid="5134" grpId="0"/>
      <p:bldP spid="51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andom-numbers2.jpg"/>
          <p:cNvPicPr>
            <a:picLocks noChangeAspect="1"/>
          </p:cNvPicPr>
          <p:nvPr/>
        </p:nvPicPr>
        <p:blipFill>
          <a:blip r:embed="rId2" cstate="print"/>
          <a:stretch>
            <a:fillRect/>
          </a:stretch>
        </p:blipFill>
        <p:spPr>
          <a:xfrm>
            <a:off x="6477000" y="152400"/>
            <a:ext cx="2124075" cy="2152650"/>
          </a:xfrm>
          <a:prstGeom prst="rect">
            <a:avLst/>
          </a:prstGeom>
        </p:spPr>
      </p:pic>
      <p:pic>
        <p:nvPicPr>
          <p:cNvPr id="5" name="Picture 4" descr="random-numbers.jpg"/>
          <p:cNvPicPr>
            <a:picLocks noChangeAspect="1"/>
          </p:cNvPicPr>
          <p:nvPr/>
        </p:nvPicPr>
        <p:blipFill>
          <a:blip r:embed="rId3" cstate="print"/>
          <a:stretch>
            <a:fillRect/>
          </a:stretch>
        </p:blipFill>
        <p:spPr>
          <a:xfrm>
            <a:off x="2362200" y="1295400"/>
            <a:ext cx="4065386" cy="5410200"/>
          </a:xfrm>
          <a:prstGeom prst="rect">
            <a:avLst/>
          </a:prstGeom>
        </p:spPr>
      </p:pic>
      <p:sp>
        <p:nvSpPr>
          <p:cNvPr id="2" name="Title 1"/>
          <p:cNvSpPr>
            <a:spLocks noGrp="1"/>
          </p:cNvSpPr>
          <p:nvPr>
            <p:ph type="title"/>
          </p:nvPr>
        </p:nvSpPr>
        <p:spPr/>
        <p:txBody>
          <a:bodyPr/>
          <a:lstStyle/>
          <a:p>
            <a:r>
              <a:rPr lang="en-US" dirty="0" smtClean="0"/>
              <a:t>Rational Numbers</a:t>
            </a:r>
            <a:endParaRPr lang="en-US" dirty="0"/>
          </a:p>
        </p:txBody>
      </p:sp>
      <p:pic>
        <p:nvPicPr>
          <p:cNvPr id="8" name="Picture 7" descr="abs1.jpg"/>
          <p:cNvPicPr>
            <a:picLocks noChangeAspect="1"/>
          </p:cNvPicPr>
          <p:nvPr/>
        </p:nvPicPr>
        <p:blipFill>
          <a:blip r:embed="rId4" cstate="print"/>
          <a:stretch>
            <a:fillRect/>
          </a:stretch>
        </p:blipFill>
        <p:spPr>
          <a:xfrm>
            <a:off x="7924800" y="4876800"/>
            <a:ext cx="1028700" cy="1333500"/>
          </a:xfrm>
          <a:prstGeom prst="rect">
            <a:avLst/>
          </a:prstGeom>
        </p:spPr>
      </p:pic>
      <p:pic>
        <p:nvPicPr>
          <p:cNvPr id="9" name="Picture 8" descr="integers.jpg"/>
          <p:cNvPicPr>
            <a:picLocks noChangeAspect="1"/>
          </p:cNvPicPr>
          <p:nvPr/>
        </p:nvPicPr>
        <p:blipFill>
          <a:blip r:embed="rId5" cstate="print"/>
          <a:stretch>
            <a:fillRect/>
          </a:stretch>
        </p:blipFill>
        <p:spPr>
          <a:xfrm>
            <a:off x="152400" y="0"/>
            <a:ext cx="2032000" cy="1524000"/>
          </a:xfrm>
          <a:prstGeom prst="rect">
            <a:avLst/>
          </a:prstGeom>
        </p:spPr>
      </p:pic>
      <p:pic>
        <p:nvPicPr>
          <p:cNvPr id="10" name="Picture 9" descr="Rational Numbers4.jpg"/>
          <p:cNvPicPr>
            <a:picLocks noChangeAspect="1"/>
          </p:cNvPicPr>
          <p:nvPr/>
        </p:nvPicPr>
        <p:blipFill>
          <a:blip r:embed="rId6" cstate="print"/>
          <a:stretch>
            <a:fillRect/>
          </a:stretch>
        </p:blipFill>
        <p:spPr>
          <a:xfrm>
            <a:off x="5029200" y="3657600"/>
            <a:ext cx="2143125" cy="2133600"/>
          </a:xfrm>
          <a:prstGeom prst="rect">
            <a:avLst/>
          </a:prstGeom>
        </p:spPr>
      </p:pic>
      <p:pic>
        <p:nvPicPr>
          <p:cNvPr id="4" name="Content Placeholder 3" descr="random-numbers3.jpg"/>
          <p:cNvPicPr>
            <a:picLocks noGrp="1" noChangeAspect="1"/>
          </p:cNvPicPr>
          <p:nvPr>
            <p:ph idx="1"/>
          </p:nvPr>
        </p:nvPicPr>
        <p:blipFill>
          <a:blip r:embed="rId7" cstate="print"/>
          <a:stretch>
            <a:fillRect/>
          </a:stretch>
        </p:blipFill>
        <p:spPr>
          <a:xfrm>
            <a:off x="381000" y="2286000"/>
            <a:ext cx="2143125" cy="2143125"/>
          </a:xfrm>
        </p:spPr>
      </p:pic>
      <p:pic>
        <p:nvPicPr>
          <p:cNvPr id="7" name="Picture 6" descr="squareroot1.jpg"/>
          <p:cNvPicPr>
            <a:picLocks noChangeAspect="1"/>
          </p:cNvPicPr>
          <p:nvPr/>
        </p:nvPicPr>
        <p:blipFill>
          <a:blip r:embed="rId8" cstate="print"/>
          <a:stretch>
            <a:fillRect/>
          </a:stretch>
        </p:blipFill>
        <p:spPr>
          <a:xfrm>
            <a:off x="1735222" y="5029200"/>
            <a:ext cx="1531854" cy="1695450"/>
          </a:xfrm>
          <a:prstGeom prst="rect">
            <a:avLst/>
          </a:prstGeo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to="" calcmode="lin" valueType="num">
                                      <p:cBhvr>
                                        <p:cTn id="10" dur="1" fill="hold"/>
                                        <p:tgtEl>
                                          <p:spTgt spid="5"/>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to="" calcmode="lin" valueType="num">
                                      <p:cBhvr>
                                        <p:cTn id="13" dur="1" fill="hold"/>
                                        <p:tgtEl>
                                          <p:spTgt spid="2"/>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to="" calcmode="lin" valueType="num">
                                      <p:cBhvr>
                                        <p:cTn id="16" dur="1" fill="hold"/>
                                        <p:tgtEl>
                                          <p:spTgt spid="8"/>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to="" calcmode="lin" valueType="num">
                                      <p:cBhvr>
                                        <p:cTn id="19" dur="1" fill="hold"/>
                                        <p:tgtEl>
                                          <p:spTgt spid="9"/>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 to="" calcmode="lin" valueType="num">
                                      <p:cBhvr>
                                        <p:cTn id="22" dur="1" fill="hold"/>
                                        <p:tgtEl>
                                          <p:spTgt spid="10"/>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to="" calcmode="lin" valueType="num">
                                      <p:cBhvr>
                                        <p:cTn id="25" dur="1" fill="hold"/>
                                        <p:tgtEl>
                                          <p:spTgt spid="4"/>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 to="" calcmode="lin" valueType="num">
                                      <p:cBhvr>
                                        <p:cTn id="28"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Negative Numbers Are Used to Measure Temperature</a:t>
            </a:r>
          </a:p>
        </p:txBody>
      </p:sp>
      <p:pic>
        <p:nvPicPr>
          <p:cNvPr id="36868" name="Picture 4" descr="M:\IMAGES.TIF\HOM_HOUS\BCKYRD\H_HBK115.TIF"/>
          <p:cNvPicPr>
            <a:picLocks noChangeAspect="1" noChangeArrowheads="1"/>
          </p:cNvPicPr>
          <p:nvPr/>
        </p:nvPicPr>
        <p:blipFill>
          <a:blip r:embed="rId2" cstate="print"/>
          <a:srcRect/>
          <a:stretch>
            <a:fillRect/>
          </a:stretch>
        </p:blipFill>
        <p:spPr bwMode="auto">
          <a:xfrm>
            <a:off x="3886200" y="2133600"/>
            <a:ext cx="4114800" cy="4048125"/>
          </a:xfrm>
          <a:prstGeom prst="rect">
            <a:avLst/>
          </a:prstGeom>
          <a:noFill/>
        </p:spPr>
      </p:pic>
      <p:sp>
        <p:nvSpPr>
          <p:cNvPr id="5" name="TextBox 4"/>
          <p:cNvSpPr txBox="1"/>
          <p:nvPr/>
        </p:nvSpPr>
        <p:spPr>
          <a:xfrm>
            <a:off x="228600" y="2514600"/>
            <a:ext cx="3276600" cy="2862322"/>
          </a:xfrm>
          <a:prstGeom prst="rect">
            <a:avLst/>
          </a:prstGeom>
          <a:noFill/>
        </p:spPr>
        <p:txBody>
          <a:bodyPr wrap="square" rtlCol="0">
            <a:spAutoFit/>
          </a:bodyPr>
          <a:lstStyle/>
          <a:p>
            <a:r>
              <a:rPr lang="en-US" sz="3600" b="1" dirty="0" smtClean="0">
                <a:solidFill>
                  <a:srgbClr val="FF0000"/>
                </a:solidFill>
              </a:rPr>
              <a:t>WHERE ARE THE NEGATIVE NUMBERS FOUND?</a:t>
            </a:r>
            <a:endParaRPr lang="en-US" sz="3600" b="1"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body" sz="half" idx="2"/>
          </p:nvPr>
        </p:nvSpPr>
        <p:spPr>
          <a:xfrm>
            <a:off x="4648200" y="228600"/>
            <a:ext cx="4343400" cy="6324600"/>
          </a:xfrm>
        </p:spPr>
        <p:txBody>
          <a:bodyPr/>
          <a:lstStyle/>
          <a:p>
            <a:pPr eaLnBrk="1" hangingPunct="1">
              <a:lnSpc>
                <a:spcPct val="110000"/>
              </a:lnSpc>
              <a:defRPr/>
            </a:pPr>
            <a:r>
              <a:rPr lang="en-US" sz="2800" dirty="0" smtClean="0"/>
              <a:t>During </a:t>
            </a:r>
            <a:r>
              <a:rPr lang="en-US" sz="2800" smtClean="0"/>
              <a:t>one </a:t>
            </a:r>
            <a:r>
              <a:rPr lang="en-US" sz="2800" smtClean="0"/>
              <a:t>week </a:t>
            </a:r>
            <a:r>
              <a:rPr lang="en-US" sz="2800" dirty="0" smtClean="0"/>
              <a:t>last year the coldest temperatures each day were: -6</a:t>
            </a:r>
            <a:r>
              <a:rPr lang="en-US" sz="2800" dirty="0" smtClean="0">
                <a:cs typeface="Arial" charset="0"/>
              </a:rPr>
              <a:t>º</a:t>
            </a:r>
            <a:r>
              <a:rPr lang="en-US" sz="2800" dirty="0" smtClean="0"/>
              <a:t>, +7</a:t>
            </a:r>
            <a:r>
              <a:rPr lang="en-US" sz="2800" dirty="0" smtClean="0">
                <a:cs typeface="Arial" charset="0"/>
              </a:rPr>
              <a:t>º</a:t>
            </a:r>
            <a:r>
              <a:rPr lang="en-US" sz="2800" dirty="0" smtClean="0"/>
              <a:t>, +8</a:t>
            </a:r>
            <a:r>
              <a:rPr lang="en-US" sz="2800" dirty="0" smtClean="0">
                <a:cs typeface="Arial" charset="0"/>
              </a:rPr>
              <a:t>º</a:t>
            </a:r>
            <a:r>
              <a:rPr lang="en-US" sz="2800" dirty="0" smtClean="0"/>
              <a:t>, -2</a:t>
            </a:r>
            <a:r>
              <a:rPr lang="en-US" sz="2800" dirty="0" smtClean="0">
                <a:cs typeface="Arial" charset="0"/>
              </a:rPr>
              <a:t>º</a:t>
            </a:r>
            <a:r>
              <a:rPr lang="en-US" sz="2800" dirty="0" smtClean="0"/>
              <a:t>, and -1</a:t>
            </a:r>
            <a:r>
              <a:rPr lang="en-US" sz="2800" dirty="0" smtClean="0">
                <a:cs typeface="Arial" charset="0"/>
              </a:rPr>
              <a:t>º.</a:t>
            </a:r>
          </a:p>
          <a:p>
            <a:pPr eaLnBrk="1" hangingPunct="1">
              <a:lnSpc>
                <a:spcPct val="110000"/>
              </a:lnSpc>
              <a:defRPr/>
            </a:pPr>
            <a:endParaRPr lang="en-US" sz="2800" dirty="0" smtClean="0"/>
          </a:p>
          <a:p>
            <a:pPr eaLnBrk="1" hangingPunct="1">
              <a:lnSpc>
                <a:spcPct val="110000"/>
              </a:lnSpc>
              <a:defRPr/>
            </a:pPr>
            <a:r>
              <a:rPr lang="en-US" sz="2800" dirty="0" smtClean="0"/>
              <a:t>Order the temperatures from coldest to warmest or least to greatest.</a:t>
            </a:r>
          </a:p>
          <a:p>
            <a:pPr eaLnBrk="1" hangingPunct="1">
              <a:lnSpc>
                <a:spcPct val="110000"/>
              </a:lnSpc>
              <a:defRPr/>
            </a:pPr>
            <a:endParaRPr lang="en-US" sz="2800" b="1" dirty="0" smtClean="0">
              <a:solidFill>
                <a:schemeClr val="folHlink"/>
              </a:solidFill>
            </a:endParaRPr>
          </a:p>
          <a:p>
            <a:pPr eaLnBrk="1" hangingPunct="1">
              <a:lnSpc>
                <a:spcPct val="110000"/>
              </a:lnSpc>
              <a:defRPr/>
            </a:pPr>
            <a:r>
              <a:rPr lang="en-US" sz="2400" b="1" dirty="0" smtClean="0">
                <a:solidFill>
                  <a:schemeClr val="folHlink"/>
                </a:solidFill>
              </a:rPr>
              <a:t>-6</a:t>
            </a:r>
            <a:r>
              <a:rPr lang="en-US" sz="2400" b="1" dirty="0" smtClean="0">
                <a:solidFill>
                  <a:schemeClr val="folHlink"/>
                </a:solidFill>
                <a:cs typeface="Arial" charset="0"/>
              </a:rPr>
              <a:t>º</a:t>
            </a:r>
            <a:r>
              <a:rPr lang="en-US" sz="2400" b="1" dirty="0" smtClean="0">
                <a:solidFill>
                  <a:schemeClr val="folHlink"/>
                </a:solidFill>
              </a:rPr>
              <a:t>, -2</a:t>
            </a:r>
            <a:r>
              <a:rPr lang="en-US" sz="2400" b="1" dirty="0" smtClean="0">
                <a:solidFill>
                  <a:schemeClr val="folHlink"/>
                </a:solidFill>
                <a:cs typeface="Arial" charset="0"/>
              </a:rPr>
              <a:t>º</a:t>
            </a:r>
            <a:r>
              <a:rPr lang="en-US" sz="2400" b="1" dirty="0" smtClean="0">
                <a:solidFill>
                  <a:schemeClr val="folHlink"/>
                </a:solidFill>
              </a:rPr>
              <a:t>, -1</a:t>
            </a:r>
            <a:r>
              <a:rPr lang="en-US" sz="2400" b="1" dirty="0" smtClean="0">
                <a:solidFill>
                  <a:schemeClr val="folHlink"/>
                </a:solidFill>
                <a:cs typeface="Arial" charset="0"/>
              </a:rPr>
              <a:t>º</a:t>
            </a:r>
            <a:r>
              <a:rPr lang="en-US" sz="2400" b="1" dirty="0" smtClean="0">
                <a:solidFill>
                  <a:schemeClr val="folHlink"/>
                </a:solidFill>
              </a:rPr>
              <a:t>, +7</a:t>
            </a:r>
            <a:r>
              <a:rPr lang="en-US" sz="2400" b="1" dirty="0" smtClean="0">
                <a:solidFill>
                  <a:schemeClr val="folHlink"/>
                </a:solidFill>
                <a:cs typeface="Arial" charset="0"/>
              </a:rPr>
              <a:t>º</a:t>
            </a:r>
            <a:r>
              <a:rPr lang="en-US" sz="2400" b="1" dirty="0" smtClean="0">
                <a:solidFill>
                  <a:schemeClr val="folHlink"/>
                </a:solidFill>
              </a:rPr>
              <a:t>, +8</a:t>
            </a:r>
            <a:r>
              <a:rPr lang="en-US" sz="2400" b="1" dirty="0" smtClean="0">
                <a:solidFill>
                  <a:schemeClr val="folHlink"/>
                </a:solidFill>
                <a:cs typeface="Arial" charset="0"/>
              </a:rPr>
              <a:t>º</a:t>
            </a:r>
          </a:p>
        </p:txBody>
      </p:sp>
      <p:pic>
        <p:nvPicPr>
          <p:cNvPr id="12291" name="Picture 8" descr="Snow-Clad-Trees"/>
          <p:cNvPicPr>
            <a:picLocks noGrp="1" noChangeAspect="1" noChangeArrowheads="1"/>
          </p:cNvPicPr>
          <p:nvPr>
            <p:ph sz="half" idx="1"/>
          </p:nvPr>
        </p:nvPicPr>
        <p:blipFill>
          <a:blip r:embed="rId3" cstate="print"/>
          <a:srcRect/>
          <a:stretch>
            <a:fillRect/>
          </a:stretch>
        </p:blipFill>
        <p:spPr>
          <a:xfrm>
            <a:off x="-17463" y="0"/>
            <a:ext cx="4494213" cy="6858000"/>
          </a:xfr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2">
                                            <p:txEl>
                                              <p:pRg st="4" end="4"/>
                                            </p:txEl>
                                          </p:spTgt>
                                        </p:tgtEl>
                                        <p:attrNameLst>
                                          <p:attrName>style.visibility</p:attrName>
                                        </p:attrNameLst>
                                      </p:cBhvr>
                                      <p:to>
                                        <p:strVal val="visible"/>
                                      </p:to>
                                    </p:set>
                                    <p:animEffect transition="in" filter="fade">
                                      <p:cBhvr>
                                        <p:cTn id="7" dur="1000"/>
                                        <p:tgtEl>
                                          <p:spTgt spid="7172">
                                            <p:txEl>
                                              <p:pRg st="4" end="4"/>
                                            </p:txEl>
                                          </p:spTgt>
                                        </p:tgtEl>
                                      </p:cBhvr>
                                    </p:animEffect>
                                    <p:anim calcmode="lin" valueType="num">
                                      <p:cBhvr>
                                        <p:cTn id="8" dur="1000" fill="hold"/>
                                        <p:tgtEl>
                                          <p:spTgt spid="717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17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4294967295"/>
          </p:nvPr>
        </p:nvSpPr>
        <p:spPr>
          <a:xfrm>
            <a:off x="457200" y="1295400"/>
            <a:ext cx="8229600" cy="4191000"/>
          </a:xfrm>
        </p:spPr>
        <p:txBody>
          <a:bodyPr/>
          <a:lstStyle/>
          <a:p>
            <a:pPr algn="ctr" eaLnBrk="1" hangingPunct="1">
              <a:buFont typeface="Wingdings" pitchFamily="2" charset="2"/>
              <a:buNone/>
              <a:defRPr/>
            </a:pPr>
            <a:r>
              <a:rPr lang="en-US" smtClean="0"/>
              <a:t>Order from greatest to least:</a:t>
            </a:r>
          </a:p>
          <a:p>
            <a:pPr algn="ctr" eaLnBrk="1" hangingPunct="1">
              <a:defRPr/>
            </a:pPr>
            <a:endParaRPr lang="en-US" smtClean="0"/>
          </a:p>
          <a:p>
            <a:pPr algn="ctr" eaLnBrk="1" hangingPunct="1">
              <a:buFont typeface="Wingdings" pitchFamily="2" charset="2"/>
              <a:buNone/>
              <a:defRPr/>
            </a:pPr>
            <a:r>
              <a:rPr lang="en-US" smtClean="0"/>
              <a:t>5, -10, 6, -4, 2</a:t>
            </a:r>
          </a:p>
          <a:p>
            <a:pPr algn="ctr" eaLnBrk="1" hangingPunct="1">
              <a:buFont typeface="Wingdings" pitchFamily="2" charset="2"/>
              <a:buNone/>
              <a:defRPr/>
            </a:pPr>
            <a:endParaRPr lang="en-US" smtClean="0"/>
          </a:p>
          <a:p>
            <a:pPr algn="ctr" eaLnBrk="1" hangingPunct="1">
              <a:buFont typeface="Wingdings" pitchFamily="2" charset="2"/>
              <a:buNone/>
              <a:defRPr/>
            </a:pPr>
            <a:r>
              <a:rPr lang="en-US" b="1" smtClean="0">
                <a:solidFill>
                  <a:schemeClr val="folHlink"/>
                </a:solidFill>
              </a:rPr>
              <a:t>6, 5, 2, -4, -10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fade">
                                      <p:cBhvr>
                                        <p:cTn id="7" dur="1000"/>
                                        <p:tgtEl>
                                          <p:spTgt spid="9219">
                                            <p:txEl>
                                              <p:pRg st="4" end="4"/>
                                            </p:txEl>
                                          </p:spTgt>
                                        </p:tgtEl>
                                      </p:cBhvr>
                                    </p:animEffect>
                                    <p:anim calcmode="lin" valueType="num">
                                      <p:cBhvr>
                                        <p:cTn id="8"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457200" y="1371600"/>
            <a:ext cx="8229600" cy="4114800"/>
          </a:xfrm>
        </p:spPr>
        <p:txBody>
          <a:bodyPr/>
          <a:lstStyle/>
          <a:p>
            <a:pPr algn="ctr" eaLnBrk="1" hangingPunct="1">
              <a:buFont typeface="Wingdings" pitchFamily="2" charset="2"/>
              <a:buNone/>
              <a:defRPr/>
            </a:pPr>
            <a:r>
              <a:rPr lang="en-US" smtClean="0"/>
              <a:t>Order from least to greatest:</a:t>
            </a:r>
          </a:p>
          <a:p>
            <a:pPr algn="ctr" eaLnBrk="1" hangingPunct="1">
              <a:buFont typeface="Wingdings" pitchFamily="2" charset="2"/>
              <a:buNone/>
              <a:defRPr/>
            </a:pPr>
            <a:endParaRPr lang="en-US" smtClean="0"/>
          </a:p>
          <a:p>
            <a:pPr algn="ctr" eaLnBrk="1" hangingPunct="1">
              <a:buFont typeface="Wingdings" pitchFamily="2" charset="2"/>
              <a:buNone/>
              <a:defRPr/>
            </a:pPr>
            <a:r>
              <a:rPr lang="en-US" smtClean="0"/>
              <a:t>-100, 4, -55, 15, 0</a:t>
            </a:r>
          </a:p>
          <a:p>
            <a:pPr algn="ctr" eaLnBrk="1" hangingPunct="1">
              <a:buFont typeface="Wingdings" pitchFamily="2" charset="2"/>
              <a:buNone/>
              <a:defRPr/>
            </a:pPr>
            <a:endParaRPr lang="en-US" smtClean="0"/>
          </a:p>
          <a:p>
            <a:pPr algn="ctr" eaLnBrk="1" hangingPunct="1">
              <a:buFont typeface="Wingdings" pitchFamily="2" charset="2"/>
              <a:buNone/>
              <a:defRPr/>
            </a:pPr>
            <a:r>
              <a:rPr lang="en-US" b="1" smtClean="0">
                <a:solidFill>
                  <a:schemeClr val="folHlink"/>
                </a:solidFill>
              </a:rPr>
              <a:t>-100, -55, 0, 4, 15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2">
                                            <p:txEl>
                                              <p:pRg st="4" end="4"/>
                                            </p:txEl>
                                          </p:spTgt>
                                        </p:tgtEl>
                                        <p:attrNameLst>
                                          <p:attrName>style.visibility</p:attrName>
                                        </p:attrNameLst>
                                      </p:cBhvr>
                                      <p:to>
                                        <p:strVal val="visible"/>
                                      </p:to>
                                    </p:set>
                                    <p:animEffect transition="in" filter="fade">
                                      <p:cBhvr>
                                        <p:cTn id="7" dur="1000"/>
                                        <p:tgtEl>
                                          <p:spTgt spid="10242">
                                            <p:txEl>
                                              <p:pRg st="4" end="4"/>
                                            </p:txEl>
                                          </p:spTgt>
                                        </p:tgtEl>
                                      </p:cBhvr>
                                    </p:animEffect>
                                    <p:anim calcmode="lin" valueType="num">
                                      <p:cBhvr>
                                        <p:cTn id="8" dur="1000" fill="hold"/>
                                        <p:tgtEl>
                                          <p:spTgt spid="1024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024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685800" y="762000"/>
            <a:ext cx="7772400" cy="2133600"/>
          </a:xfrm>
        </p:spPr>
        <p:txBody>
          <a:bodyPr/>
          <a:lstStyle/>
          <a:p>
            <a:pPr eaLnBrk="1" hangingPunct="1">
              <a:defRPr/>
            </a:pPr>
            <a:r>
              <a:rPr lang="en-US" sz="7200" dirty="0" smtClean="0">
                <a:solidFill>
                  <a:schemeClr val="accent2"/>
                </a:solidFill>
              </a:rPr>
              <a:t>Student Activity</a:t>
            </a:r>
          </a:p>
        </p:txBody>
      </p:sp>
      <p:sp>
        <p:nvSpPr>
          <p:cNvPr id="80902" name="Rectangle 6"/>
          <p:cNvSpPr>
            <a:spLocks noGrp="1" noChangeArrowheads="1"/>
          </p:cNvSpPr>
          <p:nvPr>
            <p:ph type="subTitle" idx="1"/>
          </p:nvPr>
        </p:nvSpPr>
        <p:spPr>
          <a:xfrm>
            <a:off x="1371600" y="3124200"/>
            <a:ext cx="6400800" cy="2514600"/>
          </a:xfrm>
        </p:spPr>
        <p:txBody>
          <a:bodyPr/>
          <a:lstStyle/>
          <a:p>
            <a:pPr eaLnBrk="1" hangingPunct="1">
              <a:defRPr/>
            </a:pPr>
            <a:r>
              <a:rPr lang="en-US" b="1" dirty="0" smtClean="0"/>
              <a:t>You will now receive a worksheet.</a:t>
            </a:r>
          </a:p>
          <a:p>
            <a:pPr eaLnBrk="1" hangingPunct="1">
              <a:defRPr/>
            </a:pPr>
            <a:r>
              <a:rPr lang="en-US" b="1" dirty="0" smtClean="0"/>
              <a:t>Turn the worksheet in when completed.</a:t>
            </a:r>
            <a:r>
              <a:rPr lang="en-US" dirty="0" smtClean="0"/>
              <a:t>  </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smtClean="0">
                <a:latin typeface="Script MT Bold" pitchFamily="66" charset="0"/>
              </a:rPr>
              <a:t>Do Not Disturb</a:t>
            </a:r>
            <a:br>
              <a:rPr lang="en-US" smtClean="0">
                <a:latin typeface="Script MT Bold" pitchFamily="66" charset="0"/>
              </a:rPr>
            </a:br>
            <a:r>
              <a:rPr lang="en-US" smtClean="0">
                <a:latin typeface="Script MT Bold" pitchFamily="66" charset="0"/>
              </a:rPr>
              <a:t>			Work In Progress</a:t>
            </a:r>
          </a:p>
        </p:txBody>
      </p:sp>
      <p:pic>
        <p:nvPicPr>
          <p:cNvPr id="27651" name="Picture 4" descr="working_overtime"/>
          <p:cNvPicPr>
            <a:picLocks noChangeAspect="1" noChangeArrowheads="1"/>
          </p:cNvPicPr>
          <p:nvPr/>
        </p:nvPicPr>
        <p:blipFill>
          <a:blip r:embed="rId2" cstate="print">
            <a:lum contrast="-6000"/>
          </a:blip>
          <a:srcRect/>
          <a:stretch>
            <a:fillRect/>
          </a:stretch>
        </p:blipFill>
        <p:spPr bwMode="auto">
          <a:xfrm>
            <a:off x="2362200" y="2286000"/>
            <a:ext cx="4800600" cy="35083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Grp="1" noChangeArrowheads="1"/>
          </p:cNvSpPr>
          <p:nvPr>
            <p:ph type="title"/>
          </p:nvPr>
        </p:nvSpPr>
        <p:spPr>
          <a:xfrm>
            <a:off x="228600" y="1828800"/>
            <a:ext cx="8686800" cy="3505200"/>
          </a:xfrm>
        </p:spPr>
        <p:txBody>
          <a:bodyPr/>
          <a:lstStyle/>
          <a:p>
            <a:r>
              <a:rPr lang="en-US" dirty="0" smtClean="0">
                <a:solidFill>
                  <a:srgbClr val="CC9900"/>
                </a:solidFill>
                <a:latin typeface="akaDylan Open" pitchFamily="82" charset="0"/>
              </a:rPr>
              <a:t>RATIONAL NUMBERS? </a:t>
            </a:r>
            <a:br>
              <a:rPr lang="en-US" dirty="0" smtClean="0">
                <a:solidFill>
                  <a:srgbClr val="CC9900"/>
                </a:solidFill>
                <a:latin typeface="akaDylan Open" pitchFamily="82" charset="0"/>
              </a:rPr>
            </a:br>
            <a:r>
              <a:rPr lang="en-US" dirty="0" smtClean="0">
                <a:solidFill>
                  <a:srgbClr val="CC9900"/>
                </a:solidFill>
                <a:latin typeface="akaDylan Open" pitchFamily="82" charset="0"/>
              </a:rPr>
              <a:t/>
            </a:r>
            <a:br>
              <a:rPr lang="en-US" dirty="0" smtClean="0">
                <a:solidFill>
                  <a:srgbClr val="CC9900"/>
                </a:solidFill>
                <a:latin typeface="akaDylan Open" pitchFamily="82" charset="0"/>
              </a:rPr>
            </a:br>
            <a:r>
              <a:rPr lang="en-US" dirty="0" smtClean="0">
                <a:solidFill>
                  <a:srgbClr val="CC9900"/>
                </a:solidFill>
                <a:latin typeface="akaDylan Open" pitchFamily="82" charset="0"/>
              </a:rPr>
              <a:t/>
            </a:r>
            <a:br>
              <a:rPr lang="en-US" dirty="0" smtClean="0">
                <a:solidFill>
                  <a:srgbClr val="CC9900"/>
                </a:solidFill>
                <a:latin typeface="akaDylan Open" pitchFamily="82" charset="0"/>
              </a:rPr>
            </a:br>
            <a:r>
              <a:rPr lang="en-US" dirty="0" smtClean="0">
                <a:solidFill>
                  <a:srgbClr val="CC9900"/>
                </a:solidFill>
                <a:latin typeface="akaDylan Open" pitchFamily="82" charset="0"/>
              </a:rPr>
              <a:t>WHAT ARE THEY?</a:t>
            </a:r>
            <a:endParaRPr lang="en-IN" dirty="0">
              <a:solidFill>
                <a:srgbClr val="CC9900"/>
              </a:solidFill>
              <a:latin typeface="akaDylan Open" pitchFamily="82"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Grp="1" noChangeArrowheads="1"/>
          </p:cNvSpPr>
          <p:nvPr>
            <p:ph type="title"/>
          </p:nvPr>
        </p:nvSpPr>
        <p:spPr/>
        <p:txBody>
          <a:bodyPr/>
          <a:lstStyle/>
          <a:p>
            <a:r>
              <a:rPr lang="en-US" dirty="0" smtClean="0">
                <a:solidFill>
                  <a:srgbClr val="CC9900"/>
                </a:solidFill>
                <a:latin typeface="akaDylan Open" pitchFamily="82" charset="0"/>
              </a:rPr>
              <a:t>RATIONAL NUMBERS ARE</a:t>
            </a:r>
            <a:br>
              <a:rPr lang="en-US" dirty="0" smtClean="0">
                <a:solidFill>
                  <a:srgbClr val="CC9900"/>
                </a:solidFill>
                <a:latin typeface="akaDylan Open" pitchFamily="82" charset="0"/>
              </a:rPr>
            </a:br>
            <a:r>
              <a:rPr lang="en-US" dirty="0" smtClean="0">
                <a:solidFill>
                  <a:srgbClr val="CC9900"/>
                </a:solidFill>
                <a:latin typeface="akaDylan Open" pitchFamily="82" charset="0"/>
              </a:rPr>
              <a:t>NATURAL </a:t>
            </a:r>
            <a:r>
              <a:rPr lang="en-US" dirty="0">
                <a:solidFill>
                  <a:srgbClr val="CC9900"/>
                </a:solidFill>
                <a:latin typeface="akaDylan Open" pitchFamily="82" charset="0"/>
              </a:rPr>
              <a:t>NUMBERS</a:t>
            </a:r>
            <a:endParaRPr lang="en-IN" dirty="0">
              <a:solidFill>
                <a:srgbClr val="CC9900"/>
              </a:solidFill>
              <a:latin typeface="akaDylan Open" pitchFamily="82" charset="0"/>
            </a:endParaRPr>
          </a:p>
        </p:txBody>
      </p:sp>
      <p:sp>
        <p:nvSpPr>
          <p:cNvPr id="45059" name="Rectangle 3"/>
          <p:cNvSpPr>
            <a:spLocks noGrp="1" noChangeArrowheads="1"/>
          </p:cNvSpPr>
          <p:nvPr>
            <p:ph type="body" idx="1"/>
          </p:nvPr>
        </p:nvSpPr>
        <p:spPr>
          <a:xfrm>
            <a:off x="457200" y="2327275"/>
            <a:ext cx="8229600" cy="3997325"/>
          </a:xfrm>
        </p:spPr>
        <p:txBody>
          <a:bodyPr/>
          <a:lstStyle/>
          <a:p>
            <a:pPr>
              <a:lnSpc>
                <a:spcPct val="90000"/>
              </a:lnSpc>
            </a:pPr>
            <a:r>
              <a:rPr lang="en-IN" b="1" dirty="0">
                <a:latin typeface="Toontime" pitchFamily="2" charset="0"/>
              </a:rPr>
              <a:t>1, 2, 3, 4, 5, . . .</a:t>
            </a:r>
          </a:p>
          <a:p>
            <a:pPr>
              <a:lnSpc>
                <a:spcPct val="90000"/>
              </a:lnSpc>
            </a:pPr>
            <a:r>
              <a:rPr lang="en-IN" b="1" dirty="0">
                <a:latin typeface="Toontime" pitchFamily="2" charset="0"/>
              </a:rPr>
              <a:t>The use of three dots at the end of the list is a common mathematical notation to indicate that the list keeps going forever</a:t>
            </a:r>
            <a:r>
              <a:rPr lang="en-IN" b="1" dirty="0" smtClean="0">
                <a:latin typeface="Toontime" pitchFamily="2" charset="0"/>
              </a:rPr>
              <a:t>.</a:t>
            </a:r>
            <a:endParaRPr lang="en-IN" b="1" dirty="0">
              <a:latin typeface="Toontime" pitchFamily="2"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2000"/>
                                        <p:tgtEl>
                                          <p:spTgt spid="45059">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animEffect transition="in" filter="fade">
                                      <p:cBhvr>
                                        <p:cTn id="11" dur="20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p:txBody>
          <a:bodyPr/>
          <a:lstStyle/>
          <a:p>
            <a:r>
              <a:rPr lang="en-US" dirty="0" smtClean="0">
                <a:solidFill>
                  <a:srgbClr val="CC9900"/>
                </a:solidFill>
                <a:latin typeface="akaDylan Open" pitchFamily="82" charset="0"/>
              </a:rPr>
              <a:t>RATIONAL NUMBERS </a:t>
            </a:r>
            <a:br>
              <a:rPr lang="en-US" dirty="0" smtClean="0">
                <a:solidFill>
                  <a:srgbClr val="CC9900"/>
                </a:solidFill>
                <a:latin typeface="akaDylan Open" pitchFamily="82" charset="0"/>
              </a:rPr>
            </a:br>
            <a:r>
              <a:rPr lang="en-US" dirty="0" smtClean="0">
                <a:solidFill>
                  <a:srgbClr val="CC9900"/>
                </a:solidFill>
                <a:latin typeface="akaDylan Open" pitchFamily="82" charset="0"/>
              </a:rPr>
              <a:t>WHOLE </a:t>
            </a:r>
            <a:r>
              <a:rPr lang="en-US" dirty="0">
                <a:solidFill>
                  <a:srgbClr val="CC9900"/>
                </a:solidFill>
                <a:latin typeface="akaDylan Open" pitchFamily="82" charset="0"/>
              </a:rPr>
              <a:t>NUMBERS</a:t>
            </a:r>
            <a:endParaRPr lang="en-IN" dirty="0">
              <a:solidFill>
                <a:srgbClr val="CC9900"/>
              </a:solidFill>
              <a:latin typeface="akaDylan Open" pitchFamily="82" charset="0"/>
            </a:endParaRPr>
          </a:p>
        </p:txBody>
      </p:sp>
      <p:sp>
        <p:nvSpPr>
          <p:cNvPr id="46083" name="Rectangle 3"/>
          <p:cNvSpPr>
            <a:spLocks noGrp="1" noChangeArrowheads="1"/>
          </p:cNvSpPr>
          <p:nvPr>
            <p:ph type="body" idx="1"/>
          </p:nvPr>
        </p:nvSpPr>
        <p:spPr/>
        <p:txBody>
          <a:bodyPr/>
          <a:lstStyle/>
          <a:p>
            <a:r>
              <a:rPr lang="en-IN" dirty="0">
                <a:latin typeface="Calvin and Hobbes" pitchFamily="34" charset="0"/>
              </a:rPr>
              <a:t>Natural Numbers together with “zero”</a:t>
            </a:r>
          </a:p>
          <a:p>
            <a:r>
              <a:rPr lang="en-IN" dirty="0">
                <a:latin typeface="Calvin and Hobbes" pitchFamily="34" charset="0"/>
              </a:rPr>
              <a:t>0, 1, 2, 3, 4, 5, . . .</a:t>
            </a:r>
          </a:p>
          <a:p>
            <a:r>
              <a:rPr lang="en-IN" b="1" dirty="0" smtClean="0">
                <a:latin typeface="Toontime" pitchFamily="2" charset="0"/>
              </a:rPr>
              <a:t>At some point, the idea of “zero” came to be considered as a number. If the farmer does not have any sheep, then the number of sheep that the farmer owns is zero. We call the set of natural numbers plus the number zero the whole numbers.</a:t>
            </a:r>
          </a:p>
          <a:p>
            <a:endParaRPr lang="en-IN" dirty="0">
              <a:solidFill>
                <a:srgbClr val="003399"/>
              </a:solidFill>
              <a:latin typeface="Calvin and Hobbes"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2000"/>
                                        <p:tgtEl>
                                          <p:spTgt spid="4608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animEffect transition="in" filter="fade">
                                      <p:cBhvr>
                                        <p:cTn id="11" dur="2000"/>
                                        <p:tgtEl>
                                          <p:spTgt spid="46083">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animEffect transition="in" filter="fade">
                                      <p:cBhvr>
                                        <p:cTn id="15" dur="20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txBox="1">
            <a:spLocks noGrp="1" noChangeArrowheads="1"/>
          </p:cNvSpPr>
          <p:nvPr>
            <p:ph type="title"/>
          </p:nvPr>
        </p:nvSpPr>
        <p:spPr bwMode="auto">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defRPr/>
            </a:pPr>
            <a:r>
              <a:rPr lang="en-US" dirty="0" smtClean="0">
                <a:solidFill>
                  <a:srgbClr val="CC9900"/>
                </a:solidFill>
                <a:latin typeface="akaDylan Open" pitchFamily="82" charset="0"/>
              </a:rPr>
              <a:t>RATIONAL NUMBERS </a:t>
            </a:r>
            <a:r>
              <a:rPr lang="en-US" sz="4400" kern="0" dirty="0" smtClean="0">
                <a:solidFill>
                  <a:srgbClr val="CC9900"/>
                </a:solidFill>
                <a:effectLst>
                  <a:outerShdw blurRad="38100" dist="38100" dir="2700000" algn="tl">
                    <a:srgbClr val="FFFFFF"/>
                  </a:outerShdw>
                </a:effectLst>
                <a:latin typeface="akaDylan Open" pitchFamily="82" charset="0"/>
                <a:ea typeface="+mj-ea"/>
                <a:cs typeface="+mj-cs"/>
              </a:rPr>
              <a:t>ARE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rgbClr val="CC9900"/>
                </a:solidFill>
                <a:effectLst>
                  <a:outerShdw blurRad="38100" dist="38100" dir="2700000" algn="tl">
                    <a:srgbClr val="FFFFFF"/>
                  </a:outerShdw>
                </a:effectLst>
                <a:uLnTx/>
                <a:uFillTx/>
                <a:latin typeface="akaDylan Open" pitchFamily="82" charset="0"/>
                <a:ea typeface="+mj-ea"/>
                <a:cs typeface="+mj-cs"/>
              </a:rPr>
              <a:t>INTEGERS</a:t>
            </a:r>
            <a:endParaRPr kumimoji="0" lang="en-IN" sz="4400" b="0" i="0" u="none" strike="noStrike" kern="0" cap="none" spc="0" normalizeH="0" baseline="0" noProof="0" dirty="0">
              <a:ln>
                <a:noFill/>
              </a:ln>
              <a:solidFill>
                <a:srgbClr val="CC9900"/>
              </a:solidFill>
              <a:effectLst>
                <a:outerShdw blurRad="38100" dist="38100" dir="2700000" algn="tl">
                  <a:srgbClr val="FFFFFF"/>
                </a:outerShdw>
              </a:effectLst>
              <a:uLnTx/>
              <a:uFillTx/>
              <a:latin typeface="akaDylan Open" pitchFamily="82" charset="0"/>
              <a:ea typeface="+mj-ea"/>
              <a:cs typeface="+mj-cs"/>
            </a:endParaRPr>
          </a:p>
        </p:txBody>
      </p:sp>
      <p:sp>
        <p:nvSpPr>
          <p:cNvPr id="5" name="Rectangle 3"/>
          <p:cNvSpPr txBox="1">
            <a:spLocks noGrp="1" noChangeArrowheads="1"/>
          </p:cNvSpPr>
          <p:nvPr>
            <p:ph idx="1"/>
          </p:nvPr>
        </p:nvSpPr>
        <p:spPr bwMode="auto">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Pct val="75000"/>
              <a:buFont typeface="Wingdings" pitchFamily="2" charset="2"/>
              <a:buChar char="l"/>
              <a:tabLst/>
              <a:defRPr/>
            </a:pPr>
            <a:r>
              <a:rPr kumimoji="0" lang="en-IN" sz="3200" b="0" i="0" u="none" strike="noStrike" kern="0" cap="none" spc="0" normalizeH="0" baseline="0" noProof="0" dirty="0" smtClean="0">
                <a:ln>
                  <a:noFill/>
                </a:ln>
                <a:solidFill>
                  <a:schemeClr val="tx1"/>
                </a:solidFill>
                <a:effectLst>
                  <a:outerShdw blurRad="38100" dist="38100" dir="2700000" algn="tl">
                    <a:srgbClr val="010199"/>
                  </a:outerShdw>
                </a:effectLst>
                <a:uLnTx/>
                <a:uFillTx/>
                <a:latin typeface="Calvin and Hobbes"/>
                <a:cs typeface="+mn-cs"/>
              </a:rPr>
              <a:t>Whole numbers plus negatives</a:t>
            </a:r>
          </a:p>
          <a:p>
            <a:pPr marL="342900" marR="0" lvl="0" indent="-342900" algn="l" defTabSz="914400" rtl="0" eaLnBrk="0" fontAlgn="base" latinLnBrk="0" hangingPunct="0">
              <a:lnSpc>
                <a:spcPct val="100000"/>
              </a:lnSpc>
              <a:spcBef>
                <a:spcPct val="20000"/>
              </a:spcBef>
              <a:spcAft>
                <a:spcPct val="0"/>
              </a:spcAft>
              <a:buClr>
                <a:schemeClr val="hlink"/>
              </a:buClr>
              <a:buSzPct val="75000"/>
              <a:buFont typeface="Wingdings" pitchFamily="2" charset="2"/>
              <a:buChar char="l"/>
              <a:tabLst/>
              <a:defRPr/>
            </a:pPr>
            <a:r>
              <a:rPr kumimoji="0" lang="en-IN" sz="3200" b="0" i="0" u="none" strike="noStrike" kern="0" cap="none" spc="0" normalizeH="0" baseline="0" noProof="0" dirty="0" smtClean="0">
                <a:ln>
                  <a:noFill/>
                </a:ln>
                <a:solidFill>
                  <a:schemeClr val="tx1"/>
                </a:solidFill>
                <a:effectLst>
                  <a:outerShdw blurRad="38100" dist="38100" dir="2700000" algn="tl">
                    <a:srgbClr val="010199"/>
                  </a:outerShdw>
                </a:effectLst>
                <a:uLnTx/>
                <a:uFillTx/>
                <a:latin typeface="Calvin and Hobbes"/>
                <a:cs typeface="+mn-cs"/>
              </a:rPr>
              <a:t>. . . –4, –3, –2, –1, 0, 1, 2, 3, 4, . . .</a:t>
            </a:r>
          </a:p>
          <a:p>
            <a:pPr marL="342900" marR="0" lvl="0" indent="-342900" algn="l" defTabSz="914400" rtl="0" eaLnBrk="0" fontAlgn="base" latinLnBrk="0" hangingPunct="0">
              <a:lnSpc>
                <a:spcPct val="100000"/>
              </a:lnSpc>
              <a:spcBef>
                <a:spcPct val="20000"/>
              </a:spcBef>
              <a:spcAft>
                <a:spcPct val="0"/>
              </a:spcAft>
              <a:buClr>
                <a:schemeClr val="hlink"/>
              </a:buClr>
              <a:buSzPct val="75000"/>
              <a:buFont typeface="Wingdings" pitchFamily="2" charset="2"/>
              <a:buChar char="l"/>
              <a:tabLst/>
              <a:defRPr/>
            </a:pPr>
            <a:endParaRPr kumimoji="0" lang="en-IN" sz="3200" b="0" i="0" u="none" strike="noStrike" kern="0" cap="none" spc="0" normalizeH="0" baseline="0" noProof="0" dirty="0">
              <a:ln>
                <a:noFill/>
              </a:ln>
              <a:solidFill>
                <a:srgbClr val="003399"/>
              </a:solidFill>
              <a:effectLst>
                <a:outerShdw blurRad="38100" dist="38100" dir="2700000" algn="tl">
                  <a:srgbClr val="010199"/>
                </a:outerShdw>
              </a:effectLst>
              <a:uLnTx/>
              <a:uFillTx/>
              <a:latin typeface="-banhart- ver : 010" pitchFamily="2" charset="2"/>
              <a:ea typeface="+mn-ea"/>
              <a:cs typeface="+mn-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r>
              <a:rPr lang="en-US" dirty="0">
                <a:solidFill>
                  <a:srgbClr val="CC9900"/>
                </a:solidFill>
                <a:latin typeface="akaDylan Open" pitchFamily="82" charset="0"/>
              </a:rPr>
              <a:t>RATIONAL </a:t>
            </a:r>
            <a:r>
              <a:rPr lang="en-US" dirty="0" smtClean="0">
                <a:solidFill>
                  <a:srgbClr val="CC9900"/>
                </a:solidFill>
                <a:latin typeface="akaDylan Open" pitchFamily="82" charset="0"/>
              </a:rPr>
              <a:t>NUMBERS ARE…</a:t>
            </a:r>
            <a:endParaRPr lang="en-IN" dirty="0">
              <a:solidFill>
                <a:srgbClr val="CC9900"/>
              </a:solidFill>
              <a:latin typeface="akaDylan Open" pitchFamily="82" charset="0"/>
            </a:endParaRPr>
          </a:p>
        </p:txBody>
      </p:sp>
      <p:sp>
        <p:nvSpPr>
          <p:cNvPr id="48131" name="Rectangle 3"/>
          <p:cNvSpPr>
            <a:spLocks noGrp="1" noChangeArrowheads="1"/>
          </p:cNvSpPr>
          <p:nvPr>
            <p:ph type="body" idx="1"/>
          </p:nvPr>
        </p:nvSpPr>
        <p:spPr/>
        <p:txBody>
          <a:bodyPr/>
          <a:lstStyle/>
          <a:p>
            <a:r>
              <a:rPr lang="en-IN" sz="3200" dirty="0">
                <a:latin typeface="Cheeseburger" pitchFamily="2" charset="0"/>
              </a:rPr>
              <a:t>All numbers of the form </a:t>
            </a:r>
            <a:r>
              <a:rPr lang="en-IN" dirty="0" smtClean="0">
                <a:latin typeface="Cheeseburger" pitchFamily="2" charset="0"/>
              </a:rPr>
              <a:t>a/b (a divided by b)</a:t>
            </a:r>
            <a:r>
              <a:rPr lang="en-IN" sz="3200" dirty="0" smtClean="0">
                <a:latin typeface="Cheeseburger" pitchFamily="2" charset="0"/>
              </a:rPr>
              <a:t>, </a:t>
            </a:r>
            <a:r>
              <a:rPr lang="en-IN" sz="3200" dirty="0">
                <a:latin typeface="Cheeseburger" pitchFamily="2" charset="0"/>
              </a:rPr>
              <a:t>where a and b are integers (but b </a:t>
            </a:r>
            <a:r>
              <a:rPr lang="en-IN" sz="3200" dirty="0" smtClean="0">
                <a:latin typeface="Cheeseburger" pitchFamily="2" charset="0"/>
              </a:rPr>
              <a:t>is not equal to zero</a:t>
            </a:r>
            <a:r>
              <a:rPr lang="en-IN" sz="3200" dirty="0" smtClean="0">
                <a:latin typeface="Cheeseburger" pitchFamily="2" charset="0"/>
              </a:rPr>
              <a:t>).</a:t>
            </a:r>
            <a:endParaRPr lang="en-IN" sz="3200" dirty="0">
              <a:latin typeface="Cheeseburger" pitchFamily="2" charset="0"/>
            </a:endParaRPr>
          </a:p>
          <a:p>
            <a:r>
              <a:rPr lang="en-IN" sz="3200" dirty="0">
                <a:latin typeface="Cheeseburger" pitchFamily="2" charset="0"/>
              </a:rPr>
              <a:t>Rational numbers include what we usually call </a:t>
            </a:r>
            <a:r>
              <a:rPr lang="en-IN" sz="3200" dirty="0" smtClean="0">
                <a:latin typeface="Cheeseburger" pitchFamily="2" charset="0"/>
              </a:rPr>
              <a:t>fractions.</a:t>
            </a:r>
            <a:endParaRPr lang="en-IN" sz="3200" dirty="0">
              <a:latin typeface="Cheeseburger" pitchFamily="2" charset="0"/>
            </a:endParaRPr>
          </a:p>
          <a:p>
            <a:r>
              <a:rPr lang="en-IN" sz="3200" dirty="0">
                <a:latin typeface="Cheeseburger" pitchFamily="2" charset="0"/>
              </a:rPr>
              <a:t>Notice that the word “rational” contains the word “ratio,” which should remind you of fractions.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2000"/>
                                        <p:tgtEl>
                                          <p:spTgt spid="48131">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animEffect transition="in" filter="fade">
                                      <p:cBhvr>
                                        <p:cTn id="11" dur="2000"/>
                                        <p:tgtEl>
                                          <p:spTgt spid="48131">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animEffect transition="in" filter="fade">
                                      <p:cBhvr>
                                        <p:cTn id="15" dur="20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a:xfrm>
            <a:off x="381000" y="1981200"/>
            <a:ext cx="8229600" cy="1139825"/>
          </a:xfrm>
        </p:spPr>
        <p:txBody>
          <a:bodyPr/>
          <a:lstStyle/>
          <a:p>
            <a:r>
              <a:rPr lang="en-US" sz="6000" dirty="0" smtClean="0">
                <a:solidFill>
                  <a:srgbClr val="CC9900"/>
                </a:solidFill>
                <a:latin typeface="akaDylan Open" pitchFamily="82" charset="0"/>
              </a:rPr>
              <a:t>THEN THERE </a:t>
            </a:r>
            <a:r>
              <a:rPr lang="en-US" sz="6000" dirty="0" smtClean="0">
                <a:solidFill>
                  <a:srgbClr val="CC9900"/>
                </a:solidFill>
                <a:latin typeface="akaDylan Open" pitchFamily="82" charset="0"/>
              </a:rPr>
              <a:t>ARE</a:t>
            </a:r>
            <a:r>
              <a:rPr lang="en-US" sz="6000" dirty="0" smtClean="0">
                <a:solidFill>
                  <a:srgbClr val="CC9900"/>
                </a:solidFill>
                <a:latin typeface="akaDylan Open" pitchFamily="82" charset="0"/>
              </a:rPr>
              <a:t> </a:t>
            </a:r>
            <a:r>
              <a:rPr lang="en-US" sz="6000" dirty="0" smtClean="0">
                <a:solidFill>
                  <a:srgbClr val="CC9900"/>
                </a:solidFill>
                <a:latin typeface="akaDylan Open" pitchFamily="82" charset="0"/>
              </a:rPr>
              <a:t>THE </a:t>
            </a:r>
            <a:br>
              <a:rPr lang="en-US" sz="6000" dirty="0" smtClean="0">
                <a:solidFill>
                  <a:srgbClr val="CC9900"/>
                </a:solidFill>
                <a:latin typeface="akaDylan Open" pitchFamily="82" charset="0"/>
              </a:rPr>
            </a:br>
            <a:r>
              <a:rPr lang="en-US" sz="6000" b="1" u="sng" dirty="0" smtClean="0">
                <a:solidFill>
                  <a:srgbClr val="CC9900"/>
                </a:solidFill>
                <a:latin typeface="akaDylan Open" pitchFamily="82" charset="0"/>
              </a:rPr>
              <a:t>IRRATIONAL </a:t>
            </a:r>
            <a:r>
              <a:rPr lang="en-US" sz="6000" b="1" u="sng" dirty="0">
                <a:solidFill>
                  <a:srgbClr val="CC9900"/>
                </a:solidFill>
                <a:latin typeface="akaDylan Open" pitchFamily="82" charset="0"/>
              </a:rPr>
              <a:t>NUMBERS</a:t>
            </a:r>
            <a:endParaRPr lang="en-IN" sz="6000" b="1" u="sng" dirty="0">
              <a:solidFill>
                <a:srgbClr val="CC9900"/>
              </a:solidFill>
              <a:latin typeface="akaDylan Open" pitchFamily="82" charset="0"/>
            </a:endParaRPr>
          </a:p>
        </p:txBody>
      </p:sp>
      <p:sp>
        <p:nvSpPr>
          <p:cNvPr id="49155" name="Rectangle 3"/>
          <p:cNvSpPr>
            <a:spLocks noGrp="1" noChangeArrowheads="1"/>
          </p:cNvSpPr>
          <p:nvPr>
            <p:ph type="body" idx="1"/>
          </p:nvPr>
        </p:nvSpPr>
        <p:spPr>
          <a:xfrm>
            <a:off x="381000" y="3962400"/>
            <a:ext cx="8229600" cy="1981200"/>
          </a:xfrm>
        </p:spPr>
        <p:txBody>
          <a:bodyPr/>
          <a:lstStyle/>
          <a:p>
            <a:r>
              <a:rPr lang="en-IN" sz="3200" dirty="0" smtClean="0">
                <a:latin typeface="Candy Randy" pitchFamily="2" charset="0"/>
              </a:rPr>
              <a:t>Irrational numbers cannot </a:t>
            </a:r>
            <a:r>
              <a:rPr lang="en-IN" sz="3200" dirty="0">
                <a:latin typeface="Candy Randy" pitchFamily="2" charset="0"/>
              </a:rPr>
              <a:t>be expressed as a ratio of integers.</a:t>
            </a:r>
          </a:p>
          <a:p>
            <a:r>
              <a:rPr lang="en-IN" sz="3200" dirty="0">
                <a:latin typeface="Candy Randy" pitchFamily="2" charset="0"/>
              </a:rPr>
              <a:t>As </a:t>
            </a:r>
            <a:r>
              <a:rPr lang="en-IN" sz="3200" dirty="0" smtClean="0">
                <a:latin typeface="Candy Randy" pitchFamily="2" charset="0"/>
              </a:rPr>
              <a:t>decimals, Irrational Numbers never </a:t>
            </a:r>
            <a:r>
              <a:rPr lang="en-IN" sz="3200" dirty="0">
                <a:latin typeface="Candy Randy" pitchFamily="2" charset="0"/>
              </a:rPr>
              <a:t>repeat or </a:t>
            </a:r>
            <a:r>
              <a:rPr lang="en-IN" sz="3200" dirty="0" smtClean="0">
                <a:latin typeface="Candy Randy" pitchFamily="2" charset="0"/>
              </a:rPr>
              <a:t>terminate. (</a:t>
            </a:r>
            <a:r>
              <a:rPr lang="en-IN" dirty="0" smtClean="0">
                <a:latin typeface="Candy Randy" pitchFamily="2" charset="0"/>
              </a:rPr>
              <a:t>R</a:t>
            </a:r>
            <a:r>
              <a:rPr lang="en-IN" sz="3200" dirty="0" smtClean="0">
                <a:latin typeface="Candy Randy" pitchFamily="2" charset="0"/>
              </a:rPr>
              <a:t>ational </a:t>
            </a:r>
            <a:r>
              <a:rPr lang="en-IN" sz="3200" dirty="0" smtClean="0">
                <a:latin typeface="Candy Randy" pitchFamily="2" charset="0"/>
              </a:rPr>
              <a:t>numbers </a:t>
            </a:r>
            <a:r>
              <a:rPr lang="en-IN" sz="3200" dirty="0">
                <a:latin typeface="Candy Randy" pitchFamily="2" charset="0"/>
              </a:rPr>
              <a:t>always do one or the </a:t>
            </a:r>
            <a:r>
              <a:rPr lang="en-IN" sz="3200" dirty="0" smtClean="0">
                <a:latin typeface="Candy Randy" pitchFamily="2" charset="0"/>
              </a:rPr>
              <a:t>other.)</a:t>
            </a:r>
            <a:endParaRPr lang="en-IN" sz="3200" dirty="0">
              <a:latin typeface="Candy Randy" pitchFamily="2"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2000"/>
                                        <p:tgtEl>
                                          <p:spTgt spid="49155">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animEffect transition="in" filter="fade">
                                      <p:cBhvr>
                                        <p:cTn id="11" dur="20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6" name="AutoShape 8"/>
          <p:cNvSpPr>
            <a:spLocks noGrp="1" noChangeArrowheads="1"/>
          </p:cNvSpPr>
          <p:nvPr>
            <p:ph type="title"/>
          </p:nvPr>
        </p:nvSpPr>
        <p:spPr/>
        <p:txBody>
          <a:bodyPr/>
          <a:lstStyle/>
          <a:p>
            <a:r>
              <a:rPr lang="en-US" dirty="0">
                <a:solidFill>
                  <a:srgbClr val="CC9900"/>
                </a:solidFill>
                <a:latin typeface="akaDylan Open" pitchFamily="82" charset="0"/>
              </a:rPr>
              <a:t>Diagram:</a:t>
            </a:r>
            <a:endParaRPr lang="en-IN" dirty="0">
              <a:solidFill>
                <a:srgbClr val="CC9900"/>
              </a:solidFill>
              <a:latin typeface="akaDylan Open" pitchFamily="82" charset="0"/>
            </a:endParaRPr>
          </a:p>
        </p:txBody>
      </p:sp>
      <p:sp>
        <p:nvSpPr>
          <p:cNvPr id="58379" name="Rectangle 11"/>
          <p:cNvSpPr>
            <a:spLocks noGrp="1" noChangeArrowheads="1"/>
          </p:cNvSpPr>
          <p:nvPr>
            <p:ph type="body" sz="half" idx="2"/>
          </p:nvPr>
        </p:nvSpPr>
        <p:spPr/>
        <p:txBody>
          <a:bodyPr/>
          <a:lstStyle/>
          <a:p>
            <a:pPr>
              <a:lnSpc>
                <a:spcPct val="90000"/>
              </a:lnSpc>
              <a:buNone/>
            </a:pPr>
            <a:r>
              <a:rPr lang="en-IN" sz="3600" b="1" dirty="0" smtClean="0">
                <a:latin typeface="Island of Misfit Toys" pitchFamily="2" charset="0"/>
              </a:rPr>
              <a:t>This diagram illustrates </a:t>
            </a:r>
            <a:r>
              <a:rPr lang="en-IN" sz="3600" b="1" dirty="0">
                <a:latin typeface="Island of Misfit Toys" pitchFamily="2" charset="0"/>
              </a:rPr>
              <a:t>the relationships of the sets that make up the real numbers.</a:t>
            </a:r>
            <a:r>
              <a:rPr lang="en-IN" sz="1600" dirty="0">
                <a:latin typeface="MidnightSnack BB" pitchFamily="34" charset="0"/>
              </a:rPr>
              <a:t> </a:t>
            </a:r>
          </a:p>
        </p:txBody>
      </p:sp>
      <p:pic>
        <p:nvPicPr>
          <p:cNvPr id="5" name="Picture 4" descr="Rational Numbers3.jpg"/>
          <p:cNvPicPr>
            <a:picLocks noChangeAspect="1"/>
          </p:cNvPicPr>
          <p:nvPr/>
        </p:nvPicPr>
        <p:blipFill>
          <a:blip r:embed="rId2" cstate="print"/>
          <a:stretch>
            <a:fillRect/>
          </a:stretch>
        </p:blipFill>
        <p:spPr>
          <a:xfrm>
            <a:off x="457200" y="1295400"/>
            <a:ext cx="4114800" cy="5165021"/>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2000"/>
                                        <p:tgtEl>
                                          <p:spTgt spid="5"/>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8379">
                                            <p:txEl>
                                              <p:pRg st="0" end="0"/>
                                            </p:txEl>
                                          </p:spTgt>
                                        </p:tgtEl>
                                        <p:attrNameLst>
                                          <p:attrName>style.visibility</p:attrName>
                                        </p:attrNameLst>
                                      </p:cBhvr>
                                      <p:to>
                                        <p:strVal val="visible"/>
                                      </p:to>
                                    </p:set>
                                    <p:animEffect transition="in" filter="fade">
                                      <p:cBhvr>
                                        <p:cTn id="11" dur="2000"/>
                                        <p:tgtEl>
                                          <p:spTgt spid="583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Orbit</Template>
  <TotalTime>4234</TotalTime>
  <Words>793</Words>
  <Application>Microsoft Office PowerPoint</Application>
  <PresentationFormat>On-screen Show (4:3)</PresentationFormat>
  <Paragraphs>149</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Orbit</vt:lpstr>
      <vt:lpstr> Rational Numbers ~ Comparing Rational Numbers</vt:lpstr>
      <vt:lpstr>Rational Numbers</vt:lpstr>
      <vt:lpstr>RATIONAL NUMBERS?    WHAT ARE THEY?</vt:lpstr>
      <vt:lpstr>RATIONAL NUMBERS ARE NATURAL NUMBERS</vt:lpstr>
      <vt:lpstr>RATIONAL NUMBERS  WHOLE NUMBERS</vt:lpstr>
      <vt:lpstr>RATIONAL NUMBERS ARE  INTEGERS</vt:lpstr>
      <vt:lpstr>RATIONAL NUMBERS ARE…</vt:lpstr>
      <vt:lpstr>THEN THERE ARE THE  IRRATIONAL NUMBERS</vt:lpstr>
      <vt:lpstr>Diagram:</vt:lpstr>
      <vt:lpstr>Slide 10</vt:lpstr>
      <vt:lpstr>Rational Numbers are….</vt:lpstr>
      <vt:lpstr>Rational Numbers are….</vt:lpstr>
      <vt:lpstr>Rational Numbers are….</vt:lpstr>
      <vt:lpstr>Rational Numbers are….</vt:lpstr>
      <vt:lpstr>Use a number line</vt:lpstr>
      <vt:lpstr>Use a number line</vt:lpstr>
      <vt:lpstr>Identifying Positive and Negative Integers on a Number Line</vt:lpstr>
      <vt:lpstr>Comparing and Ordering Integers</vt:lpstr>
      <vt:lpstr>Comparing Integers</vt:lpstr>
      <vt:lpstr>Negative Numbers Are Used to Measure Temperature</vt:lpstr>
      <vt:lpstr>Slide 21</vt:lpstr>
      <vt:lpstr>Slide 22</vt:lpstr>
      <vt:lpstr>Slide 23</vt:lpstr>
      <vt:lpstr>Student Activity</vt:lpstr>
      <vt:lpstr>Do Not Disturb    Work In Progress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Edwin Silie</dc:creator>
  <cp:lastModifiedBy>Silie</cp:lastModifiedBy>
  <cp:revision>347</cp:revision>
  <dcterms:created xsi:type="dcterms:W3CDTF">2010-01-10T16:28:44Z</dcterms:created>
  <dcterms:modified xsi:type="dcterms:W3CDTF">2011-03-28T00:09:32Z</dcterms:modified>
</cp:coreProperties>
</file>