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25"/>
  </p:notesMasterIdLst>
  <p:sldIdLst>
    <p:sldId id="256" r:id="rId2"/>
    <p:sldId id="289" r:id="rId3"/>
    <p:sldId id="260" r:id="rId4"/>
    <p:sldId id="277" r:id="rId5"/>
    <p:sldId id="288" r:id="rId6"/>
    <p:sldId id="278" r:id="rId7"/>
    <p:sldId id="279" r:id="rId8"/>
    <p:sldId id="280" r:id="rId9"/>
    <p:sldId id="281" r:id="rId10"/>
    <p:sldId id="283" r:id="rId11"/>
    <p:sldId id="284" r:id="rId12"/>
    <p:sldId id="286" r:id="rId13"/>
    <p:sldId id="287" r:id="rId14"/>
    <p:sldId id="261" r:id="rId15"/>
    <p:sldId id="262" r:id="rId16"/>
    <p:sldId id="263" r:id="rId17"/>
    <p:sldId id="264" r:id="rId18"/>
    <p:sldId id="265" r:id="rId19"/>
    <p:sldId id="266" r:id="rId20"/>
    <p:sldId id="267" r:id="rId21"/>
    <p:sldId id="268" r:id="rId22"/>
    <p:sldId id="258" r:id="rId23"/>
    <p:sldId id="259"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0" autoAdjust="0"/>
    <p:restoredTop sz="94660"/>
  </p:normalViewPr>
  <p:slideViewPr>
    <p:cSldViewPr>
      <p:cViewPr varScale="1">
        <p:scale>
          <a:sx n="92" d="100"/>
          <a:sy n="92" d="100"/>
        </p:scale>
        <p:origin x="-108" y="-3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604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C19E0684-6C08-4B5E-8BF9-345D113349D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C8C4AD9-16EF-4FD6-B2D2-FCF870A3AC44}" type="slidenum">
              <a:rPr lang="en-US"/>
              <a:pPr/>
              <a:t>4</a:t>
            </a:fld>
            <a:endParaRPr lang="en-US"/>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DF4C64C2-6AEC-49EB-B1C1-CCF2C6F7C635}"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75B2B59-398E-4161-BBCF-236B81186E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872A8B1-C072-4D3E-80D6-FF92838781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D6F3033-6A77-491F-8DF5-F03766BD0B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EF51E3-7AFB-4800-9D3A-151DA5CED0F6}"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9E8919B-B56F-4C45-BF51-A66AEBCF80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99C7B3D-8B22-420A-8B1B-9205FEDB69C9}"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FF04415-8CA9-49FD-BEA5-9862BED048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5272932-F663-4960-9CB3-57D2ED829A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3373313-4768-4B4A-B409-C7EBFC42B0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8400D847-C16E-4417-B212-B98DCB3A204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D825853-A287-47B1-8BC9-3BC63F43D12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jpeg"/><Relationship Id="rId1" Type="http://schemas.openxmlformats.org/officeDocument/2006/relationships/slideLayout" Target="../slideLayouts/slideLayout6.xml"/><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1828800"/>
            <a:ext cx="8763000" cy="1973263"/>
          </a:xfrm>
        </p:spPr>
        <p:txBody>
          <a:bodyPr>
            <a:normAutofit fontScale="90000"/>
          </a:bodyPr>
          <a:lstStyle/>
          <a:p>
            <a:pPr algn="ctr"/>
            <a:r>
              <a:rPr lang="en-US" dirty="0"/>
              <a:t> </a:t>
            </a:r>
            <a:r>
              <a:rPr lang="en-US" sz="5300" dirty="0" smtClean="0"/>
              <a:t>Rational Numbers</a:t>
            </a:r>
            <a:r>
              <a:rPr lang="en-US" dirty="0"/>
              <a:t/>
            </a:r>
            <a:br>
              <a:rPr lang="en-US" dirty="0"/>
            </a:br>
            <a:r>
              <a:rPr lang="en-US" sz="4700" dirty="0"/>
              <a:t>~</a:t>
            </a:r>
            <a:br>
              <a:rPr lang="en-US" sz="4700" dirty="0"/>
            </a:br>
            <a:r>
              <a:rPr lang="en-US" sz="4700" dirty="0" smtClean="0"/>
              <a:t>Subtracting Rational Numbers</a:t>
            </a:r>
            <a:endParaRPr lang="en-US" sz="47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8"/>
          <p:cNvSpPr txBox="1">
            <a:spLocks noChangeArrowheads="1"/>
          </p:cNvSpPr>
          <p:nvPr/>
        </p:nvSpPr>
        <p:spPr bwMode="auto">
          <a:xfrm>
            <a:off x="1143000" y="2514600"/>
            <a:ext cx="4114800" cy="457200"/>
          </a:xfrm>
          <a:prstGeom prst="rect">
            <a:avLst/>
          </a:prstGeom>
          <a:noFill/>
          <a:ln w="9525">
            <a:noFill/>
            <a:miter lim="800000"/>
            <a:headEnd/>
            <a:tailEnd/>
          </a:ln>
        </p:spPr>
        <p:txBody>
          <a:bodyPr>
            <a:spAutoFit/>
          </a:bodyPr>
          <a:lstStyle/>
          <a:p>
            <a:pPr>
              <a:spcBef>
                <a:spcPct val="50000"/>
              </a:spcBef>
            </a:pPr>
            <a:r>
              <a:rPr lang="en-US" b="1">
                <a:latin typeface="Verdana" pitchFamily="34" charset="0"/>
              </a:rPr>
              <a:t>A.</a:t>
            </a:r>
            <a:r>
              <a:rPr lang="en-US">
                <a:latin typeface="Verdana" pitchFamily="34" charset="0"/>
              </a:rPr>
              <a:t> 11 </a:t>
            </a:r>
            <a:r>
              <a:rPr lang="en-US" altLang="en-US">
                <a:latin typeface="Verdana" pitchFamily="34" charset="0"/>
              </a:rPr>
              <a:t>–</a:t>
            </a:r>
            <a:r>
              <a:rPr lang="en-US">
                <a:latin typeface="Verdana" pitchFamily="34" charset="0"/>
              </a:rPr>
              <a:t> </a:t>
            </a:r>
            <a:r>
              <a:rPr lang="en-US" i="1">
                <a:latin typeface="Verdana" pitchFamily="34" charset="0"/>
              </a:rPr>
              <a:t>m</a:t>
            </a:r>
            <a:r>
              <a:rPr lang="en-US">
                <a:latin typeface="Verdana" pitchFamily="34" charset="0"/>
              </a:rPr>
              <a:t> </a:t>
            </a:r>
            <a:r>
              <a:rPr lang="en-US" altLang="en-US">
                <a:latin typeface="Verdana" pitchFamily="34" charset="0"/>
              </a:rPr>
              <a:t>for </a:t>
            </a:r>
            <a:r>
              <a:rPr lang="en-US" altLang="en-US" i="1">
                <a:latin typeface="Verdana" pitchFamily="34" charset="0"/>
              </a:rPr>
              <a:t>m</a:t>
            </a:r>
            <a:r>
              <a:rPr lang="en-US" altLang="en-US">
                <a:latin typeface="Verdana" pitchFamily="34" charset="0"/>
              </a:rPr>
              <a:t> = –3</a:t>
            </a:r>
            <a:endParaRPr lang="en-US">
              <a:latin typeface="Verdana" pitchFamily="34" charset="0"/>
            </a:endParaRPr>
          </a:p>
        </p:txBody>
      </p:sp>
      <p:sp>
        <p:nvSpPr>
          <p:cNvPr id="58377" name="Text Box 9"/>
          <p:cNvSpPr txBox="1">
            <a:spLocks noChangeArrowheads="1"/>
          </p:cNvSpPr>
          <p:nvPr/>
        </p:nvSpPr>
        <p:spPr bwMode="auto">
          <a:xfrm>
            <a:off x="1600200" y="3048000"/>
            <a:ext cx="20574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11 </a:t>
            </a:r>
            <a:r>
              <a:rPr lang="en-US" altLang="en-US">
                <a:latin typeface="Verdana" pitchFamily="34" charset="0"/>
              </a:rPr>
              <a:t>–</a:t>
            </a:r>
            <a:r>
              <a:rPr lang="en-US">
                <a:latin typeface="Verdana" pitchFamily="34" charset="0"/>
              </a:rPr>
              <a:t> </a:t>
            </a:r>
            <a:r>
              <a:rPr lang="en-US" i="1">
                <a:latin typeface="Verdana" pitchFamily="34" charset="0"/>
              </a:rPr>
              <a:t>m</a:t>
            </a:r>
          </a:p>
        </p:txBody>
      </p:sp>
      <p:sp>
        <p:nvSpPr>
          <p:cNvPr id="58378" name="Text Box 10"/>
          <p:cNvSpPr txBox="1">
            <a:spLocks noChangeArrowheads="1"/>
          </p:cNvSpPr>
          <p:nvPr/>
        </p:nvSpPr>
        <p:spPr bwMode="auto">
          <a:xfrm>
            <a:off x="1600200" y="3505200"/>
            <a:ext cx="25146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11 </a:t>
            </a:r>
            <a:r>
              <a:rPr lang="en-US" altLang="en-US">
                <a:latin typeface="Verdana" pitchFamily="34" charset="0"/>
              </a:rPr>
              <a:t>– </a:t>
            </a:r>
            <a:r>
              <a:rPr lang="en-US" altLang="en-US">
                <a:solidFill>
                  <a:srgbClr val="FF0000"/>
                </a:solidFill>
                <a:latin typeface="Verdana" pitchFamily="34" charset="0"/>
              </a:rPr>
              <a:t>(–3)</a:t>
            </a:r>
            <a:endParaRPr lang="en-US">
              <a:solidFill>
                <a:srgbClr val="FF0000"/>
              </a:solidFill>
              <a:latin typeface="Verdana" pitchFamily="34" charset="0"/>
            </a:endParaRPr>
          </a:p>
        </p:txBody>
      </p:sp>
      <p:sp>
        <p:nvSpPr>
          <p:cNvPr id="58379" name="Text Box 11"/>
          <p:cNvSpPr txBox="1">
            <a:spLocks noChangeArrowheads="1"/>
          </p:cNvSpPr>
          <p:nvPr/>
        </p:nvSpPr>
        <p:spPr bwMode="auto">
          <a:xfrm>
            <a:off x="4267200" y="3505200"/>
            <a:ext cx="3886200" cy="457200"/>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Substitute –3 for m.</a:t>
            </a:r>
          </a:p>
        </p:txBody>
      </p:sp>
      <p:sp>
        <p:nvSpPr>
          <p:cNvPr id="12294" name="Text Box 12"/>
          <p:cNvSpPr txBox="1">
            <a:spLocks noChangeArrowheads="1"/>
          </p:cNvSpPr>
          <p:nvPr/>
        </p:nvSpPr>
        <p:spPr bwMode="auto">
          <a:xfrm>
            <a:off x="457200" y="1828800"/>
            <a:ext cx="8229600" cy="822325"/>
          </a:xfrm>
          <a:prstGeom prst="rect">
            <a:avLst/>
          </a:prstGeom>
          <a:noFill/>
          <a:ln w="9525">
            <a:noFill/>
            <a:miter lim="800000"/>
            <a:headEnd/>
            <a:tailEnd/>
          </a:ln>
        </p:spPr>
        <p:txBody>
          <a:bodyPr>
            <a:spAutoFit/>
          </a:bodyPr>
          <a:lstStyle/>
          <a:p>
            <a:pPr>
              <a:spcBef>
                <a:spcPct val="50000"/>
              </a:spcBef>
            </a:pPr>
            <a:r>
              <a:rPr lang="en-US" b="1">
                <a:latin typeface="Verdana" pitchFamily="34" charset="0"/>
              </a:rPr>
              <a:t>Evaluate the expression for the given value of the variable.</a:t>
            </a:r>
          </a:p>
        </p:txBody>
      </p:sp>
      <p:sp>
        <p:nvSpPr>
          <p:cNvPr id="58381" name="Text Box 13"/>
          <p:cNvSpPr txBox="1">
            <a:spLocks noChangeArrowheads="1"/>
          </p:cNvSpPr>
          <p:nvPr/>
        </p:nvSpPr>
        <p:spPr bwMode="auto">
          <a:xfrm>
            <a:off x="1600200" y="4038600"/>
            <a:ext cx="20574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 11 </a:t>
            </a:r>
            <a:r>
              <a:rPr lang="en-US" altLang="en-US">
                <a:latin typeface="Verdana" pitchFamily="34" charset="0"/>
              </a:rPr>
              <a:t>+ 3</a:t>
            </a:r>
            <a:endParaRPr lang="en-US" i="1">
              <a:latin typeface="Verdana" pitchFamily="34" charset="0"/>
            </a:endParaRPr>
          </a:p>
        </p:txBody>
      </p:sp>
      <p:sp>
        <p:nvSpPr>
          <p:cNvPr id="58382" name="Text Box 14"/>
          <p:cNvSpPr txBox="1">
            <a:spLocks noChangeArrowheads="1"/>
          </p:cNvSpPr>
          <p:nvPr/>
        </p:nvSpPr>
        <p:spPr bwMode="auto">
          <a:xfrm>
            <a:off x="1600200" y="4648200"/>
            <a:ext cx="16764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 14</a:t>
            </a:r>
            <a:endParaRPr lang="en-US" i="1">
              <a:latin typeface="Verdana" pitchFamily="34" charset="0"/>
            </a:endParaRPr>
          </a:p>
        </p:txBody>
      </p:sp>
      <p:sp>
        <p:nvSpPr>
          <p:cNvPr id="58383" name="Text Box 15"/>
          <p:cNvSpPr txBox="1">
            <a:spLocks noChangeArrowheads="1"/>
          </p:cNvSpPr>
          <p:nvPr/>
        </p:nvSpPr>
        <p:spPr bwMode="auto">
          <a:xfrm>
            <a:off x="4267200" y="4038600"/>
            <a:ext cx="3886200" cy="457200"/>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Add the opposite of –3.</a:t>
            </a:r>
          </a:p>
        </p:txBody>
      </p:sp>
      <p:sp>
        <p:nvSpPr>
          <p:cNvPr id="58384" name="Text Box 16"/>
          <p:cNvSpPr txBox="1">
            <a:spLocks noChangeArrowheads="1"/>
          </p:cNvSpPr>
          <p:nvPr/>
        </p:nvSpPr>
        <p:spPr bwMode="auto">
          <a:xfrm>
            <a:off x="4267200" y="4648200"/>
            <a:ext cx="3733800" cy="822325"/>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Same sign; use the sign of the integers.</a:t>
            </a:r>
            <a:endParaRPr lang="en-US"/>
          </a:p>
        </p:txBody>
      </p:sp>
      <p:sp>
        <p:nvSpPr>
          <p:cNvPr id="12299" name="Text Box 17"/>
          <p:cNvSpPr txBox="1">
            <a:spLocks noChangeArrowheads="1"/>
          </p:cNvSpPr>
          <p:nvPr/>
        </p:nvSpPr>
        <p:spPr bwMode="auto">
          <a:xfrm>
            <a:off x="0" y="914400"/>
            <a:ext cx="9144000" cy="369332"/>
          </a:xfrm>
          <a:prstGeom prst="rect">
            <a:avLst/>
          </a:prstGeom>
          <a:noFill/>
          <a:ln w="9525">
            <a:noFill/>
            <a:miter lim="800000"/>
            <a:headEnd/>
            <a:tailEnd/>
          </a:ln>
        </p:spPr>
        <p:txBody>
          <a:bodyPr>
            <a:spAutoFit/>
          </a:bodyPr>
          <a:lstStyle/>
          <a:p>
            <a:pPr algn="ctr">
              <a:spcBef>
                <a:spcPct val="50000"/>
              </a:spcBef>
            </a:pPr>
            <a:r>
              <a:rPr lang="en-US" altLang="en-US" dirty="0" smtClean="0">
                <a:solidFill>
                  <a:srgbClr val="006699"/>
                </a:solidFill>
                <a:latin typeface="Arial Black" pitchFamily="34" charset="0"/>
              </a:rPr>
              <a:t>Your Turn!</a:t>
            </a:r>
            <a:endParaRPr lang="en-US" dirty="0">
              <a:latin typeface="Verdana" pitchFamily="34" charset="0"/>
            </a:endParaRPr>
          </a:p>
        </p:txBody>
      </p:sp>
      <p:sp>
        <p:nvSpPr>
          <p:cNvPr id="12" name="AutoShape 2"/>
          <p:cNvSpPr txBox="1">
            <a:spLocks noChangeArrowheads="1"/>
          </p:cNvSpPr>
          <p:nvPr/>
        </p:nvSpPr>
        <p:spPr>
          <a:xfrm>
            <a:off x="457200" y="277813"/>
            <a:ext cx="8077200" cy="788987"/>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spc="-100" dirty="0" smtClean="0">
                <a:solidFill>
                  <a:srgbClr val="CC9900"/>
                </a:solidFill>
                <a:latin typeface="akaDylan Open" pitchFamily="82" charset="0"/>
                <a:ea typeface="+mj-ea"/>
                <a:cs typeface="+mj-cs"/>
              </a:rPr>
              <a:t>SUBTRACTING </a:t>
            </a:r>
            <a:r>
              <a:rPr kumimoji="0" lang="en-US" sz="4000" b="1" i="0" u="none" strike="noStrike" kern="1200" cap="none" spc="-100" normalizeH="0" baseline="0" noProof="0" dirty="0" smtClean="0">
                <a:ln>
                  <a:noFill/>
                </a:ln>
                <a:solidFill>
                  <a:srgbClr val="CC9900"/>
                </a:solidFill>
                <a:effectLst/>
                <a:uLnTx/>
                <a:uFillTx/>
                <a:latin typeface="akaDylan Open" pitchFamily="82" charset="0"/>
                <a:ea typeface="+mj-ea"/>
                <a:cs typeface="+mj-cs"/>
              </a:rPr>
              <a:t>RATIONAL NUMBERS </a:t>
            </a:r>
            <a:endParaRPr kumimoji="0" lang="en-IN" sz="4000" b="1" i="0" u="none" strike="noStrike" kern="1200" cap="none" spc="-100" normalizeH="0" baseline="0" noProof="0" dirty="0">
              <a:ln>
                <a:noFill/>
              </a:ln>
              <a:solidFill>
                <a:srgbClr val="CC9900"/>
              </a:solidFill>
              <a:effectLst/>
              <a:uLnTx/>
              <a:uFillTx/>
              <a:latin typeface="akaDylan Open" pitchFamily="82"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58377"/>
                                        </p:tgtEl>
                                        <p:attrNameLst>
                                          <p:attrName>style.visibility</p:attrName>
                                        </p:attrNameLst>
                                      </p:cBhvr>
                                      <p:to>
                                        <p:strVal val="visible"/>
                                      </p:to>
                                    </p:set>
                                    <p:anim calcmode="lin" valueType="num">
                                      <p:cBhvr>
                                        <p:cTn id="7" dur="500" fill="hold"/>
                                        <p:tgtEl>
                                          <p:spTgt spid="58377"/>
                                        </p:tgtEl>
                                        <p:attrNameLst>
                                          <p:attrName>ppt_x</p:attrName>
                                        </p:attrNameLst>
                                      </p:cBhvr>
                                      <p:tavLst>
                                        <p:tav tm="0">
                                          <p:val>
                                            <p:strVal val="#ppt_x"/>
                                          </p:val>
                                        </p:tav>
                                        <p:tav tm="100000">
                                          <p:val>
                                            <p:strVal val="#ppt_x"/>
                                          </p:val>
                                        </p:tav>
                                      </p:tavLst>
                                    </p:anim>
                                    <p:anim calcmode="lin" valueType="num">
                                      <p:cBhvr>
                                        <p:cTn id="8" dur="500" fill="hold"/>
                                        <p:tgtEl>
                                          <p:spTgt spid="58377"/>
                                        </p:tgtEl>
                                        <p:attrNameLst>
                                          <p:attrName>ppt_y</p:attrName>
                                        </p:attrNameLst>
                                      </p:cBhvr>
                                      <p:tavLst>
                                        <p:tav tm="0">
                                          <p:val>
                                            <p:strVal val="#ppt_y-#ppt_h/2"/>
                                          </p:val>
                                        </p:tav>
                                        <p:tav tm="100000">
                                          <p:val>
                                            <p:strVal val="#ppt_y"/>
                                          </p:val>
                                        </p:tav>
                                      </p:tavLst>
                                    </p:anim>
                                    <p:anim calcmode="lin" valueType="num">
                                      <p:cBhvr>
                                        <p:cTn id="9" dur="500" fill="hold"/>
                                        <p:tgtEl>
                                          <p:spTgt spid="58377"/>
                                        </p:tgtEl>
                                        <p:attrNameLst>
                                          <p:attrName>ppt_w</p:attrName>
                                        </p:attrNameLst>
                                      </p:cBhvr>
                                      <p:tavLst>
                                        <p:tav tm="0">
                                          <p:val>
                                            <p:strVal val="#ppt_w"/>
                                          </p:val>
                                        </p:tav>
                                        <p:tav tm="100000">
                                          <p:val>
                                            <p:strVal val="#ppt_w"/>
                                          </p:val>
                                        </p:tav>
                                      </p:tavLst>
                                    </p:anim>
                                    <p:anim calcmode="lin" valueType="num">
                                      <p:cBhvr>
                                        <p:cTn id="10" dur="500" fill="hold"/>
                                        <p:tgtEl>
                                          <p:spTgt spid="58377"/>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8" fill="hold" grpId="0" nodeType="clickEffect">
                                  <p:stCondLst>
                                    <p:cond delay="0"/>
                                  </p:stCondLst>
                                  <p:childTnLst>
                                    <p:set>
                                      <p:cBhvr>
                                        <p:cTn id="14" dur="1" fill="hold">
                                          <p:stCondLst>
                                            <p:cond delay="0"/>
                                          </p:stCondLst>
                                        </p:cTn>
                                        <p:tgtEl>
                                          <p:spTgt spid="58379"/>
                                        </p:tgtEl>
                                        <p:attrNameLst>
                                          <p:attrName>style.visibility</p:attrName>
                                        </p:attrNameLst>
                                      </p:cBhvr>
                                      <p:to>
                                        <p:strVal val="visible"/>
                                      </p:to>
                                    </p:set>
                                    <p:animEffect transition="in" filter="slide(fromLeft)">
                                      <p:cBhvr>
                                        <p:cTn id="15" dur="500"/>
                                        <p:tgtEl>
                                          <p:spTgt spid="58379"/>
                                        </p:tgtEl>
                                      </p:cBhvr>
                                    </p:animEffect>
                                  </p:childTnLst>
                                </p:cTn>
                              </p:par>
                            </p:childTnLst>
                          </p:cTn>
                        </p:par>
                      </p:childTnLst>
                    </p:cTn>
                  </p:par>
                  <p:par>
                    <p:cTn id="16" fill="hold">
                      <p:stCondLst>
                        <p:cond delay="indefinite"/>
                      </p:stCondLst>
                      <p:childTnLst>
                        <p:par>
                          <p:cTn id="17" fill="hold">
                            <p:stCondLst>
                              <p:cond delay="0"/>
                            </p:stCondLst>
                            <p:childTnLst>
                              <p:par>
                                <p:cTn id="18" presetID="17" presetClass="entr" presetSubtype="1" fill="hold" grpId="0" nodeType="clickEffect">
                                  <p:stCondLst>
                                    <p:cond delay="0"/>
                                  </p:stCondLst>
                                  <p:childTnLst>
                                    <p:set>
                                      <p:cBhvr>
                                        <p:cTn id="19" dur="1" fill="hold">
                                          <p:stCondLst>
                                            <p:cond delay="0"/>
                                          </p:stCondLst>
                                        </p:cTn>
                                        <p:tgtEl>
                                          <p:spTgt spid="58378"/>
                                        </p:tgtEl>
                                        <p:attrNameLst>
                                          <p:attrName>style.visibility</p:attrName>
                                        </p:attrNameLst>
                                      </p:cBhvr>
                                      <p:to>
                                        <p:strVal val="visible"/>
                                      </p:to>
                                    </p:set>
                                    <p:anim calcmode="lin" valueType="num">
                                      <p:cBhvr>
                                        <p:cTn id="20" dur="500" fill="hold"/>
                                        <p:tgtEl>
                                          <p:spTgt spid="58378"/>
                                        </p:tgtEl>
                                        <p:attrNameLst>
                                          <p:attrName>ppt_x</p:attrName>
                                        </p:attrNameLst>
                                      </p:cBhvr>
                                      <p:tavLst>
                                        <p:tav tm="0">
                                          <p:val>
                                            <p:strVal val="#ppt_x"/>
                                          </p:val>
                                        </p:tav>
                                        <p:tav tm="100000">
                                          <p:val>
                                            <p:strVal val="#ppt_x"/>
                                          </p:val>
                                        </p:tav>
                                      </p:tavLst>
                                    </p:anim>
                                    <p:anim calcmode="lin" valueType="num">
                                      <p:cBhvr>
                                        <p:cTn id="21" dur="500" fill="hold"/>
                                        <p:tgtEl>
                                          <p:spTgt spid="58378"/>
                                        </p:tgtEl>
                                        <p:attrNameLst>
                                          <p:attrName>ppt_y</p:attrName>
                                        </p:attrNameLst>
                                      </p:cBhvr>
                                      <p:tavLst>
                                        <p:tav tm="0">
                                          <p:val>
                                            <p:strVal val="#ppt_y-#ppt_h/2"/>
                                          </p:val>
                                        </p:tav>
                                        <p:tav tm="100000">
                                          <p:val>
                                            <p:strVal val="#ppt_y"/>
                                          </p:val>
                                        </p:tav>
                                      </p:tavLst>
                                    </p:anim>
                                    <p:anim calcmode="lin" valueType="num">
                                      <p:cBhvr>
                                        <p:cTn id="22" dur="500" fill="hold"/>
                                        <p:tgtEl>
                                          <p:spTgt spid="58378"/>
                                        </p:tgtEl>
                                        <p:attrNameLst>
                                          <p:attrName>ppt_w</p:attrName>
                                        </p:attrNameLst>
                                      </p:cBhvr>
                                      <p:tavLst>
                                        <p:tav tm="0">
                                          <p:val>
                                            <p:strVal val="#ppt_w"/>
                                          </p:val>
                                        </p:tav>
                                        <p:tav tm="100000">
                                          <p:val>
                                            <p:strVal val="#ppt_w"/>
                                          </p:val>
                                        </p:tav>
                                      </p:tavLst>
                                    </p:anim>
                                    <p:anim calcmode="lin" valueType="num">
                                      <p:cBhvr>
                                        <p:cTn id="23" dur="500" fill="hold"/>
                                        <p:tgtEl>
                                          <p:spTgt spid="58378"/>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2" presetClass="entr" presetSubtype="8" fill="hold" grpId="0" nodeType="clickEffect">
                                  <p:stCondLst>
                                    <p:cond delay="0"/>
                                  </p:stCondLst>
                                  <p:childTnLst>
                                    <p:set>
                                      <p:cBhvr>
                                        <p:cTn id="27" dur="1" fill="hold">
                                          <p:stCondLst>
                                            <p:cond delay="0"/>
                                          </p:stCondLst>
                                        </p:cTn>
                                        <p:tgtEl>
                                          <p:spTgt spid="58383"/>
                                        </p:tgtEl>
                                        <p:attrNameLst>
                                          <p:attrName>style.visibility</p:attrName>
                                        </p:attrNameLst>
                                      </p:cBhvr>
                                      <p:to>
                                        <p:strVal val="visible"/>
                                      </p:to>
                                    </p:set>
                                    <p:animEffect transition="in" filter="slide(fromLeft)">
                                      <p:cBhvr>
                                        <p:cTn id="28" dur="500"/>
                                        <p:tgtEl>
                                          <p:spTgt spid="58383"/>
                                        </p:tgtEl>
                                      </p:cBhvr>
                                    </p:animEffect>
                                  </p:childTnLst>
                                </p:cTn>
                              </p:par>
                            </p:childTnLst>
                          </p:cTn>
                        </p:par>
                      </p:childTnLst>
                    </p:cTn>
                  </p:par>
                  <p:par>
                    <p:cTn id="29" fill="hold">
                      <p:stCondLst>
                        <p:cond delay="indefinite"/>
                      </p:stCondLst>
                      <p:childTnLst>
                        <p:par>
                          <p:cTn id="30" fill="hold">
                            <p:stCondLst>
                              <p:cond delay="0"/>
                            </p:stCondLst>
                            <p:childTnLst>
                              <p:par>
                                <p:cTn id="31" presetID="17" presetClass="entr" presetSubtype="1" fill="hold" grpId="0" nodeType="clickEffect">
                                  <p:stCondLst>
                                    <p:cond delay="0"/>
                                  </p:stCondLst>
                                  <p:childTnLst>
                                    <p:set>
                                      <p:cBhvr>
                                        <p:cTn id="32" dur="1" fill="hold">
                                          <p:stCondLst>
                                            <p:cond delay="0"/>
                                          </p:stCondLst>
                                        </p:cTn>
                                        <p:tgtEl>
                                          <p:spTgt spid="58381"/>
                                        </p:tgtEl>
                                        <p:attrNameLst>
                                          <p:attrName>style.visibility</p:attrName>
                                        </p:attrNameLst>
                                      </p:cBhvr>
                                      <p:to>
                                        <p:strVal val="visible"/>
                                      </p:to>
                                    </p:set>
                                    <p:anim calcmode="lin" valueType="num">
                                      <p:cBhvr>
                                        <p:cTn id="33" dur="500" fill="hold"/>
                                        <p:tgtEl>
                                          <p:spTgt spid="58381"/>
                                        </p:tgtEl>
                                        <p:attrNameLst>
                                          <p:attrName>ppt_x</p:attrName>
                                        </p:attrNameLst>
                                      </p:cBhvr>
                                      <p:tavLst>
                                        <p:tav tm="0">
                                          <p:val>
                                            <p:strVal val="#ppt_x"/>
                                          </p:val>
                                        </p:tav>
                                        <p:tav tm="100000">
                                          <p:val>
                                            <p:strVal val="#ppt_x"/>
                                          </p:val>
                                        </p:tav>
                                      </p:tavLst>
                                    </p:anim>
                                    <p:anim calcmode="lin" valueType="num">
                                      <p:cBhvr>
                                        <p:cTn id="34" dur="500" fill="hold"/>
                                        <p:tgtEl>
                                          <p:spTgt spid="58381"/>
                                        </p:tgtEl>
                                        <p:attrNameLst>
                                          <p:attrName>ppt_y</p:attrName>
                                        </p:attrNameLst>
                                      </p:cBhvr>
                                      <p:tavLst>
                                        <p:tav tm="0">
                                          <p:val>
                                            <p:strVal val="#ppt_y-#ppt_h/2"/>
                                          </p:val>
                                        </p:tav>
                                        <p:tav tm="100000">
                                          <p:val>
                                            <p:strVal val="#ppt_y"/>
                                          </p:val>
                                        </p:tav>
                                      </p:tavLst>
                                    </p:anim>
                                    <p:anim calcmode="lin" valueType="num">
                                      <p:cBhvr>
                                        <p:cTn id="35" dur="500" fill="hold"/>
                                        <p:tgtEl>
                                          <p:spTgt spid="58381"/>
                                        </p:tgtEl>
                                        <p:attrNameLst>
                                          <p:attrName>ppt_w</p:attrName>
                                        </p:attrNameLst>
                                      </p:cBhvr>
                                      <p:tavLst>
                                        <p:tav tm="0">
                                          <p:val>
                                            <p:strVal val="#ppt_w"/>
                                          </p:val>
                                        </p:tav>
                                        <p:tav tm="100000">
                                          <p:val>
                                            <p:strVal val="#ppt_w"/>
                                          </p:val>
                                        </p:tav>
                                      </p:tavLst>
                                    </p:anim>
                                    <p:anim calcmode="lin" valueType="num">
                                      <p:cBhvr>
                                        <p:cTn id="36" dur="500" fill="hold"/>
                                        <p:tgtEl>
                                          <p:spTgt spid="58381"/>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2" presetClass="entr" presetSubtype="8" fill="hold" grpId="0" nodeType="clickEffect">
                                  <p:stCondLst>
                                    <p:cond delay="0"/>
                                  </p:stCondLst>
                                  <p:childTnLst>
                                    <p:set>
                                      <p:cBhvr>
                                        <p:cTn id="40" dur="1" fill="hold">
                                          <p:stCondLst>
                                            <p:cond delay="0"/>
                                          </p:stCondLst>
                                        </p:cTn>
                                        <p:tgtEl>
                                          <p:spTgt spid="58384"/>
                                        </p:tgtEl>
                                        <p:attrNameLst>
                                          <p:attrName>style.visibility</p:attrName>
                                        </p:attrNameLst>
                                      </p:cBhvr>
                                      <p:to>
                                        <p:strVal val="visible"/>
                                      </p:to>
                                    </p:set>
                                    <p:animEffect transition="in" filter="slide(fromLeft)">
                                      <p:cBhvr>
                                        <p:cTn id="41" dur="500"/>
                                        <p:tgtEl>
                                          <p:spTgt spid="58384"/>
                                        </p:tgtEl>
                                      </p:cBhvr>
                                    </p:animEffect>
                                  </p:childTnLst>
                                </p:cTn>
                              </p:par>
                            </p:childTnLst>
                          </p:cTn>
                        </p:par>
                      </p:childTnLst>
                    </p:cTn>
                  </p:par>
                  <p:par>
                    <p:cTn id="42" fill="hold">
                      <p:stCondLst>
                        <p:cond delay="indefinite"/>
                      </p:stCondLst>
                      <p:childTnLst>
                        <p:par>
                          <p:cTn id="43" fill="hold">
                            <p:stCondLst>
                              <p:cond delay="0"/>
                            </p:stCondLst>
                            <p:childTnLst>
                              <p:par>
                                <p:cTn id="44" presetID="17" presetClass="entr" presetSubtype="1" fill="hold" grpId="0" nodeType="clickEffect">
                                  <p:stCondLst>
                                    <p:cond delay="0"/>
                                  </p:stCondLst>
                                  <p:childTnLst>
                                    <p:set>
                                      <p:cBhvr>
                                        <p:cTn id="45" dur="1" fill="hold">
                                          <p:stCondLst>
                                            <p:cond delay="0"/>
                                          </p:stCondLst>
                                        </p:cTn>
                                        <p:tgtEl>
                                          <p:spTgt spid="58382"/>
                                        </p:tgtEl>
                                        <p:attrNameLst>
                                          <p:attrName>style.visibility</p:attrName>
                                        </p:attrNameLst>
                                      </p:cBhvr>
                                      <p:to>
                                        <p:strVal val="visible"/>
                                      </p:to>
                                    </p:set>
                                    <p:anim calcmode="lin" valueType="num">
                                      <p:cBhvr>
                                        <p:cTn id="46" dur="500" fill="hold"/>
                                        <p:tgtEl>
                                          <p:spTgt spid="58382"/>
                                        </p:tgtEl>
                                        <p:attrNameLst>
                                          <p:attrName>ppt_x</p:attrName>
                                        </p:attrNameLst>
                                      </p:cBhvr>
                                      <p:tavLst>
                                        <p:tav tm="0">
                                          <p:val>
                                            <p:strVal val="#ppt_x"/>
                                          </p:val>
                                        </p:tav>
                                        <p:tav tm="100000">
                                          <p:val>
                                            <p:strVal val="#ppt_x"/>
                                          </p:val>
                                        </p:tav>
                                      </p:tavLst>
                                    </p:anim>
                                    <p:anim calcmode="lin" valueType="num">
                                      <p:cBhvr>
                                        <p:cTn id="47" dur="500" fill="hold"/>
                                        <p:tgtEl>
                                          <p:spTgt spid="58382"/>
                                        </p:tgtEl>
                                        <p:attrNameLst>
                                          <p:attrName>ppt_y</p:attrName>
                                        </p:attrNameLst>
                                      </p:cBhvr>
                                      <p:tavLst>
                                        <p:tav tm="0">
                                          <p:val>
                                            <p:strVal val="#ppt_y-#ppt_h/2"/>
                                          </p:val>
                                        </p:tav>
                                        <p:tav tm="100000">
                                          <p:val>
                                            <p:strVal val="#ppt_y"/>
                                          </p:val>
                                        </p:tav>
                                      </p:tavLst>
                                    </p:anim>
                                    <p:anim calcmode="lin" valueType="num">
                                      <p:cBhvr>
                                        <p:cTn id="48" dur="500" fill="hold"/>
                                        <p:tgtEl>
                                          <p:spTgt spid="58382"/>
                                        </p:tgtEl>
                                        <p:attrNameLst>
                                          <p:attrName>ppt_w</p:attrName>
                                        </p:attrNameLst>
                                      </p:cBhvr>
                                      <p:tavLst>
                                        <p:tav tm="0">
                                          <p:val>
                                            <p:strVal val="#ppt_w"/>
                                          </p:val>
                                        </p:tav>
                                        <p:tav tm="100000">
                                          <p:val>
                                            <p:strVal val="#ppt_w"/>
                                          </p:val>
                                        </p:tav>
                                      </p:tavLst>
                                    </p:anim>
                                    <p:anim calcmode="lin" valueType="num">
                                      <p:cBhvr>
                                        <p:cTn id="49" dur="500" fill="hold"/>
                                        <p:tgtEl>
                                          <p:spTgt spid="5838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7" grpId="0" autoUpdateAnimBg="0"/>
      <p:bldP spid="58378" grpId="0" autoUpdateAnimBg="0"/>
      <p:bldP spid="58379" grpId="0" autoUpdateAnimBg="0"/>
      <p:bldP spid="58381" grpId="0" autoUpdateAnimBg="0"/>
      <p:bldP spid="58382" grpId="0" autoUpdateAnimBg="0"/>
      <p:bldP spid="58383" grpId="0" autoUpdateAnimBg="0"/>
      <p:bldP spid="5838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ext Box 8"/>
          <p:cNvSpPr txBox="1">
            <a:spLocks noChangeArrowheads="1"/>
          </p:cNvSpPr>
          <p:nvPr/>
        </p:nvSpPr>
        <p:spPr bwMode="auto">
          <a:xfrm>
            <a:off x="838200" y="2514600"/>
            <a:ext cx="3505200" cy="457200"/>
          </a:xfrm>
          <a:prstGeom prst="rect">
            <a:avLst/>
          </a:prstGeom>
          <a:noFill/>
          <a:ln w="9525">
            <a:noFill/>
            <a:miter lim="800000"/>
            <a:headEnd/>
            <a:tailEnd/>
          </a:ln>
        </p:spPr>
        <p:txBody>
          <a:bodyPr>
            <a:spAutoFit/>
          </a:bodyPr>
          <a:lstStyle/>
          <a:p>
            <a:pPr>
              <a:spcBef>
                <a:spcPct val="50000"/>
              </a:spcBef>
            </a:pPr>
            <a:r>
              <a:rPr lang="en-US" b="1">
                <a:latin typeface="Verdana" pitchFamily="34" charset="0"/>
              </a:rPr>
              <a:t>B.</a:t>
            </a:r>
            <a:r>
              <a:rPr lang="en-US">
                <a:latin typeface="Verdana" pitchFamily="34" charset="0"/>
              </a:rPr>
              <a:t> –5 – </a:t>
            </a:r>
            <a:r>
              <a:rPr lang="en-US" i="1">
                <a:latin typeface="Verdana" pitchFamily="34" charset="0"/>
              </a:rPr>
              <a:t>r</a:t>
            </a:r>
            <a:r>
              <a:rPr lang="en-US">
                <a:latin typeface="Verdana" pitchFamily="34" charset="0"/>
              </a:rPr>
              <a:t> for </a:t>
            </a:r>
            <a:r>
              <a:rPr lang="en-US" i="1">
                <a:latin typeface="Verdana" pitchFamily="34" charset="0"/>
              </a:rPr>
              <a:t>r</a:t>
            </a:r>
            <a:r>
              <a:rPr lang="en-US">
                <a:latin typeface="Verdana" pitchFamily="34" charset="0"/>
              </a:rPr>
              <a:t> = –2</a:t>
            </a:r>
          </a:p>
        </p:txBody>
      </p:sp>
      <p:sp>
        <p:nvSpPr>
          <p:cNvPr id="59401" name="Text Box 9"/>
          <p:cNvSpPr txBox="1">
            <a:spLocks noChangeArrowheads="1"/>
          </p:cNvSpPr>
          <p:nvPr/>
        </p:nvSpPr>
        <p:spPr bwMode="auto">
          <a:xfrm>
            <a:off x="1295400" y="4191000"/>
            <a:ext cx="18288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 –5 + 2</a:t>
            </a:r>
          </a:p>
        </p:txBody>
      </p:sp>
      <p:sp>
        <p:nvSpPr>
          <p:cNvPr id="59402" name="Text Box 10"/>
          <p:cNvSpPr txBox="1">
            <a:spLocks noChangeArrowheads="1"/>
          </p:cNvSpPr>
          <p:nvPr/>
        </p:nvSpPr>
        <p:spPr bwMode="auto">
          <a:xfrm>
            <a:off x="1295400" y="4724400"/>
            <a:ext cx="10668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 –3 </a:t>
            </a:r>
          </a:p>
        </p:txBody>
      </p:sp>
      <p:sp>
        <p:nvSpPr>
          <p:cNvPr id="13317" name="Text Box 11"/>
          <p:cNvSpPr txBox="1">
            <a:spLocks noChangeArrowheads="1"/>
          </p:cNvSpPr>
          <p:nvPr/>
        </p:nvSpPr>
        <p:spPr bwMode="auto">
          <a:xfrm>
            <a:off x="304800" y="1692275"/>
            <a:ext cx="8229600" cy="822325"/>
          </a:xfrm>
          <a:prstGeom prst="rect">
            <a:avLst/>
          </a:prstGeom>
          <a:noFill/>
          <a:ln w="9525">
            <a:noFill/>
            <a:miter lim="800000"/>
            <a:headEnd/>
            <a:tailEnd/>
          </a:ln>
        </p:spPr>
        <p:txBody>
          <a:bodyPr>
            <a:spAutoFit/>
          </a:bodyPr>
          <a:lstStyle/>
          <a:p>
            <a:pPr>
              <a:spcBef>
                <a:spcPct val="50000"/>
              </a:spcBef>
            </a:pPr>
            <a:r>
              <a:rPr lang="en-US" b="1">
                <a:latin typeface="Verdana" pitchFamily="34" charset="0"/>
              </a:rPr>
              <a:t>Evaluate the expression for the given value of the variable.</a:t>
            </a:r>
          </a:p>
        </p:txBody>
      </p:sp>
      <p:sp>
        <p:nvSpPr>
          <p:cNvPr id="59404" name="Text Box 12"/>
          <p:cNvSpPr txBox="1">
            <a:spLocks noChangeArrowheads="1"/>
          </p:cNvSpPr>
          <p:nvPr/>
        </p:nvSpPr>
        <p:spPr bwMode="auto">
          <a:xfrm>
            <a:off x="1295400" y="3124200"/>
            <a:ext cx="15240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–5 – </a:t>
            </a:r>
            <a:r>
              <a:rPr lang="en-US" i="1">
                <a:latin typeface="Verdana" pitchFamily="34" charset="0"/>
              </a:rPr>
              <a:t>r</a:t>
            </a:r>
          </a:p>
        </p:txBody>
      </p:sp>
      <p:sp>
        <p:nvSpPr>
          <p:cNvPr id="59405" name="Text Box 13"/>
          <p:cNvSpPr txBox="1">
            <a:spLocks noChangeArrowheads="1"/>
          </p:cNvSpPr>
          <p:nvPr/>
        </p:nvSpPr>
        <p:spPr bwMode="auto">
          <a:xfrm>
            <a:off x="1295400" y="3657600"/>
            <a:ext cx="24384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–5 – </a:t>
            </a:r>
            <a:r>
              <a:rPr lang="en-US">
                <a:solidFill>
                  <a:srgbClr val="FF0000"/>
                </a:solidFill>
                <a:latin typeface="Verdana" pitchFamily="34" charset="0"/>
              </a:rPr>
              <a:t>(–2)</a:t>
            </a:r>
          </a:p>
        </p:txBody>
      </p:sp>
      <p:sp>
        <p:nvSpPr>
          <p:cNvPr id="59406" name="Text Box 14"/>
          <p:cNvSpPr txBox="1">
            <a:spLocks noChangeArrowheads="1"/>
          </p:cNvSpPr>
          <p:nvPr/>
        </p:nvSpPr>
        <p:spPr bwMode="auto">
          <a:xfrm>
            <a:off x="4038600" y="3657600"/>
            <a:ext cx="4114800" cy="457200"/>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Substitute –2 for r.</a:t>
            </a:r>
          </a:p>
        </p:txBody>
      </p:sp>
      <p:sp>
        <p:nvSpPr>
          <p:cNvPr id="59407" name="Text Box 15"/>
          <p:cNvSpPr txBox="1">
            <a:spLocks noChangeArrowheads="1"/>
          </p:cNvSpPr>
          <p:nvPr/>
        </p:nvSpPr>
        <p:spPr bwMode="auto">
          <a:xfrm>
            <a:off x="4114800" y="4191000"/>
            <a:ext cx="4419600" cy="457200"/>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Add the opposite of –2.</a:t>
            </a:r>
          </a:p>
        </p:txBody>
      </p:sp>
      <p:sp>
        <p:nvSpPr>
          <p:cNvPr id="59408" name="Text Box 16"/>
          <p:cNvSpPr txBox="1">
            <a:spLocks noChangeArrowheads="1"/>
          </p:cNvSpPr>
          <p:nvPr/>
        </p:nvSpPr>
        <p:spPr bwMode="auto">
          <a:xfrm>
            <a:off x="4114800" y="4724400"/>
            <a:ext cx="4724400" cy="457200"/>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5 &gt; 2; use the sign of 5.</a:t>
            </a:r>
            <a:endParaRPr lang="en-US"/>
          </a:p>
        </p:txBody>
      </p:sp>
      <p:sp>
        <p:nvSpPr>
          <p:cNvPr id="13323" name="Text Box 17"/>
          <p:cNvSpPr txBox="1">
            <a:spLocks noChangeArrowheads="1"/>
          </p:cNvSpPr>
          <p:nvPr/>
        </p:nvSpPr>
        <p:spPr bwMode="auto">
          <a:xfrm>
            <a:off x="0" y="914400"/>
            <a:ext cx="9144000" cy="369332"/>
          </a:xfrm>
          <a:prstGeom prst="rect">
            <a:avLst/>
          </a:prstGeom>
          <a:noFill/>
          <a:ln w="9525">
            <a:noFill/>
            <a:miter lim="800000"/>
            <a:headEnd/>
            <a:tailEnd/>
          </a:ln>
        </p:spPr>
        <p:txBody>
          <a:bodyPr>
            <a:spAutoFit/>
          </a:bodyPr>
          <a:lstStyle/>
          <a:p>
            <a:pPr algn="ctr">
              <a:spcBef>
                <a:spcPct val="50000"/>
              </a:spcBef>
            </a:pPr>
            <a:r>
              <a:rPr lang="en-US" altLang="en-US" dirty="0" smtClean="0">
                <a:solidFill>
                  <a:srgbClr val="006699"/>
                </a:solidFill>
                <a:latin typeface="Arial Black" pitchFamily="34" charset="0"/>
              </a:rPr>
              <a:t>Your Turn! </a:t>
            </a:r>
            <a:endParaRPr lang="en-US" dirty="0">
              <a:latin typeface="Verdana" pitchFamily="34" charset="0"/>
            </a:endParaRPr>
          </a:p>
        </p:txBody>
      </p:sp>
      <p:sp>
        <p:nvSpPr>
          <p:cNvPr id="12" name="AutoShape 2"/>
          <p:cNvSpPr txBox="1">
            <a:spLocks noChangeArrowheads="1"/>
          </p:cNvSpPr>
          <p:nvPr/>
        </p:nvSpPr>
        <p:spPr>
          <a:xfrm>
            <a:off x="457200" y="277813"/>
            <a:ext cx="8077200" cy="788987"/>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spc="-100" dirty="0" smtClean="0">
                <a:solidFill>
                  <a:srgbClr val="CC9900"/>
                </a:solidFill>
                <a:latin typeface="akaDylan Open" pitchFamily="82" charset="0"/>
                <a:ea typeface="+mj-ea"/>
                <a:cs typeface="+mj-cs"/>
              </a:rPr>
              <a:t>SUBTRACTING </a:t>
            </a:r>
            <a:r>
              <a:rPr kumimoji="0" lang="en-US" sz="4000" b="1" i="0" u="none" strike="noStrike" kern="1200" cap="none" spc="-100" normalizeH="0" baseline="0" noProof="0" dirty="0" smtClean="0">
                <a:ln>
                  <a:noFill/>
                </a:ln>
                <a:solidFill>
                  <a:srgbClr val="CC9900"/>
                </a:solidFill>
                <a:effectLst/>
                <a:uLnTx/>
                <a:uFillTx/>
                <a:latin typeface="akaDylan Open" pitchFamily="82" charset="0"/>
                <a:ea typeface="+mj-ea"/>
                <a:cs typeface="+mj-cs"/>
              </a:rPr>
              <a:t>RATIONAL NUMBERS </a:t>
            </a:r>
            <a:endParaRPr kumimoji="0" lang="en-IN" sz="4000" b="1" i="0" u="none" strike="noStrike" kern="1200" cap="none" spc="-100" normalizeH="0" baseline="0" noProof="0" dirty="0">
              <a:ln>
                <a:noFill/>
              </a:ln>
              <a:solidFill>
                <a:srgbClr val="CC9900"/>
              </a:solidFill>
              <a:effectLst/>
              <a:uLnTx/>
              <a:uFillTx/>
              <a:latin typeface="akaDylan Open" pitchFamily="82"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59404"/>
                                        </p:tgtEl>
                                        <p:attrNameLst>
                                          <p:attrName>style.visibility</p:attrName>
                                        </p:attrNameLst>
                                      </p:cBhvr>
                                      <p:to>
                                        <p:strVal val="visible"/>
                                      </p:to>
                                    </p:set>
                                    <p:anim calcmode="lin" valueType="num">
                                      <p:cBhvr>
                                        <p:cTn id="7" dur="500" fill="hold"/>
                                        <p:tgtEl>
                                          <p:spTgt spid="59404"/>
                                        </p:tgtEl>
                                        <p:attrNameLst>
                                          <p:attrName>ppt_x</p:attrName>
                                        </p:attrNameLst>
                                      </p:cBhvr>
                                      <p:tavLst>
                                        <p:tav tm="0">
                                          <p:val>
                                            <p:strVal val="#ppt_x"/>
                                          </p:val>
                                        </p:tav>
                                        <p:tav tm="100000">
                                          <p:val>
                                            <p:strVal val="#ppt_x"/>
                                          </p:val>
                                        </p:tav>
                                      </p:tavLst>
                                    </p:anim>
                                    <p:anim calcmode="lin" valueType="num">
                                      <p:cBhvr>
                                        <p:cTn id="8" dur="500" fill="hold"/>
                                        <p:tgtEl>
                                          <p:spTgt spid="59404"/>
                                        </p:tgtEl>
                                        <p:attrNameLst>
                                          <p:attrName>ppt_y</p:attrName>
                                        </p:attrNameLst>
                                      </p:cBhvr>
                                      <p:tavLst>
                                        <p:tav tm="0">
                                          <p:val>
                                            <p:strVal val="#ppt_y-#ppt_h/2"/>
                                          </p:val>
                                        </p:tav>
                                        <p:tav tm="100000">
                                          <p:val>
                                            <p:strVal val="#ppt_y"/>
                                          </p:val>
                                        </p:tav>
                                      </p:tavLst>
                                    </p:anim>
                                    <p:anim calcmode="lin" valueType="num">
                                      <p:cBhvr>
                                        <p:cTn id="9" dur="500" fill="hold"/>
                                        <p:tgtEl>
                                          <p:spTgt spid="59404"/>
                                        </p:tgtEl>
                                        <p:attrNameLst>
                                          <p:attrName>ppt_w</p:attrName>
                                        </p:attrNameLst>
                                      </p:cBhvr>
                                      <p:tavLst>
                                        <p:tav tm="0">
                                          <p:val>
                                            <p:strVal val="#ppt_w"/>
                                          </p:val>
                                        </p:tav>
                                        <p:tav tm="100000">
                                          <p:val>
                                            <p:strVal val="#ppt_w"/>
                                          </p:val>
                                        </p:tav>
                                      </p:tavLst>
                                    </p:anim>
                                    <p:anim calcmode="lin" valueType="num">
                                      <p:cBhvr>
                                        <p:cTn id="10" dur="500" fill="hold"/>
                                        <p:tgtEl>
                                          <p:spTgt spid="59404"/>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8" fill="hold" grpId="0" nodeType="clickEffect">
                                  <p:stCondLst>
                                    <p:cond delay="0"/>
                                  </p:stCondLst>
                                  <p:childTnLst>
                                    <p:set>
                                      <p:cBhvr>
                                        <p:cTn id="14" dur="1" fill="hold">
                                          <p:stCondLst>
                                            <p:cond delay="0"/>
                                          </p:stCondLst>
                                        </p:cTn>
                                        <p:tgtEl>
                                          <p:spTgt spid="59406"/>
                                        </p:tgtEl>
                                        <p:attrNameLst>
                                          <p:attrName>style.visibility</p:attrName>
                                        </p:attrNameLst>
                                      </p:cBhvr>
                                      <p:to>
                                        <p:strVal val="visible"/>
                                      </p:to>
                                    </p:set>
                                    <p:animEffect transition="in" filter="slide(fromLeft)">
                                      <p:cBhvr>
                                        <p:cTn id="15" dur="500"/>
                                        <p:tgtEl>
                                          <p:spTgt spid="59406"/>
                                        </p:tgtEl>
                                      </p:cBhvr>
                                    </p:animEffect>
                                  </p:childTnLst>
                                </p:cTn>
                              </p:par>
                            </p:childTnLst>
                          </p:cTn>
                        </p:par>
                      </p:childTnLst>
                    </p:cTn>
                  </p:par>
                  <p:par>
                    <p:cTn id="16" fill="hold">
                      <p:stCondLst>
                        <p:cond delay="indefinite"/>
                      </p:stCondLst>
                      <p:childTnLst>
                        <p:par>
                          <p:cTn id="17" fill="hold">
                            <p:stCondLst>
                              <p:cond delay="0"/>
                            </p:stCondLst>
                            <p:childTnLst>
                              <p:par>
                                <p:cTn id="18" presetID="17" presetClass="entr" presetSubtype="1" fill="hold" grpId="0" nodeType="clickEffect">
                                  <p:stCondLst>
                                    <p:cond delay="0"/>
                                  </p:stCondLst>
                                  <p:childTnLst>
                                    <p:set>
                                      <p:cBhvr>
                                        <p:cTn id="19" dur="1" fill="hold">
                                          <p:stCondLst>
                                            <p:cond delay="0"/>
                                          </p:stCondLst>
                                        </p:cTn>
                                        <p:tgtEl>
                                          <p:spTgt spid="59405"/>
                                        </p:tgtEl>
                                        <p:attrNameLst>
                                          <p:attrName>style.visibility</p:attrName>
                                        </p:attrNameLst>
                                      </p:cBhvr>
                                      <p:to>
                                        <p:strVal val="visible"/>
                                      </p:to>
                                    </p:set>
                                    <p:anim calcmode="lin" valueType="num">
                                      <p:cBhvr>
                                        <p:cTn id="20" dur="500" fill="hold"/>
                                        <p:tgtEl>
                                          <p:spTgt spid="59405"/>
                                        </p:tgtEl>
                                        <p:attrNameLst>
                                          <p:attrName>ppt_x</p:attrName>
                                        </p:attrNameLst>
                                      </p:cBhvr>
                                      <p:tavLst>
                                        <p:tav tm="0">
                                          <p:val>
                                            <p:strVal val="#ppt_x"/>
                                          </p:val>
                                        </p:tav>
                                        <p:tav tm="100000">
                                          <p:val>
                                            <p:strVal val="#ppt_x"/>
                                          </p:val>
                                        </p:tav>
                                      </p:tavLst>
                                    </p:anim>
                                    <p:anim calcmode="lin" valueType="num">
                                      <p:cBhvr>
                                        <p:cTn id="21" dur="500" fill="hold"/>
                                        <p:tgtEl>
                                          <p:spTgt spid="59405"/>
                                        </p:tgtEl>
                                        <p:attrNameLst>
                                          <p:attrName>ppt_y</p:attrName>
                                        </p:attrNameLst>
                                      </p:cBhvr>
                                      <p:tavLst>
                                        <p:tav tm="0">
                                          <p:val>
                                            <p:strVal val="#ppt_y-#ppt_h/2"/>
                                          </p:val>
                                        </p:tav>
                                        <p:tav tm="100000">
                                          <p:val>
                                            <p:strVal val="#ppt_y"/>
                                          </p:val>
                                        </p:tav>
                                      </p:tavLst>
                                    </p:anim>
                                    <p:anim calcmode="lin" valueType="num">
                                      <p:cBhvr>
                                        <p:cTn id="22" dur="500" fill="hold"/>
                                        <p:tgtEl>
                                          <p:spTgt spid="59405"/>
                                        </p:tgtEl>
                                        <p:attrNameLst>
                                          <p:attrName>ppt_w</p:attrName>
                                        </p:attrNameLst>
                                      </p:cBhvr>
                                      <p:tavLst>
                                        <p:tav tm="0">
                                          <p:val>
                                            <p:strVal val="#ppt_w"/>
                                          </p:val>
                                        </p:tav>
                                        <p:tav tm="100000">
                                          <p:val>
                                            <p:strVal val="#ppt_w"/>
                                          </p:val>
                                        </p:tav>
                                      </p:tavLst>
                                    </p:anim>
                                    <p:anim calcmode="lin" valueType="num">
                                      <p:cBhvr>
                                        <p:cTn id="23" dur="500" fill="hold"/>
                                        <p:tgtEl>
                                          <p:spTgt spid="59405"/>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2" presetClass="entr" presetSubtype="8" fill="hold" grpId="0" nodeType="clickEffect">
                                  <p:stCondLst>
                                    <p:cond delay="0"/>
                                  </p:stCondLst>
                                  <p:childTnLst>
                                    <p:set>
                                      <p:cBhvr>
                                        <p:cTn id="27" dur="1" fill="hold">
                                          <p:stCondLst>
                                            <p:cond delay="0"/>
                                          </p:stCondLst>
                                        </p:cTn>
                                        <p:tgtEl>
                                          <p:spTgt spid="59407"/>
                                        </p:tgtEl>
                                        <p:attrNameLst>
                                          <p:attrName>style.visibility</p:attrName>
                                        </p:attrNameLst>
                                      </p:cBhvr>
                                      <p:to>
                                        <p:strVal val="visible"/>
                                      </p:to>
                                    </p:set>
                                    <p:animEffect transition="in" filter="slide(fromLeft)">
                                      <p:cBhvr>
                                        <p:cTn id="28" dur="500"/>
                                        <p:tgtEl>
                                          <p:spTgt spid="59407"/>
                                        </p:tgtEl>
                                      </p:cBhvr>
                                    </p:animEffect>
                                  </p:childTnLst>
                                </p:cTn>
                              </p:par>
                            </p:childTnLst>
                          </p:cTn>
                        </p:par>
                      </p:childTnLst>
                    </p:cTn>
                  </p:par>
                  <p:par>
                    <p:cTn id="29" fill="hold">
                      <p:stCondLst>
                        <p:cond delay="indefinite"/>
                      </p:stCondLst>
                      <p:childTnLst>
                        <p:par>
                          <p:cTn id="30" fill="hold">
                            <p:stCondLst>
                              <p:cond delay="0"/>
                            </p:stCondLst>
                            <p:childTnLst>
                              <p:par>
                                <p:cTn id="31" presetID="17" presetClass="entr" presetSubtype="1" fill="hold" grpId="0" nodeType="clickEffect">
                                  <p:stCondLst>
                                    <p:cond delay="0"/>
                                  </p:stCondLst>
                                  <p:childTnLst>
                                    <p:set>
                                      <p:cBhvr>
                                        <p:cTn id="32" dur="1" fill="hold">
                                          <p:stCondLst>
                                            <p:cond delay="0"/>
                                          </p:stCondLst>
                                        </p:cTn>
                                        <p:tgtEl>
                                          <p:spTgt spid="59401"/>
                                        </p:tgtEl>
                                        <p:attrNameLst>
                                          <p:attrName>style.visibility</p:attrName>
                                        </p:attrNameLst>
                                      </p:cBhvr>
                                      <p:to>
                                        <p:strVal val="visible"/>
                                      </p:to>
                                    </p:set>
                                    <p:anim calcmode="lin" valueType="num">
                                      <p:cBhvr>
                                        <p:cTn id="33" dur="500" fill="hold"/>
                                        <p:tgtEl>
                                          <p:spTgt spid="59401"/>
                                        </p:tgtEl>
                                        <p:attrNameLst>
                                          <p:attrName>ppt_x</p:attrName>
                                        </p:attrNameLst>
                                      </p:cBhvr>
                                      <p:tavLst>
                                        <p:tav tm="0">
                                          <p:val>
                                            <p:strVal val="#ppt_x"/>
                                          </p:val>
                                        </p:tav>
                                        <p:tav tm="100000">
                                          <p:val>
                                            <p:strVal val="#ppt_x"/>
                                          </p:val>
                                        </p:tav>
                                      </p:tavLst>
                                    </p:anim>
                                    <p:anim calcmode="lin" valueType="num">
                                      <p:cBhvr>
                                        <p:cTn id="34" dur="500" fill="hold"/>
                                        <p:tgtEl>
                                          <p:spTgt spid="59401"/>
                                        </p:tgtEl>
                                        <p:attrNameLst>
                                          <p:attrName>ppt_y</p:attrName>
                                        </p:attrNameLst>
                                      </p:cBhvr>
                                      <p:tavLst>
                                        <p:tav tm="0">
                                          <p:val>
                                            <p:strVal val="#ppt_y-#ppt_h/2"/>
                                          </p:val>
                                        </p:tav>
                                        <p:tav tm="100000">
                                          <p:val>
                                            <p:strVal val="#ppt_y"/>
                                          </p:val>
                                        </p:tav>
                                      </p:tavLst>
                                    </p:anim>
                                    <p:anim calcmode="lin" valueType="num">
                                      <p:cBhvr>
                                        <p:cTn id="35" dur="500" fill="hold"/>
                                        <p:tgtEl>
                                          <p:spTgt spid="59401"/>
                                        </p:tgtEl>
                                        <p:attrNameLst>
                                          <p:attrName>ppt_w</p:attrName>
                                        </p:attrNameLst>
                                      </p:cBhvr>
                                      <p:tavLst>
                                        <p:tav tm="0">
                                          <p:val>
                                            <p:strVal val="#ppt_w"/>
                                          </p:val>
                                        </p:tav>
                                        <p:tav tm="100000">
                                          <p:val>
                                            <p:strVal val="#ppt_w"/>
                                          </p:val>
                                        </p:tav>
                                      </p:tavLst>
                                    </p:anim>
                                    <p:anim calcmode="lin" valueType="num">
                                      <p:cBhvr>
                                        <p:cTn id="36" dur="500" fill="hold"/>
                                        <p:tgtEl>
                                          <p:spTgt spid="59401"/>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2" presetClass="entr" presetSubtype="8" fill="hold" grpId="0" nodeType="clickEffect">
                                  <p:stCondLst>
                                    <p:cond delay="0"/>
                                  </p:stCondLst>
                                  <p:childTnLst>
                                    <p:set>
                                      <p:cBhvr>
                                        <p:cTn id="40" dur="1" fill="hold">
                                          <p:stCondLst>
                                            <p:cond delay="0"/>
                                          </p:stCondLst>
                                        </p:cTn>
                                        <p:tgtEl>
                                          <p:spTgt spid="59408"/>
                                        </p:tgtEl>
                                        <p:attrNameLst>
                                          <p:attrName>style.visibility</p:attrName>
                                        </p:attrNameLst>
                                      </p:cBhvr>
                                      <p:to>
                                        <p:strVal val="visible"/>
                                      </p:to>
                                    </p:set>
                                    <p:animEffect transition="in" filter="slide(fromLeft)">
                                      <p:cBhvr>
                                        <p:cTn id="41" dur="500"/>
                                        <p:tgtEl>
                                          <p:spTgt spid="59408"/>
                                        </p:tgtEl>
                                      </p:cBhvr>
                                    </p:animEffect>
                                  </p:childTnLst>
                                </p:cTn>
                              </p:par>
                            </p:childTnLst>
                          </p:cTn>
                        </p:par>
                      </p:childTnLst>
                    </p:cTn>
                  </p:par>
                  <p:par>
                    <p:cTn id="42" fill="hold">
                      <p:stCondLst>
                        <p:cond delay="indefinite"/>
                      </p:stCondLst>
                      <p:childTnLst>
                        <p:par>
                          <p:cTn id="43" fill="hold">
                            <p:stCondLst>
                              <p:cond delay="0"/>
                            </p:stCondLst>
                            <p:childTnLst>
                              <p:par>
                                <p:cTn id="44" presetID="17" presetClass="entr" presetSubtype="1" fill="hold" grpId="0" nodeType="clickEffect">
                                  <p:stCondLst>
                                    <p:cond delay="0"/>
                                  </p:stCondLst>
                                  <p:childTnLst>
                                    <p:set>
                                      <p:cBhvr>
                                        <p:cTn id="45" dur="1" fill="hold">
                                          <p:stCondLst>
                                            <p:cond delay="0"/>
                                          </p:stCondLst>
                                        </p:cTn>
                                        <p:tgtEl>
                                          <p:spTgt spid="59402"/>
                                        </p:tgtEl>
                                        <p:attrNameLst>
                                          <p:attrName>style.visibility</p:attrName>
                                        </p:attrNameLst>
                                      </p:cBhvr>
                                      <p:to>
                                        <p:strVal val="visible"/>
                                      </p:to>
                                    </p:set>
                                    <p:anim calcmode="lin" valueType="num">
                                      <p:cBhvr>
                                        <p:cTn id="46" dur="500" fill="hold"/>
                                        <p:tgtEl>
                                          <p:spTgt spid="59402"/>
                                        </p:tgtEl>
                                        <p:attrNameLst>
                                          <p:attrName>ppt_x</p:attrName>
                                        </p:attrNameLst>
                                      </p:cBhvr>
                                      <p:tavLst>
                                        <p:tav tm="0">
                                          <p:val>
                                            <p:strVal val="#ppt_x"/>
                                          </p:val>
                                        </p:tav>
                                        <p:tav tm="100000">
                                          <p:val>
                                            <p:strVal val="#ppt_x"/>
                                          </p:val>
                                        </p:tav>
                                      </p:tavLst>
                                    </p:anim>
                                    <p:anim calcmode="lin" valueType="num">
                                      <p:cBhvr>
                                        <p:cTn id="47" dur="500" fill="hold"/>
                                        <p:tgtEl>
                                          <p:spTgt spid="59402"/>
                                        </p:tgtEl>
                                        <p:attrNameLst>
                                          <p:attrName>ppt_y</p:attrName>
                                        </p:attrNameLst>
                                      </p:cBhvr>
                                      <p:tavLst>
                                        <p:tav tm="0">
                                          <p:val>
                                            <p:strVal val="#ppt_y-#ppt_h/2"/>
                                          </p:val>
                                        </p:tav>
                                        <p:tav tm="100000">
                                          <p:val>
                                            <p:strVal val="#ppt_y"/>
                                          </p:val>
                                        </p:tav>
                                      </p:tavLst>
                                    </p:anim>
                                    <p:anim calcmode="lin" valueType="num">
                                      <p:cBhvr>
                                        <p:cTn id="48" dur="500" fill="hold"/>
                                        <p:tgtEl>
                                          <p:spTgt spid="59402"/>
                                        </p:tgtEl>
                                        <p:attrNameLst>
                                          <p:attrName>ppt_w</p:attrName>
                                        </p:attrNameLst>
                                      </p:cBhvr>
                                      <p:tavLst>
                                        <p:tav tm="0">
                                          <p:val>
                                            <p:strVal val="#ppt_w"/>
                                          </p:val>
                                        </p:tav>
                                        <p:tav tm="100000">
                                          <p:val>
                                            <p:strVal val="#ppt_w"/>
                                          </p:val>
                                        </p:tav>
                                      </p:tavLst>
                                    </p:anim>
                                    <p:anim calcmode="lin" valueType="num">
                                      <p:cBhvr>
                                        <p:cTn id="49" dur="500" fill="hold"/>
                                        <p:tgtEl>
                                          <p:spTgt spid="5940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1" grpId="0" autoUpdateAnimBg="0"/>
      <p:bldP spid="59402" grpId="0" autoUpdateAnimBg="0"/>
      <p:bldP spid="59404" grpId="0" autoUpdateAnimBg="0"/>
      <p:bldP spid="59405" grpId="0" autoUpdateAnimBg="0"/>
      <p:bldP spid="59406" grpId="0" autoUpdateAnimBg="0"/>
      <p:bldP spid="59407" grpId="0" autoUpdateAnimBg="0"/>
      <p:bldP spid="5940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12"/>
          <p:cNvSpPr txBox="1">
            <a:spLocks noChangeArrowheads="1"/>
          </p:cNvSpPr>
          <p:nvPr/>
        </p:nvSpPr>
        <p:spPr bwMode="auto">
          <a:xfrm>
            <a:off x="457200" y="1676400"/>
            <a:ext cx="8001000" cy="1552575"/>
          </a:xfrm>
          <a:prstGeom prst="rect">
            <a:avLst/>
          </a:prstGeom>
          <a:noFill/>
          <a:ln w="9525">
            <a:noFill/>
            <a:miter lim="800000"/>
            <a:headEnd/>
            <a:tailEnd/>
          </a:ln>
        </p:spPr>
        <p:txBody>
          <a:bodyPr>
            <a:spAutoFit/>
          </a:bodyPr>
          <a:lstStyle/>
          <a:p>
            <a:pPr>
              <a:spcBef>
                <a:spcPct val="50000"/>
              </a:spcBef>
            </a:pPr>
            <a:r>
              <a:rPr lang="en-US" b="1">
                <a:latin typeface="Verdana" pitchFamily="34" charset="0"/>
              </a:rPr>
              <a:t>The top of the Sears Tower in Chicago, is 1454 feet above street level, while the lowest level is 43 feet below street level. How far is it from the lowest level to the top?</a:t>
            </a:r>
          </a:p>
        </p:txBody>
      </p:sp>
      <p:sp>
        <p:nvSpPr>
          <p:cNvPr id="15363" name="Text Box 17"/>
          <p:cNvSpPr txBox="1">
            <a:spLocks noChangeArrowheads="1"/>
          </p:cNvSpPr>
          <p:nvPr/>
        </p:nvSpPr>
        <p:spPr bwMode="auto">
          <a:xfrm>
            <a:off x="0" y="914400"/>
            <a:ext cx="9144000" cy="369332"/>
          </a:xfrm>
          <a:prstGeom prst="rect">
            <a:avLst/>
          </a:prstGeom>
          <a:noFill/>
          <a:ln w="9525">
            <a:noFill/>
            <a:miter lim="800000"/>
            <a:headEnd/>
            <a:tailEnd/>
          </a:ln>
        </p:spPr>
        <p:txBody>
          <a:bodyPr>
            <a:spAutoFit/>
          </a:bodyPr>
          <a:lstStyle/>
          <a:p>
            <a:pPr algn="ctr">
              <a:spcBef>
                <a:spcPct val="50000"/>
              </a:spcBef>
            </a:pPr>
            <a:r>
              <a:rPr lang="en-US" altLang="en-US" i="1" dirty="0" smtClean="0">
                <a:solidFill>
                  <a:schemeClr val="accent3"/>
                </a:solidFill>
                <a:latin typeface="Arial Black" pitchFamily="34" charset="0"/>
              </a:rPr>
              <a:t>Architecture </a:t>
            </a:r>
            <a:r>
              <a:rPr lang="en-US" altLang="en-US" i="1" dirty="0">
                <a:solidFill>
                  <a:schemeClr val="accent3"/>
                </a:solidFill>
                <a:latin typeface="Arial Black" pitchFamily="34" charset="0"/>
              </a:rPr>
              <a:t>Application</a:t>
            </a:r>
            <a:endParaRPr lang="en-US" i="1" dirty="0">
              <a:solidFill>
                <a:schemeClr val="accent3"/>
              </a:solidFill>
              <a:latin typeface="Arial Black" pitchFamily="34" charset="0"/>
            </a:endParaRPr>
          </a:p>
        </p:txBody>
      </p:sp>
      <p:sp>
        <p:nvSpPr>
          <p:cNvPr id="52243" name="Text Box 19"/>
          <p:cNvSpPr txBox="1">
            <a:spLocks noChangeArrowheads="1"/>
          </p:cNvSpPr>
          <p:nvPr/>
        </p:nvSpPr>
        <p:spPr bwMode="auto">
          <a:xfrm>
            <a:off x="1295400" y="3352800"/>
            <a:ext cx="22860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1454 – (–43)</a:t>
            </a:r>
          </a:p>
        </p:txBody>
      </p:sp>
      <p:sp>
        <p:nvSpPr>
          <p:cNvPr id="52244" name="Text Box 20"/>
          <p:cNvSpPr txBox="1">
            <a:spLocks noChangeArrowheads="1"/>
          </p:cNvSpPr>
          <p:nvPr/>
        </p:nvSpPr>
        <p:spPr bwMode="auto">
          <a:xfrm>
            <a:off x="3810000" y="3276600"/>
            <a:ext cx="3048000" cy="701675"/>
          </a:xfrm>
          <a:prstGeom prst="rect">
            <a:avLst/>
          </a:prstGeom>
          <a:noFill/>
          <a:ln w="9525">
            <a:noFill/>
            <a:miter lim="800000"/>
            <a:headEnd/>
            <a:tailEnd/>
          </a:ln>
        </p:spPr>
        <p:txBody>
          <a:bodyPr>
            <a:spAutoFit/>
          </a:bodyPr>
          <a:lstStyle/>
          <a:p>
            <a:pPr>
              <a:spcBef>
                <a:spcPct val="50000"/>
              </a:spcBef>
            </a:pPr>
            <a:r>
              <a:rPr lang="en-US" sz="2000" i="1">
                <a:solidFill>
                  <a:srgbClr val="0099FF"/>
                </a:solidFill>
                <a:latin typeface="Verdana" pitchFamily="34" charset="0"/>
              </a:rPr>
              <a:t>Subtract the lowest level from the height.</a:t>
            </a:r>
          </a:p>
        </p:txBody>
      </p:sp>
      <p:sp>
        <p:nvSpPr>
          <p:cNvPr id="52245" name="Text Box 21"/>
          <p:cNvSpPr txBox="1">
            <a:spLocks noChangeArrowheads="1"/>
          </p:cNvSpPr>
          <p:nvPr/>
        </p:nvSpPr>
        <p:spPr bwMode="auto">
          <a:xfrm>
            <a:off x="1371600" y="4114800"/>
            <a:ext cx="22860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1454 + 43</a:t>
            </a:r>
          </a:p>
        </p:txBody>
      </p:sp>
      <p:sp>
        <p:nvSpPr>
          <p:cNvPr id="52246" name="Text Box 22"/>
          <p:cNvSpPr txBox="1">
            <a:spLocks noChangeArrowheads="1"/>
          </p:cNvSpPr>
          <p:nvPr/>
        </p:nvSpPr>
        <p:spPr bwMode="auto">
          <a:xfrm>
            <a:off x="3810000" y="4038600"/>
            <a:ext cx="2590800" cy="762000"/>
          </a:xfrm>
          <a:prstGeom prst="rect">
            <a:avLst/>
          </a:prstGeom>
          <a:noFill/>
          <a:ln w="9525">
            <a:noFill/>
            <a:miter lim="800000"/>
            <a:headEnd/>
            <a:tailEnd/>
          </a:ln>
        </p:spPr>
        <p:txBody>
          <a:bodyPr>
            <a:spAutoFit/>
          </a:bodyPr>
          <a:lstStyle/>
          <a:p>
            <a:pPr>
              <a:spcBef>
                <a:spcPct val="50000"/>
              </a:spcBef>
            </a:pPr>
            <a:r>
              <a:rPr lang="en-US" sz="2000" i="1">
                <a:solidFill>
                  <a:srgbClr val="0099FF"/>
                </a:solidFill>
                <a:latin typeface="Verdana" pitchFamily="34" charset="0"/>
              </a:rPr>
              <a:t>Add the opposite of (</a:t>
            </a:r>
            <a:r>
              <a:rPr lang="en-US" i="1">
                <a:solidFill>
                  <a:srgbClr val="0099FF"/>
                </a:solidFill>
                <a:latin typeface="Verdana" pitchFamily="34" charset="0"/>
              </a:rPr>
              <a:t>–</a:t>
            </a:r>
            <a:r>
              <a:rPr lang="en-US" sz="2000" i="1">
                <a:solidFill>
                  <a:srgbClr val="0099FF"/>
                </a:solidFill>
                <a:latin typeface="Verdana" pitchFamily="34" charset="0"/>
              </a:rPr>
              <a:t>43).</a:t>
            </a:r>
          </a:p>
        </p:txBody>
      </p:sp>
      <p:sp>
        <p:nvSpPr>
          <p:cNvPr id="52248" name="Text Box 24"/>
          <p:cNvSpPr txBox="1">
            <a:spLocks noChangeArrowheads="1"/>
          </p:cNvSpPr>
          <p:nvPr/>
        </p:nvSpPr>
        <p:spPr bwMode="auto">
          <a:xfrm>
            <a:off x="1371600" y="4876800"/>
            <a:ext cx="16002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 1497</a:t>
            </a:r>
          </a:p>
        </p:txBody>
      </p:sp>
      <p:sp>
        <p:nvSpPr>
          <p:cNvPr id="52249" name="Text Box 25"/>
          <p:cNvSpPr txBox="1">
            <a:spLocks noChangeArrowheads="1"/>
          </p:cNvSpPr>
          <p:nvPr/>
        </p:nvSpPr>
        <p:spPr bwMode="auto">
          <a:xfrm>
            <a:off x="3733800" y="4876800"/>
            <a:ext cx="2895600" cy="701675"/>
          </a:xfrm>
          <a:prstGeom prst="rect">
            <a:avLst/>
          </a:prstGeom>
          <a:noFill/>
          <a:ln w="9525">
            <a:noFill/>
            <a:miter lim="800000"/>
            <a:headEnd/>
            <a:tailEnd/>
          </a:ln>
        </p:spPr>
        <p:txBody>
          <a:bodyPr>
            <a:spAutoFit/>
          </a:bodyPr>
          <a:lstStyle/>
          <a:p>
            <a:pPr>
              <a:spcBef>
                <a:spcPct val="50000"/>
              </a:spcBef>
            </a:pPr>
            <a:r>
              <a:rPr lang="en-US" sz="2000" i="1">
                <a:solidFill>
                  <a:srgbClr val="0099FF"/>
                </a:solidFill>
                <a:latin typeface="Verdana" pitchFamily="34" charset="0"/>
              </a:rPr>
              <a:t>Same sign; use the sign of the integers.</a:t>
            </a:r>
            <a:endParaRPr lang="en-US"/>
          </a:p>
        </p:txBody>
      </p:sp>
      <p:sp>
        <p:nvSpPr>
          <p:cNvPr id="52250" name="Text Box 26"/>
          <p:cNvSpPr txBox="1">
            <a:spLocks noChangeArrowheads="1"/>
          </p:cNvSpPr>
          <p:nvPr/>
        </p:nvSpPr>
        <p:spPr bwMode="auto">
          <a:xfrm>
            <a:off x="-304800" y="6019800"/>
            <a:ext cx="9144000" cy="457200"/>
          </a:xfrm>
          <a:prstGeom prst="rect">
            <a:avLst/>
          </a:prstGeom>
          <a:noFill/>
          <a:ln w="9525">
            <a:noFill/>
            <a:miter lim="800000"/>
            <a:headEnd/>
            <a:tailEnd/>
          </a:ln>
        </p:spPr>
        <p:txBody>
          <a:bodyPr>
            <a:spAutoFit/>
          </a:bodyPr>
          <a:lstStyle/>
          <a:p>
            <a:pPr algn="ctr">
              <a:spcBef>
                <a:spcPct val="50000"/>
              </a:spcBef>
            </a:pPr>
            <a:r>
              <a:rPr lang="en-US">
                <a:latin typeface="Verdana" pitchFamily="34" charset="0"/>
              </a:rPr>
              <a:t>It is 1497 feet from the lowest level to the top.</a:t>
            </a:r>
          </a:p>
        </p:txBody>
      </p:sp>
      <p:sp>
        <p:nvSpPr>
          <p:cNvPr id="11" name="AutoShape 2"/>
          <p:cNvSpPr txBox="1">
            <a:spLocks noChangeArrowheads="1"/>
          </p:cNvSpPr>
          <p:nvPr/>
        </p:nvSpPr>
        <p:spPr>
          <a:xfrm>
            <a:off x="457200" y="277813"/>
            <a:ext cx="8077200" cy="788987"/>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spc="-100" dirty="0" smtClean="0">
                <a:solidFill>
                  <a:srgbClr val="CC9900"/>
                </a:solidFill>
                <a:latin typeface="akaDylan Open" pitchFamily="82" charset="0"/>
                <a:ea typeface="+mj-ea"/>
                <a:cs typeface="+mj-cs"/>
              </a:rPr>
              <a:t>SUBTRACTING </a:t>
            </a:r>
            <a:r>
              <a:rPr kumimoji="0" lang="en-US" sz="4000" b="1" i="0" u="none" strike="noStrike" kern="1200" cap="none" spc="-100" normalizeH="0" baseline="0" noProof="0" dirty="0" smtClean="0">
                <a:ln>
                  <a:noFill/>
                </a:ln>
                <a:solidFill>
                  <a:srgbClr val="CC9900"/>
                </a:solidFill>
                <a:effectLst/>
                <a:uLnTx/>
                <a:uFillTx/>
                <a:latin typeface="akaDylan Open" pitchFamily="82" charset="0"/>
                <a:ea typeface="+mj-ea"/>
                <a:cs typeface="+mj-cs"/>
              </a:rPr>
              <a:t>RATIONAL NUMBERS </a:t>
            </a:r>
            <a:endParaRPr kumimoji="0" lang="en-IN" sz="4000" b="1" i="0" u="none" strike="noStrike" kern="1200" cap="none" spc="-100" normalizeH="0" baseline="0" noProof="0" dirty="0">
              <a:ln>
                <a:noFill/>
              </a:ln>
              <a:solidFill>
                <a:srgbClr val="CC9900"/>
              </a:solidFill>
              <a:effectLst/>
              <a:uLnTx/>
              <a:uFillTx/>
              <a:latin typeface="akaDylan Open" pitchFamily="82"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243"/>
                                        </p:tgtEl>
                                        <p:attrNameLst>
                                          <p:attrName>style.visibility</p:attrName>
                                        </p:attrNameLst>
                                      </p:cBhvr>
                                      <p:to>
                                        <p:strVal val="visible"/>
                                      </p:to>
                                    </p:set>
                                    <p:animEffect transition="in" filter="blinds(horizontal)">
                                      <p:cBhvr>
                                        <p:cTn id="7" dur="500"/>
                                        <p:tgtEl>
                                          <p:spTgt spid="5224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2244"/>
                                        </p:tgtEl>
                                        <p:attrNameLst>
                                          <p:attrName>style.visibility</p:attrName>
                                        </p:attrNameLst>
                                      </p:cBhvr>
                                      <p:to>
                                        <p:strVal val="visible"/>
                                      </p:to>
                                    </p:set>
                                    <p:animEffect transition="in" filter="wipe(left)">
                                      <p:cBhvr>
                                        <p:cTn id="12" dur="500"/>
                                        <p:tgtEl>
                                          <p:spTgt spid="5224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2245"/>
                                        </p:tgtEl>
                                        <p:attrNameLst>
                                          <p:attrName>style.visibility</p:attrName>
                                        </p:attrNameLst>
                                      </p:cBhvr>
                                      <p:to>
                                        <p:strVal val="visible"/>
                                      </p:to>
                                    </p:set>
                                    <p:animEffect transition="in" filter="blinds(horizontal)">
                                      <p:cBhvr>
                                        <p:cTn id="17" dur="500"/>
                                        <p:tgtEl>
                                          <p:spTgt spid="5224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2246"/>
                                        </p:tgtEl>
                                        <p:attrNameLst>
                                          <p:attrName>style.visibility</p:attrName>
                                        </p:attrNameLst>
                                      </p:cBhvr>
                                      <p:to>
                                        <p:strVal val="visible"/>
                                      </p:to>
                                    </p:set>
                                    <p:animEffect transition="in" filter="wipe(left)">
                                      <p:cBhvr>
                                        <p:cTn id="22" dur="500"/>
                                        <p:tgtEl>
                                          <p:spTgt spid="52246"/>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52249"/>
                                        </p:tgtEl>
                                        <p:attrNameLst>
                                          <p:attrName>style.visibility</p:attrName>
                                        </p:attrNameLst>
                                      </p:cBhvr>
                                      <p:to>
                                        <p:strVal val="visible"/>
                                      </p:to>
                                    </p:set>
                                    <p:animEffect transition="in" filter="slide(fromLeft)">
                                      <p:cBhvr>
                                        <p:cTn id="27" dur="500"/>
                                        <p:tgtEl>
                                          <p:spTgt spid="52249"/>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52248"/>
                                        </p:tgtEl>
                                        <p:attrNameLst>
                                          <p:attrName>style.visibility</p:attrName>
                                        </p:attrNameLst>
                                      </p:cBhvr>
                                      <p:to>
                                        <p:strVal val="visible"/>
                                      </p:to>
                                    </p:set>
                                    <p:anim calcmode="lin" valueType="num">
                                      <p:cBhvr>
                                        <p:cTn id="32" dur="500" fill="hold"/>
                                        <p:tgtEl>
                                          <p:spTgt spid="52248"/>
                                        </p:tgtEl>
                                        <p:attrNameLst>
                                          <p:attrName>ppt_w</p:attrName>
                                        </p:attrNameLst>
                                      </p:cBhvr>
                                      <p:tavLst>
                                        <p:tav tm="0">
                                          <p:val>
                                            <p:fltVal val="0"/>
                                          </p:val>
                                        </p:tav>
                                        <p:tav tm="100000">
                                          <p:val>
                                            <p:strVal val="#ppt_w"/>
                                          </p:val>
                                        </p:tav>
                                      </p:tavLst>
                                    </p:anim>
                                    <p:anim calcmode="lin" valueType="num">
                                      <p:cBhvr>
                                        <p:cTn id="33" dur="500" fill="hold"/>
                                        <p:tgtEl>
                                          <p:spTgt spid="52248"/>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52250"/>
                                        </p:tgtEl>
                                        <p:attrNameLst>
                                          <p:attrName>style.visibility</p:attrName>
                                        </p:attrNameLst>
                                      </p:cBhvr>
                                      <p:to>
                                        <p:strVal val="visible"/>
                                      </p:to>
                                    </p:set>
                                    <p:animEffect transition="in" filter="randombar(horizontal)">
                                      <p:cBhvr>
                                        <p:cTn id="38" dur="500"/>
                                        <p:tgtEl>
                                          <p:spTgt spid="52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3" grpId="0" autoUpdateAnimBg="0"/>
      <p:bldP spid="52244" grpId="0" autoUpdateAnimBg="0"/>
      <p:bldP spid="52245" grpId="0" autoUpdateAnimBg="0"/>
      <p:bldP spid="52246" grpId="0" autoUpdateAnimBg="0"/>
      <p:bldP spid="52248" grpId="0" autoUpdateAnimBg="0"/>
      <p:bldP spid="52249" grpId="0" autoUpdateAnimBg="0"/>
      <p:bldP spid="5225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304" name="Text Box 8"/>
          <p:cNvSpPr txBox="1">
            <a:spLocks noChangeArrowheads="1"/>
          </p:cNvSpPr>
          <p:nvPr/>
        </p:nvSpPr>
        <p:spPr bwMode="auto">
          <a:xfrm>
            <a:off x="457200" y="1600200"/>
            <a:ext cx="8153400" cy="923330"/>
          </a:xfrm>
          <a:prstGeom prst="rect">
            <a:avLst/>
          </a:prstGeom>
          <a:noFill/>
          <a:ln w="9525">
            <a:noFill/>
            <a:miter lim="800000"/>
            <a:headEnd/>
            <a:tailEnd/>
          </a:ln>
        </p:spPr>
        <p:txBody>
          <a:bodyPr>
            <a:spAutoFit/>
          </a:bodyPr>
          <a:lstStyle/>
          <a:p>
            <a:pPr>
              <a:spcBef>
                <a:spcPct val="50000"/>
              </a:spcBef>
            </a:pPr>
            <a:r>
              <a:rPr lang="en-US" b="1" dirty="0">
                <a:latin typeface="Verdana" pitchFamily="34" charset="0"/>
              </a:rPr>
              <a:t>The distance from the high dive to the swimming pool is </a:t>
            </a:r>
            <a:r>
              <a:rPr lang="en-US" b="1" dirty="0" smtClean="0">
                <a:latin typeface="Verdana" pitchFamily="34" charset="0"/>
              </a:rPr>
              <a:t>25 </a:t>
            </a:r>
            <a:r>
              <a:rPr lang="en-US" b="1" dirty="0">
                <a:latin typeface="Verdana" pitchFamily="34" charset="0"/>
              </a:rPr>
              <a:t>feet. The pool is </a:t>
            </a:r>
            <a:r>
              <a:rPr lang="en-US" b="1" dirty="0" smtClean="0">
                <a:latin typeface="Verdana" pitchFamily="34" charset="0"/>
              </a:rPr>
              <a:t>14 </a:t>
            </a:r>
            <a:r>
              <a:rPr lang="en-US" b="1" dirty="0">
                <a:latin typeface="Verdana" pitchFamily="34" charset="0"/>
              </a:rPr>
              <a:t>feet deep. What is the total distance from the high dive to the bottom of the pool?</a:t>
            </a:r>
          </a:p>
        </p:txBody>
      </p:sp>
      <p:sp>
        <p:nvSpPr>
          <p:cNvPr id="16387" name="Text Box 9"/>
          <p:cNvSpPr txBox="1">
            <a:spLocks noChangeArrowheads="1"/>
          </p:cNvSpPr>
          <p:nvPr/>
        </p:nvSpPr>
        <p:spPr bwMode="auto">
          <a:xfrm>
            <a:off x="0" y="914400"/>
            <a:ext cx="9144000" cy="369332"/>
          </a:xfrm>
          <a:prstGeom prst="rect">
            <a:avLst/>
          </a:prstGeom>
          <a:noFill/>
          <a:ln w="9525">
            <a:noFill/>
            <a:miter lim="800000"/>
            <a:headEnd/>
            <a:tailEnd/>
          </a:ln>
        </p:spPr>
        <p:txBody>
          <a:bodyPr>
            <a:spAutoFit/>
          </a:bodyPr>
          <a:lstStyle/>
          <a:p>
            <a:pPr algn="ctr">
              <a:spcBef>
                <a:spcPct val="50000"/>
              </a:spcBef>
            </a:pPr>
            <a:r>
              <a:rPr lang="en-US" altLang="en-US" dirty="0" smtClean="0">
                <a:solidFill>
                  <a:srgbClr val="006699"/>
                </a:solidFill>
                <a:latin typeface="Arial Black" pitchFamily="34" charset="0"/>
              </a:rPr>
              <a:t>Your Turn! </a:t>
            </a:r>
            <a:endParaRPr lang="en-US" dirty="0">
              <a:solidFill>
                <a:srgbClr val="FF0000"/>
              </a:solidFill>
              <a:latin typeface="Arial Black" pitchFamily="34" charset="0"/>
            </a:endParaRPr>
          </a:p>
        </p:txBody>
      </p:sp>
      <p:sp>
        <p:nvSpPr>
          <p:cNvPr id="55307" name="Text Box 11"/>
          <p:cNvSpPr txBox="1">
            <a:spLocks noChangeArrowheads="1"/>
          </p:cNvSpPr>
          <p:nvPr/>
        </p:nvSpPr>
        <p:spPr bwMode="auto">
          <a:xfrm>
            <a:off x="533400" y="3733800"/>
            <a:ext cx="2971800" cy="369332"/>
          </a:xfrm>
          <a:prstGeom prst="rect">
            <a:avLst/>
          </a:prstGeom>
          <a:noFill/>
          <a:ln w="9525">
            <a:noFill/>
            <a:miter lim="800000"/>
            <a:headEnd/>
            <a:tailEnd/>
          </a:ln>
        </p:spPr>
        <p:txBody>
          <a:bodyPr>
            <a:spAutoFit/>
          </a:bodyPr>
          <a:lstStyle/>
          <a:p>
            <a:pPr>
              <a:spcBef>
                <a:spcPct val="50000"/>
              </a:spcBef>
            </a:pPr>
            <a:r>
              <a:rPr lang="en-US" dirty="0" smtClean="0">
                <a:latin typeface="Verdana" pitchFamily="34" charset="0"/>
              </a:rPr>
              <a:t>25 </a:t>
            </a:r>
            <a:r>
              <a:rPr lang="en-US" dirty="0">
                <a:latin typeface="Verdana" pitchFamily="34" charset="0"/>
              </a:rPr>
              <a:t>– (–</a:t>
            </a:r>
            <a:r>
              <a:rPr lang="en-US" dirty="0" smtClean="0">
                <a:latin typeface="Verdana" pitchFamily="34" charset="0"/>
              </a:rPr>
              <a:t>14)</a:t>
            </a:r>
            <a:endParaRPr lang="en-US" dirty="0">
              <a:latin typeface="Verdana" pitchFamily="34" charset="0"/>
            </a:endParaRPr>
          </a:p>
        </p:txBody>
      </p:sp>
      <p:sp>
        <p:nvSpPr>
          <p:cNvPr id="55308" name="Text Box 12"/>
          <p:cNvSpPr txBox="1">
            <a:spLocks noChangeArrowheads="1"/>
          </p:cNvSpPr>
          <p:nvPr/>
        </p:nvSpPr>
        <p:spPr bwMode="auto">
          <a:xfrm>
            <a:off x="3581400" y="3657600"/>
            <a:ext cx="5410200" cy="701675"/>
          </a:xfrm>
          <a:prstGeom prst="rect">
            <a:avLst/>
          </a:prstGeom>
          <a:noFill/>
          <a:ln w="9525">
            <a:noFill/>
            <a:miter lim="800000"/>
            <a:headEnd/>
            <a:tailEnd/>
          </a:ln>
        </p:spPr>
        <p:txBody>
          <a:bodyPr>
            <a:spAutoFit/>
          </a:bodyPr>
          <a:lstStyle/>
          <a:p>
            <a:pPr>
              <a:spcBef>
                <a:spcPct val="50000"/>
              </a:spcBef>
            </a:pPr>
            <a:r>
              <a:rPr lang="en-US" sz="2000" i="1">
                <a:solidFill>
                  <a:srgbClr val="0099FF"/>
                </a:solidFill>
                <a:latin typeface="Verdana" pitchFamily="34" charset="0"/>
              </a:rPr>
              <a:t>Subtract the depth of the pool from the height of the high dive.</a:t>
            </a:r>
          </a:p>
        </p:txBody>
      </p:sp>
      <p:sp>
        <p:nvSpPr>
          <p:cNvPr id="55309" name="Text Box 13"/>
          <p:cNvSpPr txBox="1">
            <a:spLocks noChangeArrowheads="1"/>
          </p:cNvSpPr>
          <p:nvPr/>
        </p:nvSpPr>
        <p:spPr bwMode="auto">
          <a:xfrm>
            <a:off x="533400" y="4495800"/>
            <a:ext cx="2286000" cy="369332"/>
          </a:xfrm>
          <a:prstGeom prst="rect">
            <a:avLst/>
          </a:prstGeom>
          <a:noFill/>
          <a:ln w="9525">
            <a:noFill/>
            <a:miter lim="800000"/>
            <a:headEnd/>
            <a:tailEnd/>
          </a:ln>
        </p:spPr>
        <p:txBody>
          <a:bodyPr>
            <a:spAutoFit/>
          </a:bodyPr>
          <a:lstStyle/>
          <a:p>
            <a:pPr>
              <a:spcBef>
                <a:spcPct val="50000"/>
              </a:spcBef>
            </a:pPr>
            <a:r>
              <a:rPr lang="en-US" dirty="0" smtClean="0">
                <a:latin typeface="Verdana" pitchFamily="34" charset="0"/>
              </a:rPr>
              <a:t>25 </a:t>
            </a:r>
            <a:r>
              <a:rPr lang="en-US" dirty="0">
                <a:latin typeface="Verdana" pitchFamily="34" charset="0"/>
              </a:rPr>
              <a:t>+ </a:t>
            </a:r>
            <a:r>
              <a:rPr lang="en-US" dirty="0" smtClean="0">
                <a:latin typeface="Verdana" pitchFamily="34" charset="0"/>
              </a:rPr>
              <a:t>14</a:t>
            </a:r>
            <a:endParaRPr lang="en-US" dirty="0">
              <a:latin typeface="Verdana" pitchFamily="34" charset="0"/>
            </a:endParaRPr>
          </a:p>
        </p:txBody>
      </p:sp>
      <p:sp>
        <p:nvSpPr>
          <p:cNvPr id="55310" name="Text Box 14"/>
          <p:cNvSpPr txBox="1">
            <a:spLocks noChangeArrowheads="1"/>
          </p:cNvSpPr>
          <p:nvPr/>
        </p:nvSpPr>
        <p:spPr bwMode="auto">
          <a:xfrm>
            <a:off x="3581400" y="4495800"/>
            <a:ext cx="5029200" cy="400110"/>
          </a:xfrm>
          <a:prstGeom prst="rect">
            <a:avLst/>
          </a:prstGeom>
          <a:noFill/>
          <a:ln w="9525">
            <a:noFill/>
            <a:miter lim="800000"/>
            <a:headEnd/>
            <a:tailEnd/>
          </a:ln>
        </p:spPr>
        <p:txBody>
          <a:bodyPr>
            <a:spAutoFit/>
          </a:bodyPr>
          <a:lstStyle/>
          <a:p>
            <a:pPr>
              <a:spcBef>
                <a:spcPct val="50000"/>
              </a:spcBef>
            </a:pPr>
            <a:r>
              <a:rPr lang="en-US" sz="2000" i="1" dirty="0">
                <a:solidFill>
                  <a:srgbClr val="0099FF"/>
                </a:solidFill>
                <a:latin typeface="Verdana" pitchFamily="34" charset="0"/>
              </a:rPr>
              <a:t>Add the opposite of (</a:t>
            </a:r>
            <a:r>
              <a:rPr lang="en-US" i="1" dirty="0">
                <a:solidFill>
                  <a:srgbClr val="0099FF"/>
                </a:solidFill>
                <a:latin typeface="Verdana" pitchFamily="34" charset="0"/>
              </a:rPr>
              <a:t>–</a:t>
            </a:r>
            <a:r>
              <a:rPr lang="en-US" sz="2000" i="1" dirty="0" smtClean="0">
                <a:solidFill>
                  <a:srgbClr val="0099FF"/>
                </a:solidFill>
                <a:latin typeface="Verdana" pitchFamily="34" charset="0"/>
              </a:rPr>
              <a:t>14).</a:t>
            </a:r>
            <a:endParaRPr lang="en-US" sz="2000" i="1" dirty="0">
              <a:solidFill>
                <a:srgbClr val="0099FF"/>
              </a:solidFill>
              <a:latin typeface="Verdana" pitchFamily="34" charset="0"/>
            </a:endParaRPr>
          </a:p>
        </p:txBody>
      </p:sp>
      <p:sp>
        <p:nvSpPr>
          <p:cNvPr id="55311" name="Text Box 15"/>
          <p:cNvSpPr txBox="1">
            <a:spLocks noChangeArrowheads="1"/>
          </p:cNvSpPr>
          <p:nvPr/>
        </p:nvSpPr>
        <p:spPr bwMode="auto">
          <a:xfrm>
            <a:off x="609600" y="5257800"/>
            <a:ext cx="1600200" cy="369332"/>
          </a:xfrm>
          <a:prstGeom prst="rect">
            <a:avLst/>
          </a:prstGeom>
          <a:noFill/>
          <a:ln w="9525">
            <a:noFill/>
            <a:miter lim="800000"/>
            <a:headEnd/>
            <a:tailEnd/>
          </a:ln>
        </p:spPr>
        <p:txBody>
          <a:bodyPr>
            <a:spAutoFit/>
          </a:bodyPr>
          <a:lstStyle/>
          <a:p>
            <a:pPr>
              <a:spcBef>
                <a:spcPct val="50000"/>
              </a:spcBef>
            </a:pPr>
            <a:r>
              <a:rPr lang="en-US" dirty="0">
                <a:latin typeface="Verdana" pitchFamily="34" charset="0"/>
              </a:rPr>
              <a:t>= </a:t>
            </a:r>
            <a:r>
              <a:rPr lang="en-US" dirty="0" smtClean="0">
                <a:latin typeface="Verdana" pitchFamily="34" charset="0"/>
              </a:rPr>
              <a:t>39</a:t>
            </a:r>
            <a:endParaRPr lang="en-US" dirty="0">
              <a:latin typeface="Verdana" pitchFamily="34" charset="0"/>
            </a:endParaRPr>
          </a:p>
        </p:txBody>
      </p:sp>
      <p:sp>
        <p:nvSpPr>
          <p:cNvPr id="55312" name="Text Box 16"/>
          <p:cNvSpPr txBox="1">
            <a:spLocks noChangeArrowheads="1"/>
          </p:cNvSpPr>
          <p:nvPr/>
        </p:nvSpPr>
        <p:spPr bwMode="auto">
          <a:xfrm>
            <a:off x="3657600" y="5318125"/>
            <a:ext cx="5334000" cy="396875"/>
          </a:xfrm>
          <a:prstGeom prst="rect">
            <a:avLst/>
          </a:prstGeom>
          <a:noFill/>
          <a:ln w="9525">
            <a:noFill/>
            <a:miter lim="800000"/>
            <a:headEnd/>
            <a:tailEnd/>
          </a:ln>
        </p:spPr>
        <p:txBody>
          <a:bodyPr>
            <a:spAutoFit/>
          </a:bodyPr>
          <a:lstStyle/>
          <a:p>
            <a:pPr>
              <a:spcBef>
                <a:spcPct val="50000"/>
              </a:spcBef>
            </a:pPr>
            <a:r>
              <a:rPr lang="en-US" sz="2000" i="1">
                <a:solidFill>
                  <a:srgbClr val="0099FF"/>
                </a:solidFill>
                <a:latin typeface="Verdana" pitchFamily="34" charset="0"/>
              </a:rPr>
              <a:t>Same sign; use the sign of the integers.</a:t>
            </a:r>
            <a:endParaRPr lang="en-US"/>
          </a:p>
        </p:txBody>
      </p:sp>
      <p:sp>
        <p:nvSpPr>
          <p:cNvPr id="55313" name="Text Box 17"/>
          <p:cNvSpPr txBox="1">
            <a:spLocks noChangeArrowheads="1"/>
          </p:cNvSpPr>
          <p:nvPr/>
        </p:nvSpPr>
        <p:spPr bwMode="auto">
          <a:xfrm>
            <a:off x="533400" y="5791200"/>
            <a:ext cx="7772400" cy="369332"/>
          </a:xfrm>
          <a:prstGeom prst="rect">
            <a:avLst/>
          </a:prstGeom>
          <a:noFill/>
          <a:ln w="9525">
            <a:noFill/>
            <a:miter lim="800000"/>
            <a:headEnd/>
            <a:tailEnd/>
          </a:ln>
        </p:spPr>
        <p:txBody>
          <a:bodyPr>
            <a:spAutoFit/>
          </a:bodyPr>
          <a:lstStyle/>
          <a:p>
            <a:pPr>
              <a:spcBef>
                <a:spcPct val="50000"/>
              </a:spcBef>
            </a:pPr>
            <a:r>
              <a:rPr lang="en-US" dirty="0">
                <a:latin typeface="Verdana" pitchFamily="34" charset="0"/>
              </a:rPr>
              <a:t>It is </a:t>
            </a:r>
            <a:r>
              <a:rPr lang="en-US" dirty="0" smtClean="0">
                <a:latin typeface="Verdana" pitchFamily="34" charset="0"/>
              </a:rPr>
              <a:t>39 </a:t>
            </a:r>
            <a:r>
              <a:rPr lang="en-US" dirty="0">
                <a:latin typeface="Verdana" pitchFamily="34" charset="0"/>
              </a:rPr>
              <a:t>feet from the diving board to the bottom of the pool.</a:t>
            </a:r>
          </a:p>
        </p:txBody>
      </p:sp>
      <p:sp>
        <p:nvSpPr>
          <p:cNvPr id="11" name="AutoShape 2"/>
          <p:cNvSpPr txBox="1">
            <a:spLocks noChangeArrowheads="1"/>
          </p:cNvSpPr>
          <p:nvPr/>
        </p:nvSpPr>
        <p:spPr>
          <a:xfrm>
            <a:off x="457200" y="277813"/>
            <a:ext cx="8077200" cy="788987"/>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spc="-100" dirty="0" smtClean="0">
                <a:solidFill>
                  <a:srgbClr val="CC9900"/>
                </a:solidFill>
                <a:latin typeface="akaDylan Open" pitchFamily="82" charset="0"/>
                <a:ea typeface="+mj-ea"/>
                <a:cs typeface="+mj-cs"/>
              </a:rPr>
              <a:t>SUBTRACTING </a:t>
            </a:r>
            <a:r>
              <a:rPr kumimoji="0" lang="en-US" sz="4000" b="1" i="0" u="none" strike="noStrike" kern="1200" cap="none" spc="-100" normalizeH="0" baseline="0" noProof="0" dirty="0" smtClean="0">
                <a:ln>
                  <a:noFill/>
                </a:ln>
                <a:solidFill>
                  <a:srgbClr val="CC9900"/>
                </a:solidFill>
                <a:effectLst/>
                <a:uLnTx/>
                <a:uFillTx/>
                <a:latin typeface="akaDylan Open" pitchFamily="82" charset="0"/>
                <a:ea typeface="+mj-ea"/>
                <a:cs typeface="+mj-cs"/>
              </a:rPr>
              <a:t>RATIONAL NUMBERS </a:t>
            </a:r>
            <a:endParaRPr kumimoji="0" lang="en-IN" sz="4000" b="1" i="0" u="none" strike="noStrike" kern="1200" cap="none" spc="-100" normalizeH="0" baseline="0" noProof="0" dirty="0">
              <a:ln>
                <a:noFill/>
              </a:ln>
              <a:solidFill>
                <a:srgbClr val="CC9900"/>
              </a:solidFill>
              <a:effectLst/>
              <a:uLnTx/>
              <a:uFillTx/>
              <a:latin typeface="akaDylan Open" pitchFamily="82"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55304"/>
                                        </p:tgtEl>
                                        <p:attrNameLst>
                                          <p:attrName>style.visibility</p:attrName>
                                        </p:attrNameLst>
                                      </p:cBhvr>
                                      <p:to>
                                        <p:strVal val="visible"/>
                                      </p:to>
                                    </p:set>
                                    <p:animEffect transition="in" filter="randombar(vertical)">
                                      <p:cBhvr>
                                        <p:cTn id="7" dur="500"/>
                                        <p:tgtEl>
                                          <p:spTgt spid="5530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5307"/>
                                        </p:tgtEl>
                                        <p:attrNameLst>
                                          <p:attrName>style.visibility</p:attrName>
                                        </p:attrNameLst>
                                      </p:cBhvr>
                                      <p:to>
                                        <p:strVal val="visible"/>
                                      </p:to>
                                    </p:set>
                                    <p:animEffect transition="in" filter="blinds(horizontal)">
                                      <p:cBhvr>
                                        <p:cTn id="12" dur="500"/>
                                        <p:tgtEl>
                                          <p:spTgt spid="5530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5308"/>
                                        </p:tgtEl>
                                        <p:attrNameLst>
                                          <p:attrName>style.visibility</p:attrName>
                                        </p:attrNameLst>
                                      </p:cBhvr>
                                      <p:to>
                                        <p:strVal val="visible"/>
                                      </p:to>
                                    </p:set>
                                    <p:animEffect transition="in" filter="wipe(left)">
                                      <p:cBhvr>
                                        <p:cTn id="17" dur="500"/>
                                        <p:tgtEl>
                                          <p:spTgt spid="5530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5309"/>
                                        </p:tgtEl>
                                        <p:attrNameLst>
                                          <p:attrName>style.visibility</p:attrName>
                                        </p:attrNameLst>
                                      </p:cBhvr>
                                      <p:to>
                                        <p:strVal val="visible"/>
                                      </p:to>
                                    </p:set>
                                    <p:animEffect transition="in" filter="blinds(horizontal)">
                                      <p:cBhvr>
                                        <p:cTn id="22" dur="500"/>
                                        <p:tgtEl>
                                          <p:spTgt spid="5530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5310"/>
                                        </p:tgtEl>
                                        <p:attrNameLst>
                                          <p:attrName>style.visibility</p:attrName>
                                        </p:attrNameLst>
                                      </p:cBhvr>
                                      <p:to>
                                        <p:strVal val="visible"/>
                                      </p:to>
                                    </p:set>
                                    <p:animEffect transition="in" filter="wipe(left)">
                                      <p:cBhvr>
                                        <p:cTn id="27" dur="500"/>
                                        <p:tgtEl>
                                          <p:spTgt spid="55310"/>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8" fill="hold" grpId="0" nodeType="clickEffect">
                                  <p:stCondLst>
                                    <p:cond delay="0"/>
                                  </p:stCondLst>
                                  <p:childTnLst>
                                    <p:set>
                                      <p:cBhvr>
                                        <p:cTn id="31" dur="1" fill="hold">
                                          <p:stCondLst>
                                            <p:cond delay="0"/>
                                          </p:stCondLst>
                                        </p:cTn>
                                        <p:tgtEl>
                                          <p:spTgt spid="55312"/>
                                        </p:tgtEl>
                                        <p:attrNameLst>
                                          <p:attrName>style.visibility</p:attrName>
                                        </p:attrNameLst>
                                      </p:cBhvr>
                                      <p:to>
                                        <p:strVal val="visible"/>
                                      </p:to>
                                    </p:set>
                                    <p:animEffect transition="in" filter="slide(fromLeft)">
                                      <p:cBhvr>
                                        <p:cTn id="32" dur="500"/>
                                        <p:tgtEl>
                                          <p:spTgt spid="55312"/>
                                        </p:tgtEl>
                                      </p:cBhvr>
                                    </p:animEffec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55311"/>
                                        </p:tgtEl>
                                        <p:attrNameLst>
                                          <p:attrName>style.visibility</p:attrName>
                                        </p:attrNameLst>
                                      </p:cBhvr>
                                      <p:to>
                                        <p:strVal val="visible"/>
                                      </p:to>
                                    </p:set>
                                    <p:anim calcmode="lin" valueType="num">
                                      <p:cBhvr>
                                        <p:cTn id="37" dur="500" fill="hold"/>
                                        <p:tgtEl>
                                          <p:spTgt spid="55311"/>
                                        </p:tgtEl>
                                        <p:attrNameLst>
                                          <p:attrName>ppt_w</p:attrName>
                                        </p:attrNameLst>
                                      </p:cBhvr>
                                      <p:tavLst>
                                        <p:tav tm="0">
                                          <p:val>
                                            <p:fltVal val="0"/>
                                          </p:val>
                                        </p:tav>
                                        <p:tav tm="100000">
                                          <p:val>
                                            <p:strVal val="#ppt_w"/>
                                          </p:val>
                                        </p:tav>
                                      </p:tavLst>
                                    </p:anim>
                                    <p:anim calcmode="lin" valueType="num">
                                      <p:cBhvr>
                                        <p:cTn id="38" dur="500" fill="hold"/>
                                        <p:tgtEl>
                                          <p:spTgt spid="55311"/>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55313"/>
                                        </p:tgtEl>
                                        <p:attrNameLst>
                                          <p:attrName>style.visibility</p:attrName>
                                        </p:attrNameLst>
                                      </p:cBhvr>
                                      <p:to>
                                        <p:strVal val="visible"/>
                                      </p:to>
                                    </p:set>
                                    <p:animEffect transition="in" filter="randombar(horizontal)">
                                      <p:cBhvr>
                                        <p:cTn id="43" dur="500"/>
                                        <p:tgtEl>
                                          <p:spTgt spid="55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4" grpId="0" autoUpdateAnimBg="0"/>
      <p:bldP spid="55307" grpId="0" autoUpdateAnimBg="0"/>
      <p:bldP spid="55308" grpId="0" autoUpdateAnimBg="0"/>
      <p:bldP spid="55309" grpId="0" autoUpdateAnimBg="0"/>
      <p:bldP spid="55310" grpId="0" autoUpdateAnimBg="0"/>
      <p:bldP spid="55311" grpId="0" autoUpdateAnimBg="0"/>
      <p:bldP spid="55312" grpId="0" autoUpdateAnimBg="0"/>
      <p:bldP spid="5531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9" name="Text Box 11"/>
          <p:cNvSpPr txBox="1">
            <a:spLocks noChangeArrowheads="1"/>
          </p:cNvSpPr>
          <p:nvPr/>
        </p:nvSpPr>
        <p:spPr bwMode="auto">
          <a:xfrm>
            <a:off x="1431925" y="1946275"/>
            <a:ext cx="6111875" cy="1552575"/>
          </a:xfrm>
          <a:prstGeom prst="rect">
            <a:avLst/>
          </a:prstGeom>
          <a:noFill/>
          <a:ln w="9525">
            <a:noFill/>
            <a:miter lim="800000"/>
            <a:headEnd/>
            <a:tailEnd/>
          </a:ln>
        </p:spPr>
        <p:txBody>
          <a:bodyPr>
            <a:spAutoFit/>
          </a:bodyPr>
          <a:lstStyle/>
          <a:p>
            <a:pPr marL="457200" indent="-457200"/>
            <a:r>
              <a:rPr lang="en-US"/>
              <a:t>Example</a:t>
            </a:r>
          </a:p>
          <a:p>
            <a:pPr marL="457200" indent="-457200"/>
            <a:r>
              <a:rPr lang="en-US"/>
              <a:t>Solve each equation.</a:t>
            </a:r>
          </a:p>
          <a:p>
            <a:pPr marL="457200" indent="-457200">
              <a:buFontTx/>
              <a:buAutoNum type="alphaLcPeriod"/>
            </a:pPr>
            <a:r>
              <a:rPr lang="en-US" b="1"/>
              <a:t>n = 6 – (-4)</a:t>
            </a:r>
          </a:p>
          <a:p>
            <a:pPr marL="457200" indent="-457200"/>
            <a:r>
              <a:rPr lang="en-US"/>
              <a:t>	</a:t>
            </a:r>
          </a:p>
        </p:txBody>
      </p:sp>
      <p:sp>
        <p:nvSpPr>
          <p:cNvPr id="5" name="AutoShape 2"/>
          <p:cNvSpPr txBox="1">
            <a:spLocks noGrp="1" noChangeArrowheads="1"/>
          </p:cNvSpPr>
          <p:nvPr>
            <p:ph type="title"/>
          </p:nvPr>
        </p:nvSpPr>
        <p:spPr>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spc="-100" dirty="0" smtClean="0">
                <a:solidFill>
                  <a:srgbClr val="CC9900"/>
                </a:solidFill>
                <a:latin typeface="akaDylan Open" pitchFamily="82" charset="0"/>
                <a:ea typeface="+mj-ea"/>
                <a:cs typeface="+mj-cs"/>
              </a:rPr>
              <a:t>SUBTRACTING </a:t>
            </a:r>
            <a:r>
              <a:rPr kumimoji="0" lang="en-US" sz="4000" b="1" i="0" u="none" strike="noStrike" kern="1200" cap="none" spc="-100" normalizeH="0" baseline="0" noProof="0" dirty="0" smtClean="0">
                <a:ln>
                  <a:noFill/>
                </a:ln>
                <a:solidFill>
                  <a:srgbClr val="CC9900"/>
                </a:solidFill>
                <a:effectLst/>
                <a:uLnTx/>
                <a:uFillTx/>
                <a:latin typeface="akaDylan Open" pitchFamily="82" charset="0"/>
                <a:ea typeface="+mj-ea"/>
                <a:cs typeface="+mj-cs"/>
              </a:rPr>
              <a:t>RATIONAL NUMBERS </a:t>
            </a:r>
            <a:endParaRPr kumimoji="0" lang="en-IN" sz="4000" b="1" i="0" u="none" strike="noStrike" kern="1200" cap="none" spc="-100" normalizeH="0" baseline="0" noProof="0" dirty="0">
              <a:ln>
                <a:noFill/>
              </a:ln>
              <a:solidFill>
                <a:srgbClr val="CC9900"/>
              </a:solidFill>
              <a:effectLst/>
              <a:uLnTx/>
              <a:uFillTx/>
              <a:latin typeface="akaDylan Open" pitchFamily="82" charset="0"/>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3" name="Text Box 3"/>
          <p:cNvSpPr txBox="1">
            <a:spLocks noChangeArrowheads="1"/>
          </p:cNvSpPr>
          <p:nvPr/>
        </p:nvSpPr>
        <p:spPr bwMode="auto">
          <a:xfrm>
            <a:off x="1431925" y="1946275"/>
            <a:ext cx="6111875" cy="1917700"/>
          </a:xfrm>
          <a:prstGeom prst="rect">
            <a:avLst/>
          </a:prstGeom>
          <a:noFill/>
          <a:ln w="9525">
            <a:noFill/>
            <a:miter lim="800000"/>
            <a:headEnd/>
            <a:tailEnd/>
          </a:ln>
        </p:spPr>
        <p:txBody>
          <a:bodyPr>
            <a:spAutoFit/>
          </a:bodyPr>
          <a:lstStyle/>
          <a:p>
            <a:pPr marL="457200" indent="-457200"/>
            <a:r>
              <a:rPr lang="en-US"/>
              <a:t>Example</a:t>
            </a:r>
          </a:p>
          <a:p>
            <a:pPr marL="457200" indent="-457200"/>
            <a:r>
              <a:rPr lang="en-US"/>
              <a:t>Solve each equation.</a:t>
            </a:r>
          </a:p>
          <a:p>
            <a:pPr marL="457200" indent="-457200">
              <a:buFontTx/>
              <a:buAutoNum type="alphaLcPeriod"/>
            </a:pPr>
            <a:r>
              <a:rPr lang="en-US" b="1"/>
              <a:t>n = 6 – (-4)</a:t>
            </a:r>
          </a:p>
          <a:p>
            <a:pPr marL="457200" indent="-457200"/>
            <a:r>
              <a:rPr lang="en-US"/>
              <a:t>	n = 6 – (-4)	To subtract –4, add 4</a:t>
            </a:r>
          </a:p>
          <a:p>
            <a:pPr marL="457200" indent="-457200"/>
            <a:r>
              <a:rPr lang="en-US"/>
              <a:t>	</a:t>
            </a:r>
          </a:p>
        </p:txBody>
      </p:sp>
      <p:sp>
        <p:nvSpPr>
          <p:cNvPr id="5" name="AutoShape 2"/>
          <p:cNvSpPr txBox="1">
            <a:spLocks noGrp="1" noChangeArrowheads="1"/>
          </p:cNvSpPr>
          <p:nvPr>
            <p:ph type="title"/>
          </p:nvPr>
        </p:nvSpPr>
        <p:spPr>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spc="-100" dirty="0" smtClean="0">
                <a:solidFill>
                  <a:srgbClr val="CC9900"/>
                </a:solidFill>
                <a:latin typeface="akaDylan Open" pitchFamily="82" charset="0"/>
                <a:ea typeface="+mj-ea"/>
                <a:cs typeface="+mj-cs"/>
              </a:rPr>
              <a:t>SUBTRACTING </a:t>
            </a:r>
            <a:r>
              <a:rPr kumimoji="0" lang="en-US" sz="4000" b="1" i="0" u="none" strike="noStrike" kern="1200" cap="none" spc="-100" normalizeH="0" baseline="0" noProof="0" dirty="0" smtClean="0">
                <a:ln>
                  <a:noFill/>
                </a:ln>
                <a:solidFill>
                  <a:srgbClr val="CC9900"/>
                </a:solidFill>
                <a:effectLst/>
                <a:uLnTx/>
                <a:uFillTx/>
                <a:latin typeface="akaDylan Open" pitchFamily="82" charset="0"/>
                <a:ea typeface="+mj-ea"/>
                <a:cs typeface="+mj-cs"/>
              </a:rPr>
              <a:t>RATIONAL NUMBERS </a:t>
            </a:r>
            <a:endParaRPr kumimoji="0" lang="en-IN" sz="4000" b="1" i="0" u="none" strike="noStrike" kern="1200" cap="none" spc="-100" normalizeH="0" baseline="0" noProof="0" dirty="0">
              <a:ln>
                <a:noFill/>
              </a:ln>
              <a:solidFill>
                <a:srgbClr val="CC9900"/>
              </a:solidFill>
              <a:effectLst/>
              <a:uLnTx/>
              <a:uFillTx/>
              <a:latin typeface="akaDylan Open" pitchFamily="82" charset="0"/>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7" name="Text Box 3"/>
          <p:cNvSpPr txBox="1">
            <a:spLocks noChangeArrowheads="1"/>
          </p:cNvSpPr>
          <p:nvPr/>
        </p:nvSpPr>
        <p:spPr bwMode="auto">
          <a:xfrm>
            <a:off x="1431925" y="1946275"/>
            <a:ext cx="6111875" cy="2282825"/>
          </a:xfrm>
          <a:prstGeom prst="rect">
            <a:avLst/>
          </a:prstGeom>
          <a:noFill/>
          <a:ln w="9525">
            <a:noFill/>
            <a:miter lim="800000"/>
            <a:headEnd/>
            <a:tailEnd/>
          </a:ln>
        </p:spPr>
        <p:txBody>
          <a:bodyPr>
            <a:spAutoFit/>
          </a:bodyPr>
          <a:lstStyle/>
          <a:p>
            <a:pPr marL="457200" indent="-457200"/>
            <a:r>
              <a:rPr lang="en-US"/>
              <a:t>Example</a:t>
            </a:r>
          </a:p>
          <a:p>
            <a:pPr marL="457200" indent="-457200"/>
            <a:r>
              <a:rPr lang="en-US"/>
              <a:t>Solve each equation.</a:t>
            </a:r>
          </a:p>
          <a:p>
            <a:pPr marL="457200" indent="-457200">
              <a:buFontTx/>
              <a:buAutoNum type="alphaLcPeriod"/>
            </a:pPr>
            <a:r>
              <a:rPr lang="en-US" b="1"/>
              <a:t>n = 6 – (-4)</a:t>
            </a:r>
          </a:p>
          <a:p>
            <a:pPr marL="457200" indent="-457200"/>
            <a:r>
              <a:rPr lang="en-US"/>
              <a:t>	n = 6 – (-4)	To subtract –4, add 4</a:t>
            </a:r>
          </a:p>
          <a:p>
            <a:pPr marL="457200" indent="-457200"/>
            <a:r>
              <a:rPr lang="en-US"/>
              <a:t>	n = 6 + 4</a:t>
            </a:r>
          </a:p>
          <a:p>
            <a:pPr marL="457200" indent="-457200"/>
            <a:r>
              <a:rPr lang="en-US"/>
              <a:t>	</a:t>
            </a:r>
          </a:p>
        </p:txBody>
      </p:sp>
      <p:sp>
        <p:nvSpPr>
          <p:cNvPr id="5" name="AutoShape 2"/>
          <p:cNvSpPr txBox="1">
            <a:spLocks noGrp="1" noChangeArrowheads="1"/>
          </p:cNvSpPr>
          <p:nvPr>
            <p:ph type="title"/>
          </p:nvPr>
        </p:nvSpPr>
        <p:spPr>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spc="-100" dirty="0" smtClean="0">
                <a:solidFill>
                  <a:srgbClr val="CC9900"/>
                </a:solidFill>
                <a:latin typeface="akaDylan Open" pitchFamily="82" charset="0"/>
                <a:ea typeface="+mj-ea"/>
                <a:cs typeface="+mj-cs"/>
              </a:rPr>
              <a:t>SUBTRACTING </a:t>
            </a:r>
            <a:r>
              <a:rPr kumimoji="0" lang="en-US" sz="4000" b="1" i="0" u="none" strike="noStrike" kern="1200" cap="none" spc="-100" normalizeH="0" baseline="0" noProof="0" dirty="0" smtClean="0">
                <a:ln>
                  <a:noFill/>
                </a:ln>
                <a:solidFill>
                  <a:srgbClr val="CC9900"/>
                </a:solidFill>
                <a:effectLst/>
                <a:uLnTx/>
                <a:uFillTx/>
                <a:latin typeface="akaDylan Open" pitchFamily="82" charset="0"/>
                <a:ea typeface="+mj-ea"/>
                <a:cs typeface="+mj-cs"/>
              </a:rPr>
              <a:t>RATIONAL NUMBERS </a:t>
            </a:r>
            <a:endParaRPr kumimoji="0" lang="en-IN" sz="4000" b="1" i="0" u="none" strike="noStrike" kern="1200" cap="none" spc="-100" normalizeH="0" baseline="0" noProof="0" dirty="0">
              <a:ln>
                <a:noFill/>
              </a:ln>
              <a:solidFill>
                <a:srgbClr val="CC9900"/>
              </a:solidFill>
              <a:effectLst/>
              <a:uLnTx/>
              <a:uFillTx/>
              <a:latin typeface="akaDylan Open" pitchFamily="82" charset="0"/>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1431925" y="1946275"/>
            <a:ext cx="6111875" cy="2282825"/>
          </a:xfrm>
          <a:prstGeom prst="rect">
            <a:avLst/>
          </a:prstGeom>
          <a:noFill/>
          <a:ln w="9525">
            <a:noFill/>
            <a:miter lim="800000"/>
            <a:headEnd/>
            <a:tailEnd/>
          </a:ln>
        </p:spPr>
        <p:txBody>
          <a:bodyPr>
            <a:spAutoFit/>
          </a:bodyPr>
          <a:lstStyle/>
          <a:p>
            <a:pPr marL="457200" indent="-457200"/>
            <a:r>
              <a:rPr lang="en-US"/>
              <a:t>Example</a:t>
            </a:r>
          </a:p>
          <a:p>
            <a:pPr marL="457200" indent="-457200"/>
            <a:r>
              <a:rPr lang="en-US"/>
              <a:t>Solve each equation.</a:t>
            </a:r>
          </a:p>
          <a:p>
            <a:pPr marL="457200" indent="-457200">
              <a:buFontTx/>
              <a:buAutoNum type="alphaLcPeriod"/>
            </a:pPr>
            <a:r>
              <a:rPr lang="en-US" b="1"/>
              <a:t>n = 6 – (-4)</a:t>
            </a:r>
          </a:p>
          <a:p>
            <a:pPr marL="457200" indent="-457200"/>
            <a:r>
              <a:rPr lang="en-US"/>
              <a:t>	n = 6 – (-4)	To subtract –4, add 4</a:t>
            </a:r>
          </a:p>
          <a:p>
            <a:pPr marL="457200" indent="-457200"/>
            <a:r>
              <a:rPr lang="en-US"/>
              <a:t>	n = 6 + 4</a:t>
            </a:r>
          </a:p>
          <a:p>
            <a:pPr marL="457200" indent="-457200"/>
            <a:r>
              <a:rPr lang="en-US"/>
              <a:t>	n = 10</a:t>
            </a:r>
          </a:p>
        </p:txBody>
      </p:sp>
      <p:sp>
        <p:nvSpPr>
          <p:cNvPr id="5" name="AutoShape 2"/>
          <p:cNvSpPr txBox="1">
            <a:spLocks noGrp="1" noChangeArrowheads="1"/>
          </p:cNvSpPr>
          <p:nvPr>
            <p:ph type="title"/>
          </p:nvPr>
        </p:nvSpPr>
        <p:spPr>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spc="-100" dirty="0" smtClean="0">
                <a:solidFill>
                  <a:srgbClr val="CC9900"/>
                </a:solidFill>
                <a:latin typeface="akaDylan Open" pitchFamily="82" charset="0"/>
                <a:ea typeface="+mj-ea"/>
                <a:cs typeface="+mj-cs"/>
              </a:rPr>
              <a:t>SUBTRACTING </a:t>
            </a:r>
            <a:r>
              <a:rPr kumimoji="0" lang="en-US" sz="4000" b="1" i="0" u="none" strike="noStrike" kern="1200" cap="none" spc="-100" normalizeH="0" baseline="0" noProof="0" dirty="0" smtClean="0">
                <a:ln>
                  <a:noFill/>
                </a:ln>
                <a:solidFill>
                  <a:srgbClr val="CC9900"/>
                </a:solidFill>
                <a:effectLst/>
                <a:uLnTx/>
                <a:uFillTx/>
                <a:latin typeface="akaDylan Open" pitchFamily="82" charset="0"/>
                <a:ea typeface="+mj-ea"/>
                <a:cs typeface="+mj-cs"/>
              </a:rPr>
              <a:t>RATIONAL NUMBERS </a:t>
            </a:r>
            <a:endParaRPr kumimoji="0" lang="en-IN" sz="4000" b="1" i="0" u="none" strike="noStrike" kern="1200" cap="none" spc="-100" normalizeH="0" baseline="0" noProof="0" dirty="0">
              <a:ln>
                <a:noFill/>
              </a:ln>
              <a:solidFill>
                <a:srgbClr val="CC9900"/>
              </a:solidFill>
              <a:effectLst/>
              <a:uLnTx/>
              <a:uFillTx/>
              <a:latin typeface="akaDylan Open" pitchFamily="82" charset="0"/>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xt Box 3"/>
          <p:cNvSpPr txBox="1">
            <a:spLocks noChangeArrowheads="1"/>
          </p:cNvSpPr>
          <p:nvPr/>
        </p:nvSpPr>
        <p:spPr bwMode="auto">
          <a:xfrm>
            <a:off x="1431925" y="1946275"/>
            <a:ext cx="6111875" cy="1552575"/>
          </a:xfrm>
          <a:prstGeom prst="rect">
            <a:avLst/>
          </a:prstGeom>
          <a:noFill/>
          <a:ln w="9525">
            <a:noFill/>
            <a:miter lim="800000"/>
            <a:headEnd/>
            <a:tailEnd/>
          </a:ln>
        </p:spPr>
        <p:txBody>
          <a:bodyPr>
            <a:spAutoFit/>
          </a:bodyPr>
          <a:lstStyle/>
          <a:p>
            <a:pPr marL="457200" indent="-457200"/>
            <a:r>
              <a:rPr lang="en-US"/>
              <a:t>Example</a:t>
            </a:r>
          </a:p>
          <a:p>
            <a:pPr marL="457200" indent="-457200"/>
            <a:r>
              <a:rPr lang="en-US"/>
              <a:t>Solve each equation.</a:t>
            </a:r>
          </a:p>
          <a:p>
            <a:pPr marL="457200" indent="-457200">
              <a:buFontTx/>
              <a:buAutoNum type="alphaLcPeriod" startAt="2"/>
            </a:pPr>
            <a:r>
              <a:rPr lang="en-US" b="1"/>
              <a:t>(-3) – (-7) = y</a:t>
            </a:r>
          </a:p>
          <a:p>
            <a:pPr marL="457200" indent="-457200"/>
            <a:r>
              <a:rPr lang="en-US"/>
              <a:t>	</a:t>
            </a:r>
          </a:p>
        </p:txBody>
      </p:sp>
      <p:sp>
        <p:nvSpPr>
          <p:cNvPr id="6" name="AutoShape 2"/>
          <p:cNvSpPr txBox="1">
            <a:spLocks noGrp="1" noChangeArrowheads="1"/>
          </p:cNvSpPr>
          <p:nvPr>
            <p:ph type="title"/>
          </p:nvPr>
        </p:nvSpPr>
        <p:spPr>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spc="-100" dirty="0" smtClean="0">
                <a:solidFill>
                  <a:srgbClr val="CC9900"/>
                </a:solidFill>
                <a:latin typeface="akaDylan Open" pitchFamily="82" charset="0"/>
                <a:ea typeface="+mj-ea"/>
                <a:cs typeface="+mj-cs"/>
              </a:rPr>
              <a:t>SUBTRACTING </a:t>
            </a:r>
            <a:r>
              <a:rPr kumimoji="0" lang="en-US" sz="4000" b="1" i="0" u="none" strike="noStrike" kern="1200" cap="none" spc="-100" normalizeH="0" baseline="0" noProof="0" dirty="0" smtClean="0">
                <a:ln>
                  <a:noFill/>
                </a:ln>
                <a:solidFill>
                  <a:srgbClr val="CC9900"/>
                </a:solidFill>
                <a:effectLst/>
                <a:uLnTx/>
                <a:uFillTx/>
                <a:latin typeface="akaDylan Open" pitchFamily="82" charset="0"/>
                <a:ea typeface="+mj-ea"/>
                <a:cs typeface="+mj-cs"/>
              </a:rPr>
              <a:t>RATIONAL NUMBERS </a:t>
            </a:r>
            <a:endParaRPr kumimoji="0" lang="en-IN" sz="4000" b="1" i="0" u="none" strike="noStrike" kern="1200" cap="none" spc="-100" normalizeH="0" baseline="0" noProof="0" dirty="0">
              <a:ln>
                <a:noFill/>
              </a:ln>
              <a:solidFill>
                <a:srgbClr val="CC9900"/>
              </a:solidFill>
              <a:effectLst/>
              <a:uLnTx/>
              <a:uFillTx/>
              <a:latin typeface="akaDylan Open" pitchFamily="82" charset="0"/>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1431925" y="1946275"/>
            <a:ext cx="6111875" cy="1917700"/>
          </a:xfrm>
          <a:prstGeom prst="rect">
            <a:avLst/>
          </a:prstGeom>
          <a:noFill/>
          <a:ln w="9525">
            <a:noFill/>
            <a:miter lim="800000"/>
            <a:headEnd/>
            <a:tailEnd/>
          </a:ln>
        </p:spPr>
        <p:txBody>
          <a:bodyPr>
            <a:spAutoFit/>
          </a:bodyPr>
          <a:lstStyle/>
          <a:p>
            <a:pPr marL="457200" indent="-457200"/>
            <a:r>
              <a:rPr lang="en-US"/>
              <a:t>Example</a:t>
            </a:r>
          </a:p>
          <a:p>
            <a:pPr marL="457200" indent="-457200"/>
            <a:r>
              <a:rPr lang="en-US"/>
              <a:t>Solve each equation.</a:t>
            </a:r>
          </a:p>
          <a:p>
            <a:pPr marL="457200" indent="-457200">
              <a:buFontTx/>
              <a:buAutoNum type="alphaLcPeriod" startAt="2"/>
            </a:pPr>
            <a:r>
              <a:rPr lang="en-US" b="1"/>
              <a:t>(-3) – (-7) = y</a:t>
            </a:r>
          </a:p>
          <a:p>
            <a:pPr marL="457200" indent="-457200"/>
            <a:r>
              <a:rPr lang="en-US"/>
              <a:t>	(-3) – (-7) = y	To subtract –7, add 7</a:t>
            </a:r>
          </a:p>
          <a:p>
            <a:pPr marL="457200" indent="-457200"/>
            <a:r>
              <a:rPr lang="en-US"/>
              <a:t>	</a:t>
            </a:r>
          </a:p>
        </p:txBody>
      </p:sp>
      <p:sp>
        <p:nvSpPr>
          <p:cNvPr id="11" name="AutoShape 2"/>
          <p:cNvSpPr txBox="1">
            <a:spLocks noGrp="1" noChangeArrowheads="1"/>
          </p:cNvSpPr>
          <p:nvPr>
            <p:ph type="title"/>
          </p:nvPr>
        </p:nvSpPr>
        <p:spPr>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spc="-100" dirty="0" smtClean="0">
                <a:solidFill>
                  <a:srgbClr val="CC9900"/>
                </a:solidFill>
                <a:latin typeface="akaDylan Open" pitchFamily="82" charset="0"/>
                <a:ea typeface="+mj-ea"/>
                <a:cs typeface="+mj-cs"/>
              </a:rPr>
              <a:t>SUBTRACTING </a:t>
            </a:r>
            <a:r>
              <a:rPr kumimoji="0" lang="en-US" sz="4000" b="1" i="0" u="none" strike="noStrike" kern="1200" cap="none" spc="-100" normalizeH="0" baseline="0" noProof="0" dirty="0" smtClean="0">
                <a:ln>
                  <a:noFill/>
                </a:ln>
                <a:solidFill>
                  <a:srgbClr val="CC9900"/>
                </a:solidFill>
                <a:effectLst/>
                <a:uLnTx/>
                <a:uFillTx/>
                <a:latin typeface="akaDylan Open" pitchFamily="82" charset="0"/>
                <a:ea typeface="+mj-ea"/>
                <a:cs typeface="+mj-cs"/>
              </a:rPr>
              <a:t>RATIONAL NUMBERS </a:t>
            </a:r>
            <a:endParaRPr kumimoji="0" lang="en-IN" sz="4000" b="1" i="0" u="none" strike="noStrike" kern="1200" cap="none" spc="-100" normalizeH="0" baseline="0" noProof="0" dirty="0">
              <a:ln>
                <a:noFill/>
              </a:ln>
              <a:solidFill>
                <a:srgbClr val="CC9900"/>
              </a:solidFill>
              <a:effectLst/>
              <a:uLnTx/>
              <a:uFillTx/>
              <a:latin typeface="akaDylan Open" pitchFamily="82" charset="0"/>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descr="random-numbers2.jpg"/>
          <p:cNvPicPr>
            <a:picLocks noChangeAspect="1"/>
          </p:cNvPicPr>
          <p:nvPr/>
        </p:nvPicPr>
        <p:blipFill>
          <a:blip r:embed="rId2" cstate="print"/>
          <a:stretch>
            <a:fillRect/>
          </a:stretch>
        </p:blipFill>
        <p:spPr>
          <a:xfrm>
            <a:off x="6477000" y="152400"/>
            <a:ext cx="2124075" cy="2152650"/>
          </a:xfrm>
          <a:prstGeom prst="rect">
            <a:avLst/>
          </a:prstGeom>
        </p:spPr>
      </p:pic>
      <p:pic>
        <p:nvPicPr>
          <p:cNvPr id="5" name="Picture 4" descr="random-numbers.jpg"/>
          <p:cNvPicPr>
            <a:picLocks noChangeAspect="1"/>
          </p:cNvPicPr>
          <p:nvPr/>
        </p:nvPicPr>
        <p:blipFill>
          <a:blip r:embed="rId3" cstate="print"/>
          <a:stretch>
            <a:fillRect/>
          </a:stretch>
        </p:blipFill>
        <p:spPr>
          <a:xfrm>
            <a:off x="2362200" y="1295400"/>
            <a:ext cx="4065386" cy="5410200"/>
          </a:xfrm>
          <a:prstGeom prst="rect">
            <a:avLst/>
          </a:prstGeom>
        </p:spPr>
      </p:pic>
      <p:sp>
        <p:nvSpPr>
          <p:cNvPr id="2" name="Title 1"/>
          <p:cNvSpPr>
            <a:spLocks noGrp="1"/>
          </p:cNvSpPr>
          <p:nvPr>
            <p:ph type="title"/>
          </p:nvPr>
        </p:nvSpPr>
        <p:spPr>
          <a:xfrm>
            <a:off x="2209800" y="457200"/>
            <a:ext cx="7772400" cy="914400"/>
          </a:xfrm>
        </p:spPr>
        <p:txBody>
          <a:bodyPr/>
          <a:lstStyle/>
          <a:p>
            <a:r>
              <a:rPr lang="en-US" dirty="0" smtClean="0"/>
              <a:t>Rational Numbers</a:t>
            </a:r>
            <a:endParaRPr lang="en-US" dirty="0"/>
          </a:p>
        </p:txBody>
      </p:sp>
      <p:pic>
        <p:nvPicPr>
          <p:cNvPr id="8" name="Picture 7" descr="abs1.jpg"/>
          <p:cNvPicPr>
            <a:picLocks noChangeAspect="1"/>
          </p:cNvPicPr>
          <p:nvPr/>
        </p:nvPicPr>
        <p:blipFill>
          <a:blip r:embed="rId4" cstate="print"/>
          <a:stretch>
            <a:fillRect/>
          </a:stretch>
        </p:blipFill>
        <p:spPr>
          <a:xfrm>
            <a:off x="7924800" y="4876800"/>
            <a:ext cx="1028700" cy="1333500"/>
          </a:xfrm>
          <a:prstGeom prst="rect">
            <a:avLst/>
          </a:prstGeom>
        </p:spPr>
      </p:pic>
      <p:pic>
        <p:nvPicPr>
          <p:cNvPr id="9" name="Picture 8" descr="integers.jpg"/>
          <p:cNvPicPr>
            <a:picLocks noChangeAspect="1"/>
          </p:cNvPicPr>
          <p:nvPr/>
        </p:nvPicPr>
        <p:blipFill>
          <a:blip r:embed="rId5" cstate="print"/>
          <a:stretch>
            <a:fillRect/>
          </a:stretch>
        </p:blipFill>
        <p:spPr>
          <a:xfrm>
            <a:off x="152400" y="0"/>
            <a:ext cx="2032000" cy="1524000"/>
          </a:xfrm>
          <a:prstGeom prst="rect">
            <a:avLst/>
          </a:prstGeom>
        </p:spPr>
      </p:pic>
      <p:pic>
        <p:nvPicPr>
          <p:cNvPr id="10" name="Picture 9" descr="Rational Numbers4.jpg"/>
          <p:cNvPicPr>
            <a:picLocks noChangeAspect="1"/>
          </p:cNvPicPr>
          <p:nvPr/>
        </p:nvPicPr>
        <p:blipFill>
          <a:blip r:embed="rId6" cstate="print"/>
          <a:stretch>
            <a:fillRect/>
          </a:stretch>
        </p:blipFill>
        <p:spPr>
          <a:xfrm>
            <a:off x="5029200" y="3657600"/>
            <a:ext cx="2143125" cy="2133600"/>
          </a:xfrm>
          <a:prstGeom prst="rect">
            <a:avLst/>
          </a:prstGeom>
        </p:spPr>
      </p:pic>
      <p:pic>
        <p:nvPicPr>
          <p:cNvPr id="4" name="Content Placeholder 3" descr="random-numbers3.jpg"/>
          <p:cNvPicPr>
            <a:picLocks noGrp="1" noChangeAspect="1"/>
          </p:cNvPicPr>
          <p:nvPr>
            <p:ph idx="1"/>
          </p:nvPr>
        </p:nvPicPr>
        <p:blipFill>
          <a:blip r:embed="rId7" cstate="print"/>
          <a:stretch>
            <a:fillRect/>
          </a:stretch>
        </p:blipFill>
        <p:spPr>
          <a:xfrm>
            <a:off x="381000" y="2286000"/>
            <a:ext cx="2143125" cy="2143125"/>
          </a:xfrm>
        </p:spPr>
      </p:pic>
      <p:pic>
        <p:nvPicPr>
          <p:cNvPr id="7" name="Picture 6" descr="squareroot1.jpg"/>
          <p:cNvPicPr>
            <a:picLocks noChangeAspect="1"/>
          </p:cNvPicPr>
          <p:nvPr/>
        </p:nvPicPr>
        <p:blipFill>
          <a:blip r:embed="rId8" cstate="print"/>
          <a:stretch>
            <a:fillRect/>
          </a:stretch>
        </p:blipFill>
        <p:spPr>
          <a:xfrm>
            <a:off x="1735222" y="5029200"/>
            <a:ext cx="1531854" cy="1695450"/>
          </a:xfrm>
          <a:prstGeom prst="rect">
            <a:avLst/>
          </a:prstGeom>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to="" calcmode="lin" valueType="num">
                                      <p:cBhvr>
                                        <p:cTn id="10" dur="1" fill="hold"/>
                                        <p:tgtEl>
                                          <p:spTgt spid="5"/>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 to="" calcmode="lin" valueType="num">
                                      <p:cBhvr>
                                        <p:cTn id="13" dur="1" fill="hold"/>
                                        <p:tgtEl>
                                          <p:spTgt spid="2"/>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 to="" calcmode="lin" valueType="num">
                                      <p:cBhvr>
                                        <p:cTn id="16" dur="1" fill="hold"/>
                                        <p:tgtEl>
                                          <p:spTgt spid="8"/>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to="" calcmode="lin" valueType="num">
                                      <p:cBhvr>
                                        <p:cTn id="19" dur="1" fill="hold"/>
                                        <p:tgtEl>
                                          <p:spTgt spid="9"/>
                                        </p:tgtEl>
                                        <p:attrNameLst>
                                          <p:attrName/>
                                        </p:attrNameLst>
                                      </p:cBhvr>
                                    </p:anim>
                                  </p:childTnLst>
                                </p:cTn>
                              </p:par>
                              <p:par>
                                <p:cTn id="20" presetID="24" presetClass="entr" presetSubtype="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 to="" calcmode="lin" valueType="num">
                                      <p:cBhvr>
                                        <p:cTn id="22" dur="1" fill="hold"/>
                                        <p:tgtEl>
                                          <p:spTgt spid="10"/>
                                        </p:tgtEl>
                                        <p:attrNameLst>
                                          <p:attrName/>
                                        </p:attrNameLst>
                                      </p:cBhvr>
                                    </p:anim>
                                  </p:childTnLst>
                                </p:cTn>
                              </p:par>
                              <p:par>
                                <p:cTn id="23" presetID="24"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 to="" calcmode="lin" valueType="num">
                                      <p:cBhvr>
                                        <p:cTn id="25" dur="1" fill="hold"/>
                                        <p:tgtEl>
                                          <p:spTgt spid="4"/>
                                        </p:tgtEl>
                                        <p:attrNameLst>
                                          <p:attrName/>
                                        </p:attrNameLst>
                                      </p:cBhvr>
                                    </p:anim>
                                  </p:childTnLst>
                                </p:cTn>
                              </p:par>
                              <p:par>
                                <p:cTn id="26" presetID="24" presetClass="entr" presetSubtype="0"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 to="" calcmode="lin" valueType="num">
                                      <p:cBhvr>
                                        <p:cTn id="28"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Text Box 3"/>
          <p:cNvSpPr txBox="1">
            <a:spLocks noChangeArrowheads="1"/>
          </p:cNvSpPr>
          <p:nvPr/>
        </p:nvSpPr>
        <p:spPr bwMode="auto">
          <a:xfrm>
            <a:off x="1431925" y="1946275"/>
            <a:ext cx="6111875" cy="2282825"/>
          </a:xfrm>
          <a:prstGeom prst="rect">
            <a:avLst/>
          </a:prstGeom>
          <a:noFill/>
          <a:ln w="9525">
            <a:noFill/>
            <a:miter lim="800000"/>
            <a:headEnd/>
            <a:tailEnd/>
          </a:ln>
        </p:spPr>
        <p:txBody>
          <a:bodyPr>
            <a:spAutoFit/>
          </a:bodyPr>
          <a:lstStyle/>
          <a:p>
            <a:pPr marL="457200" indent="-457200"/>
            <a:r>
              <a:rPr lang="en-US"/>
              <a:t>Example</a:t>
            </a:r>
          </a:p>
          <a:p>
            <a:pPr marL="457200" indent="-457200"/>
            <a:r>
              <a:rPr lang="en-US"/>
              <a:t>Solve each equation.</a:t>
            </a:r>
          </a:p>
          <a:p>
            <a:pPr marL="457200" indent="-457200">
              <a:buFontTx/>
              <a:buAutoNum type="alphaLcPeriod" startAt="2"/>
            </a:pPr>
            <a:r>
              <a:rPr lang="en-US" b="1"/>
              <a:t>(-3) – (-7) = y</a:t>
            </a:r>
          </a:p>
          <a:p>
            <a:pPr marL="457200" indent="-457200"/>
            <a:r>
              <a:rPr lang="en-US"/>
              <a:t>	(-3) – (-7) = y	To subtract –7, add 7</a:t>
            </a:r>
          </a:p>
          <a:p>
            <a:pPr marL="457200" indent="-457200"/>
            <a:r>
              <a:rPr lang="en-US"/>
              <a:t>	  (-3) + 7 = y</a:t>
            </a:r>
          </a:p>
          <a:p>
            <a:pPr marL="457200" indent="-457200"/>
            <a:r>
              <a:rPr lang="en-US"/>
              <a:t>	</a:t>
            </a:r>
          </a:p>
        </p:txBody>
      </p:sp>
      <p:sp>
        <p:nvSpPr>
          <p:cNvPr id="5" name="AutoShape 2"/>
          <p:cNvSpPr txBox="1">
            <a:spLocks noGrp="1" noChangeArrowheads="1"/>
          </p:cNvSpPr>
          <p:nvPr>
            <p:ph type="title"/>
          </p:nvPr>
        </p:nvSpPr>
        <p:spPr>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spc="-100" dirty="0" smtClean="0">
                <a:solidFill>
                  <a:srgbClr val="CC9900"/>
                </a:solidFill>
                <a:latin typeface="akaDylan Open" pitchFamily="82" charset="0"/>
                <a:ea typeface="+mj-ea"/>
                <a:cs typeface="+mj-cs"/>
              </a:rPr>
              <a:t>SUBTRACTING </a:t>
            </a:r>
            <a:r>
              <a:rPr kumimoji="0" lang="en-US" sz="4000" b="1" i="0" u="none" strike="noStrike" kern="1200" cap="none" spc="-100" normalizeH="0" baseline="0" noProof="0" dirty="0" smtClean="0">
                <a:ln>
                  <a:noFill/>
                </a:ln>
                <a:solidFill>
                  <a:srgbClr val="CC9900"/>
                </a:solidFill>
                <a:effectLst/>
                <a:uLnTx/>
                <a:uFillTx/>
                <a:latin typeface="akaDylan Open" pitchFamily="82" charset="0"/>
                <a:ea typeface="+mj-ea"/>
                <a:cs typeface="+mj-cs"/>
              </a:rPr>
              <a:t>RATIONAL NUMBERS </a:t>
            </a:r>
            <a:endParaRPr kumimoji="0" lang="en-IN" sz="4000" b="1" i="0" u="none" strike="noStrike" kern="1200" cap="none" spc="-100" normalizeH="0" baseline="0" noProof="0" dirty="0">
              <a:ln>
                <a:noFill/>
              </a:ln>
              <a:solidFill>
                <a:srgbClr val="CC9900"/>
              </a:solidFill>
              <a:effectLst/>
              <a:uLnTx/>
              <a:uFillTx/>
              <a:latin typeface="akaDylan Open" pitchFamily="82" charset="0"/>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7" name="Text Box 3"/>
          <p:cNvSpPr txBox="1">
            <a:spLocks noChangeArrowheads="1"/>
          </p:cNvSpPr>
          <p:nvPr/>
        </p:nvSpPr>
        <p:spPr bwMode="auto">
          <a:xfrm>
            <a:off x="1431925" y="1946275"/>
            <a:ext cx="6111875" cy="2282825"/>
          </a:xfrm>
          <a:prstGeom prst="rect">
            <a:avLst/>
          </a:prstGeom>
          <a:noFill/>
          <a:ln w="9525">
            <a:noFill/>
            <a:miter lim="800000"/>
            <a:headEnd/>
            <a:tailEnd/>
          </a:ln>
        </p:spPr>
        <p:txBody>
          <a:bodyPr>
            <a:spAutoFit/>
          </a:bodyPr>
          <a:lstStyle/>
          <a:p>
            <a:pPr marL="457200" indent="-457200"/>
            <a:r>
              <a:rPr lang="en-US"/>
              <a:t>Example</a:t>
            </a:r>
          </a:p>
          <a:p>
            <a:pPr marL="457200" indent="-457200"/>
            <a:r>
              <a:rPr lang="en-US"/>
              <a:t>Solve each equation.</a:t>
            </a:r>
          </a:p>
          <a:p>
            <a:pPr marL="457200" indent="-457200">
              <a:buFontTx/>
              <a:buAutoNum type="alphaLcPeriod" startAt="2"/>
            </a:pPr>
            <a:r>
              <a:rPr lang="en-US" b="1"/>
              <a:t>(-3) – (-7) = y</a:t>
            </a:r>
          </a:p>
          <a:p>
            <a:pPr marL="457200" indent="-457200"/>
            <a:r>
              <a:rPr lang="en-US"/>
              <a:t>	(-3) – (-7) = y	To subtract –7, add 7</a:t>
            </a:r>
          </a:p>
          <a:p>
            <a:pPr marL="457200" indent="-457200"/>
            <a:r>
              <a:rPr lang="en-US"/>
              <a:t>	  (-3) + 7 = y</a:t>
            </a:r>
          </a:p>
          <a:p>
            <a:pPr marL="457200" indent="-457200"/>
            <a:r>
              <a:rPr lang="en-US"/>
              <a:t>	            4 = y</a:t>
            </a:r>
          </a:p>
        </p:txBody>
      </p:sp>
      <p:sp>
        <p:nvSpPr>
          <p:cNvPr id="5" name="AutoShape 2"/>
          <p:cNvSpPr txBox="1">
            <a:spLocks noGrp="1" noChangeArrowheads="1"/>
          </p:cNvSpPr>
          <p:nvPr>
            <p:ph type="title"/>
          </p:nvPr>
        </p:nvSpPr>
        <p:spPr>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spc="-100" dirty="0" smtClean="0">
                <a:solidFill>
                  <a:srgbClr val="CC9900"/>
                </a:solidFill>
                <a:latin typeface="akaDylan Open" pitchFamily="82" charset="0"/>
                <a:ea typeface="+mj-ea"/>
                <a:cs typeface="+mj-cs"/>
              </a:rPr>
              <a:t>SUBTRACTING </a:t>
            </a:r>
            <a:r>
              <a:rPr kumimoji="0" lang="en-US" sz="4000" b="1" i="0" u="none" strike="noStrike" kern="1200" cap="none" spc="-100" normalizeH="0" baseline="0" noProof="0" dirty="0" smtClean="0">
                <a:ln>
                  <a:noFill/>
                </a:ln>
                <a:solidFill>
                  <a:srgbClr val="CC9900"/>
                </a:solidFill>
                <a:effectLst/>
                <a:uLnTx/>
                <a:uFillTx/>
                <a:latin typeface="akaDylan Open" pitchFamily="82" charset="0"/>
                <a:ea typeface="+mj-ea"/>
                <a:cs typeface="+mj-cs"/>
              </a:rPr>
              <a:t>RATIONAL NUMBERS </a:t>
            </a:r>
            <a:endParaRPr kumimoji="0" lang="en-IN" sz="4000" b="1" i="0" u="none" strike="noStrike" kern="1200" cap="none" spc="-100" normalizeH="0" baseline="0" noProof="0" dirty="0">
              <a:ln>
                <a:noFill/>
              </a:ln>
              <a:solidFill>
                <a:srgbClr val="CC9900"/>
              </a:solidFill>
              <a:effectLst/>
              <a:uLnTx/>
              <a:uFillTx/>
              <a:latin typeface="akaDylan Open" pitchFamily="82" charset="0"/>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685800" y="228600"/>
            <a:ext cx="7772400" cy="2133600"/>
          </a:xfrm>
        </p:spPr>
        <p:txBody>
          <a:bodyPr/>
          <a:lstStyle/>
          <a:p>
            <a:r>
              <a:rPr lang="en-US" sz="7700">
                <a:solidFill>
                  <a:schemeClr val="accent2"/>
                </a:solidFill>
              </a:rPr>
              <a:t>Student Activity</a:t>
            </a:r>
          </a:p>
        </p:txBody>
      </p:sp>
      <p:sp>
        <p:nvSpPr>
          <p:cNvPr id="53253" name="Rectangle 5"/>
          <p:cNvSpPr>
            <a:spLocks noGrp="1" noChangeArrowheads="1"/>
          </p:cNvSpPr>
          <p:nvPr>
            <p:ph type="subTitle" idx="1"/>
          </p:nvPr>
        </p:nvSpPr>
        <p:spPr>
          <a:xfrm>
            <a:off x="1371600" y="2667000"/>
            <a:ext cx="6400800" cy="2514600"/>
          </a:xfrm>
          <a:noFill/>
          <a:ln/>
        </p:spPr>
        <p:txBody>
          <a:bodyPr/>
          <a:lstStyle/>
          <a:p>
            <a:r>
              <a:rPr lang="en-US" b="1"/>
              <a:t>You will now receive a worksheet. Turn the worksheet in when completed.</a:t>
            </a:r>
            <a:r>
              <a:rPr lang="en-US"/>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r>
              <a:rPr lang="en-US">
                <a:latin typeface="Script MT Bold" pitchFamily="66" charset="0"/>
              </a:rPr>
              <a:t>Do Not Disturb</a:t>
            </a:r>
            <a:br>
              <a:rPr lang="en-US">
                <a:latin typeface="Script MT Bold" pitchFamily="66" charset="0"/>
              </a:rPr>
            </a:br>
            <a:r>
              <a:rPr lang="en-US">
                <a:latin typeface="Script MT Bold" pitchFamily="66" charset="0"/>
              </a:rPr>
              <a:t>			Work In Progress</a:t>
            </a:r>
          </a:p>
        </p:txBody>
      </p:sp>
      <p:pic>
        <p:nvPicPr>
          <p:cNvPr id="54275" name="Picture 3" descr="working_overtime"/>
          <p:cNvPicPr>
            <a:picLocks noChangeAspect="1" noChangeArrowheads="1"/>
          </p:cNvPicPr>
          <p:nvPr/>
        </p:nvPicPr>
        <p:blipFill>
          <a:blip r:embed="rId2" cstate="print">
            <a:lum contrast="-6000"/>
          </a:blip>
          <a:srcRect/>
          <a:stretch>
            <a:fillRect/>
          </a:stretch>
        </p:blipFill>
        <p:spPr bwMode="auto">
          <a:xfrm>
            <a:off x="2362200" y="2286000"/>
            <a:ext cx="4800600" cy="3508375"/>
          </a:xfrm>
          <a:prstGeom prst="rect">
            <a:avLst/>
          </a:prstGeom>
          <a:noFill/>
        </p:spPr>
      </p:pic>
      <p:pic>
        <p:nvPicPr>
          <p:cNvPr id="4" name="Picture 3" descr="j0078625"/>
          <p:cNvPicPr>
            <a:picLocks noChangeAspect="1" noChangeArrowheads="1"/>
          </p:cNvPicPr>
          <p:nvPr/>
        </p:nvPicPr>
        <p:blipFill>
          <a:blip r:embed="rId3" cstate="print"/>
          <a:srcRect/>
          <a:stretch>
            <a:fillRect/>
          </a:stretch>
        </p:blipFill>
        <p:spPr bwMode="auto">
          <a:xfrm>
            <a:off x="304800" y="4775386"/>
            <a:ext cx="685800" cy="2082614"/>
          </a:xfrm>
          <a:prstGeom prst="rect">
            <a:avLst/>
          </a:prstGeom>
          <a:noFill/>
        </p:spPr>
      </p:pic>
      <p:pic>
        <p:nvPicPr>
          <p:cNvPr id="5" name="Picture 5" descr="j0078739"/>
          <p:cNvPicPr>
            <a:picLocks noChangeAspect="1" noChangeArrowheads="1"/>
          </p:cNvPicPr>
          <p:nvPr/>
        </p:nvPicPr>
        <p:blipFill>
          <a:blip r:embed="rId4" cstate="print"/>
          <a:srcRect/>
          <a:stretch>
            <a:fillRect/>
          </a:stretch>
        </p:blipFill>
        <p:spPr bwMode="auto">
          <a:xfrm>
            <a:off x="1524000" y="914400"/>
            <a:ext cx="765175" cy="1600200"/>
          </a:xfrm>
          <a:prstGeom prst="rect">
            <a:avLst/>
          </a:prstGeom>
          <a:noFill/>
        </p:spPr>
      </p:pic>
      <p:pic>
        <p:nvPicPr>
          <p:cNvPr id="6" name="Picture 6" descr="j0078748"/>
          <p:cNvPicPr>
            <a:picLocks noChangeAspect="1" noChangeArrowheads="1"/>
          </p:cNvPicPr>
          <p:nvPr/>
        </p:nvPicPr>
        <p:blipFill>
          <a:blip r:embed="rId5" cstate="print"/>
          <a:srcRect/>
          <a:stretch>
            <a:fillRect/>
          </a:stretch>
        </p:blipFill>
        <p:spPr bwMode="auto">
          <a:xfrm>
            <a:off x="6096000" y="3962400"/>
            <a:ext cx="1239838" cy="1828800"/>
          </a:xfrm>
          <a:prstGeom prst="rect">
            <a:avLst/>
          </a:prstGeom>
          <a:noFill/>
        </p:spPr>
      </p:pic>
      <p:pic>
        <p:nvPicPr>
          <p:cNvPr id="7" name="Picture 3" descr="j0078718"/>
          <p:cNvPicPr>
            <a:picLocks noChangeAspect="1" noChangeArrowheads="1"/>
          </p:cNvPicPr>
          <p:nvPr/>
        </p:nvPicPr>
        <p:blipFill>
          <a:blip r:embed="rId6" cstate="print"/>
          <a:srcRect/>
          <a:stretch>
            <a:fillRect/>
          </a:stretch>
        </p:blipFill>
        <p:spPr bwMode="auto">
          <a:xfrm>
            <a:off x="7245334" y="4800600"/>
            <a:ext cx="1898666" cy="2057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5" presetClass="entr" presetSubtype="0"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fltVal val="0"/>
                                          </p:val>
                                        </p:tav>
                                        <p:tav tm="100000">
                                          <p:val>
                                            <p:strVal val="#ppt_w"/>
                                          </p:val>
                                        </p:tav>
                                      </p:tavLst>
                                    </p:anim>
                                    <p:anim calcmode="lin" valueType="num">
                                      <p:cBhvr>
                                        <p:cTn id="13" dur="1000" fill="hold"/>
                                        <p:tgtEl>
                                          <p:spTgt spid="7"/>
                                        </p:tgtEl>
                                        <p:attrNameLst>
                                          <p:attrName>ppt_h</p:attrName>
                                        </p:attrNameLst>
                                      </p:cBhvr>
                                      <p:tavLst>
                                        <p:tav tm="0">
                                          <p:val>
                                            <p:fltVal val="0"/>
                                          </p:val>
                                        </p:tav>
                                        <p:tav tm="100000">
                                          <p:val>
                                            <p:strVal val="#ppt_h"/>
                                          </p:val>
                                        </p:tav>
                                      </p:tavLst>
                                    </p:anim>
                                    <p:anim calcmode="lin" valueType="num">
                                      <p:cBhvr>
                                        <p:cTn id="14"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3329" name="Group 17"/>
          <p:cNvGraphicFramePr>
            <a:graphicFrameLocks noGrp="1"/>
          </p:cNvGraphicFramePr>
          <p:nvPr/>
        </p:nvGraphicFramePr>
        <p:xfrm>
          <a:off x="685800" y="2895600"/>
          <a:ext cx="7696200" cy="1313498"/>
        </p:xfrm>
        <a:graphic>
          <a:graphicData uri="http://schemas.openxmlformats.org/drawingml/2006/table">
            <a:tbl>
              <a:tblPr/>
              <a:tblGrid>
                <a:gridCol w="7696200"/>
              </a:tblGrid>
              <a:tr h="385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bg1"/>
                          </a:solidFill>
                          <a:effectLst/>
                          <a:latin typeface="Times New Roman" charset="0"/>
                        </a:rPr>
                        <a:t>Subtracting Integers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7953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charset="0"/>
                        </a:rPr>
                        <a:t>To subtract an integer, add its additive inverse.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r>
            </a:tbl>
          </a:graphicData>
        </a:graphic>
      </p:graphicFrame>
      <p:sp>
        <p:nvSpPr>
          <p:cNvPr id="5" name="AutoShape 2"/>
          <p:cNvSpPr txBox="1">
            <a:spLocks noGrp="1" noChangeArrowheads="1"/>
          </p:cNvSpPr>
          <p:nvPr>
            <p:ph type="title"/>
          </p:nvPr>
        </p:nvSpPr>
        <p:spPr>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spc="-100" dirty="0" smtClean="0">
                <a:solidFill>
                  <a:srgbClr val="CC9900"/>
                </a:solidFill>
                <a:latin typeface="akaDylan Open" pitchFamily="82" charset="0"/>
                <a:ea typeface="+mj-ea"/>
                <a:cs typeface="+mj-cs"/>
              </a:rPr>
              <a:t>SUBTRACTING </a:t>
            </a:r>
            <a:r>
              <a:rPr kumimoji="0" lang="en-US" sz="4000" b="1" i="0" u="none" strike="noStrike" kern="1200" cap="none" spc="-100" normalizeH="0" baseline="0" noProof="0" dirty="0" smtClean="0">
                <a:ln>
                  <a:noFill/>
                </a:ln>
                <a:solidFill>
                  <a:srgbClr val="CC9900"/>
                </a:solidFill>
                <a:effectLst/>
                <a:uLnTx/>
                <a:uFillTx/>
                <a:latin typeface="akaDylan Open" pitchFamily="82" charset="0"/>
                <a:ea typeface="+mj-ea"/>
                <a:cs typeface="+mj-cs"/>
              </a:rPr>
              <a:t>RATIONAL NUMBERS </a:t>
            </a:r>
            <a:endParaRPr kumimoji="0" lang="en-IN" sz="4000" b="1" i="0" u="none" strike="noStrike" kern="1200" cap="none" spc="-100" normalizeH="0" baseline="0" noProof="0" dirty="0">
              <a:ln>
                <a:noFill/>
              </a:ln>
              <a:solidFill>
                <a:srgbClr val="CC9900"/>
              </a:solidFill>
              <a:effectLst/>
              <a:uLnTx/>
              <a:uFillTx/>
              <a:latin typeface="akaDylan Open" pitchFamily="82" charset="0"/>
              <a:ea typeface="+mj-ea"/>
              <a:cs typeface="+mj-cs"/>
            </a:endParaRPr>
          </a:p>
        </p:txBody>
      </p:sp>
      <p:grpSp>
        <p:nvGrpSpPr>
          <p:cNvPr id="80900" name="Group 4"/>
          <p:cNvGrpSpPr>
            <a:grpSpLocks noChangeAspect="1"/>
          </p:cNvGrpSpPr>
          <p:nvPr/>
        </p:nvGrpSpPr>
        <p:grpSpPr bwMode="auto">
          <a:xfrm>
            <a:off x="3962400" y="4419600"/>
            <a:ext cx="690413" cy="2096621"/>
            <a:chOff x="192" y="912"/>
            <a:chExt cx="816" cy="2478"/>
          </a:xfrm>
          <a:noFill/>
          <a:scene3d>
            <a:camera prst="orthographicFront">
              <a:rot lat="0" lon="0" rev="0"/>
            </a:camera>
            <a:lightRig rig="soft" dir="t">
              <a:rot lat="0" lon="0" rev="0"/>
            </a:lightRig>
          </a:scene3d>
        </p:grpSpPr>
        <p:sp>
          <p:nvSpPr>
            <p:cNvPr id="80899" name="AutoShape 3"/>
            <p:cNvSpPr>
              <a:spLocks noChangeAspect="1" noChangeArrowheads="1" noTextEdit="1"/>
            </p:cNvSpPr>
            <p:nvPr/>
          </p:nvSpPr>
          <p:spPr bwMode="auto">
            <a:xfrm>
              <a:off x="192" y="912"/>
              <a:ext cx="816" cy="2478"/>
            </a:xfrm>
            <a:prstGeom prst="rect">
              <a:avLst/>
            </a:prstGeom>
            <a:grpFill/>
            <a:ln w="9525">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vert="horz" wrap="square" lIns="91440" tIns="45720" rIns="91440" bIns="45720" numCol="1" anchor="t" anchorCtr="0" compatLnSpc="1">
              <a:prstTxWarp prst="textNoShape">
                <a:avLst/>
              </a:prstTxWarp>
            </a:bodyPr>
            <a:lstStyle/>
            <a:p>
              <a:endParaRPr lang="en-US"/>
            </a:p>
          </p:txBody>
        </p:sp>
        <p:grpSp>
          <p:nvGrpSpPr>
            <p:cNvPr id="80906" name="Group 10"/>
            <p:cNvGrpSpPr>
              <a:grpSpLocks/>
            </p:cNvGrpSpPr>
            <p:nvPr/>
          </p:nvGrpSpPr>
          <p:grpSpPr bwMode="auto">
            <a:xfrm>
              <a:off x="309" y="911"/>
              <a:ext cx="446" cy="435"/>
              <a:chOff x="309" y="911"/>
              <a:chExt cx="446" cy="435"/>
            </a:xfrm>
            <a:grpFill/>
          </p:grpSpPr>
          <p:sp>
            <p:nvSpPr>
              <p:cNvPr id="80901" name="Freeform 5"/>
              <p:cNvSpPr>
                <a:spLocks/>
              </p:cNvSpPr>
              <p:nvPr/>
            </p:nvSpPr>
            <p:spPr bwMode="auto">
              <a:xfrm>
                <a:off x="469" y="1080"/>
                <a:ext cx="150" cy="266"/>
              </a:xfrm>
              <a:custGeom>
                <a:avLst/>
                <a:gdLst/>
                <a:ahLst/>
                <a:cxnLst>
                  <a:cxn ang="0">
                    <a:pos x="48" y="241"/>
                  </a:cxn>
                  <a:cxn ang="0">
                    <a:pos x="50" y="198"/>
                  </a:cxn>
                  <a:cxn ang="0">
                    <a:pos x="40" y="165"/>
                  </a:cxn>
                  <a:cxn ang="0">
                    <a:pos x="22" y="136"/>
                  </a:cxn>
                  <a:cxn ang="0">
                    <a:pos x="0" y="93"/>
                  </a:cxn>
                  <a:cxn ang="0">
                    <a:pos x="2" y="65"/>
                  </a:cxn>
                  <a:cxn ang="0">
                    <a:pos x="17" y="30"/>
                  </a:cxn>
                  <a:cxn ang="0">
                    <a:pos x="45" y="7"/>
                  </a:cxn>
                  <a:cxn ang="0">
                    <a:pos x="70" y="0"/>
                  </a:cxn>
                  <a:cxn ang="0">
                    <a:pos x="96" y="5"/>
                  </a:cxn>
                  <a:cxn ang="0">
                    <a:pos x="113" y="15"/>
                  </a:cxn>
                  <a:cxn ang="0">
                    <a:pos x="137" y="35"/>
                  </a:cxn>
                  <a:cxn ang="0">
                    <a:pos x="150" y="65"/>
                  </a:cxn>
                  <a:cxn ang="0">
                    <a:pos x="145" y="96"/>
                  </a:cxn>
                  <a:cxn ang="0">
                    <a:pos x="126" y="123"/>
                  </a:cxn>
                  <a:cxn ang="0">
                    <a:pos x="101" y="167"/>
                  </a:cxn>
                  <a:cxn ang="0">
                    <a:pos x="96" y="198"/>
                  </a:cxn>
                  <a:cxn ang="0">
                    <a:pos x="98" y="223"/>
                  </a:cxn>
                  <a:cxn ang="0">
                    <a:pos x="86" y="248"/>
                  </a:cxn>
                  <a:cxn ang="0">
                    <a:pos x="73" y="266"/>
                  </a:cxn>
                  <a:cxn ang="0">
                    <a:pos x="48" y="241"/>
                  </a:cxn>
                </a:cxnLst>
                <a:rect l="0" t="0" r="r" b="b"/>
                <a:pathLst>
                  <a:path w="150" h="266">
                    <a:moveTo>
                      <a:pt x="48" y="241"/>
                    </a:moveTo>
                    <a:lnTo>
                      <a:pt x="50" y="198"/>
                    </a:lnTo>
                    <a:lnTo>
                      <a:pt x="40" y="165"/>
                    </a:lnTo>
                    <a:lnTo>
                      <a:pt x="22" y="136"/>
                    </a:lnTo>
                    <a:lnTo>
                      <a:pt x="0" y="93"/>
                    </a:lnTo>
                    <a:lnTo>
                      <a:pt x="2" y="65"/>
                    </a:lnTo>
                    <a:lnTo>
                      <a:pt x="17" y="30"/>
                    </a:lnTo>
                    <a:lnTo>
                      <a:pt x="45" y="7"/>
                    </a:lnTo>
                    <a:lnTo>
                      <a:pt x="70" y="0"/>
                    </a:lnTo>
                    <a:lnTo>
                      <a:pt x="96" y="5"/>
                    </a:lnTo>
                    <a:lnTo>
                      <a:pt x="113" y="15"/>
                    </a:lnTo>
                    <a:lnTo>
                      <a:pt x="137" y="35"/>
                    </a:lnTo>
                    <a:lnTo>
                      <a:pt x="150" y="65"/>
                    </a:lnTo>
                    <a:lnTo>
                      <a:pt x="145" y="96"/>
                    </a:lnTo>
                    <a:lnTo>
                      <a:pt x="126" y="123"/>
                    </a:lnTo>
                    <a:lnTo>
                      <a:pt x="101" y="167"/>
                    </a:lnTo>
                    <a:lnTo>
                      <a:pt x="96" y="198"/>
                    </a:lnTo>
                    <a:lnTo>
                      <a:pt x="98" y="223"/>
                    </a:lnTo>
                    <a:lnTo>
                      <a:pt x="86" y="248"/>
                    </a:lnTo>
                    <a:lnTo>
                      <a:pt x="73" y="266"/>
                    </a:lnTo>
                    <a:lnTo>
                      <a:pt x="48" y="241"/>
                    </a:lnTo>
                    <a:close/>
                  </a:path>
                </a:pathLst>
              </a:custGeom>
              <a:grpFill/>
              <a:ln w="8">
                <a:noFill/>
                <a:prstDash val="solid"/>
                <a:round/>
                <a:headEnd/>
                <a:tailEnd/>
              </a:ln>
              <a:effectLst>
                <a:outerShdw blurRad="107950" dist="12700" dir="5400000" algn="ctr">
                  <a:srgbClr val="000000"/>
                </a:outerShdw>
              </a:effectLst>
              <a:sp3d contourW="44450" prstMaterial="matte">
                <a:bevelT w="63500" h="63500" prst="artDeco"/>
                <a:contourClr>
                  <a:srgbClr val="FFFFFF"/>
                </a:contourClr>
              </a:sp3d>
            </p:spPr>
            <p:txBody>
              <a:bodyPr vert="horz" wrap="square" lIns="91440" tIns="45720" rIns="91440" bIns="45720" numCol="1" anchor="t" anchorCtr="0" compatLnSpc="1">
                <a:prstTxWarp prst="textNoShape">
                  <a:avLst/>
                </a:prstTxWarp>
              </a:bodyPr>
              <a:lstStyle/>
              <a:p>
                <a:endParaRPr lang="en-US"/>
              </a:p>
            </p:txBody>
          </p:sp>
          <p:sp>
            <p:nvSpPr>
              <p:cNvPr id="80902" name="Freeform 6"/>
              <p:cNvSpPr>
                <a:spLocks/>
              </p:cNvSpPr>
              <p:nvPr/>
            </p:nvSpPr>
            <p:spPr bwMode="auto">
              <a:xfrm>
                <a:off x="309" y="1066"/>
                <a:ext cx="109" cy="51"/>
              </a:xfrm>
              <a:custGeom>
                <a:avLst/>
                <a:gdLst/>
                <a:ahLst/>
                <a:cxnLst>
                  <a:cxn ang="0">
                    <a:pos x="109" y="51"/>
                  </a:cxn>
                  <a:cxn ang="0">
                    <a:pos x="18" y="35"/>
                  </a:cxn>
                  <a:cxn ang="0">
                    <a:pos x="0" y="17"/>
                  </a:cxn>
                  <a:cxn ang="0">
                    <a:pos x="7" y="2"/>
                  </a:cxn>
                  <a:cxn ang="0">
                    <a:pos x="28" y="0"/>
                  </a:cxn>
                  <a:cxn ang="0">
                    <a:pos x="109" y="51"/>
                  </a:cxn>
                </a:cxnLst>
                <a:rect l="0" t="0" r="r" b="b"/>
                <a:pathLst>
                  <a:path w="109" h="51">
                    <a:moveTo>
                      <a:pt x="109" y="51"/>
                    </a:moveTo>
                    <a:lnTo>
                      <a:pt x="18" y="35"/>
                    </a:lnTo>
                    <a:lnTo>
                      <a:pt x="0" y="17"/>
                    </a:lnTo>
                    <a:lnTo>
                      <a:pt x="7" y="2"/>
                    </a:lnTo>
                    <a:lnTo>
                      <a:pt x="28" y="0"/>
                    </a:lnTo>
                    <a:lnTo>
                      <a:pt x="109" y="51"/>
                    </a:lnTo>
                    <a:close/>
                  </a:path>
                </a:pathLst>
              </a:custGeom>
              <a:grpFill/>
              <a:ln w="9525">
                <a:noFill/>
                <a:round/>
                <a:headEnd/>
                <a:tailEnd/>
              </a:ln>
              <a:effectLst>
                <a:outerShdw blurRad="107950" dist="12700" dir="5400000" algn="ctr">
                  <a:srgbClr val="000000"/>
                </a:outerShdw>
              </a:effectLst>
              <a:sp3d contourW="44450" prstMaterial="matte">
                <a:bevelT w="63500" h="63500" prst="artDeco"/>
                <a:contourClr>
                  <a:srgbClr val="FFFFFF"/>
                </a:contourClr>
              </a:sp3d>
            </p:spPr>
            <p:txBody>
              <a:bodyPr vert="horz" wrap="square" lIns="91440" tIns="45720" rIns="91440" bIns="45720" numCol="1" anchor="t" anchorCtr="0" compatLnSpc="1">
                <a:prstTxWarp prst="textNoShape">
                  <a:avLst/>
                </a:prstTxWarp>
              </a:bodyPr>
              <a:lstStyle/>
              <a:p>
                <a:endParaRPr lang="en-US"/>
              </a:p>
            </p:txBody>
          </p:sp>
          <p:sp>
            <p:nvSpPr>
              <p:cNvPr id="80903" name="Freeform 7"/>
              <p:cNvSpPr>
                <a:spLocks/>
              </p:cNvSpPr>
              <p:nvPr/>
            </p:nvSpPr>
            <p:spPr bwMode="auto">
              <a:xfrm>
                <a:off x="418" y="933"/>
                <a:ext cx="48" cy="84"/>
              </a:xfrm>
              <a:custGeom>
                <a:avLst/>
                <a:gdLst/>
                <a:ahLst/>
                <a:cxnLst>
                  <a:cxn ang="0">
                    <a:pos x="48" y="84"/>
                  </a:cxn>
                  <a:cxn ang="0">
                    <a:pos x="0" y="31"/>
                  </a:cxn>
                  <a:cxn ang="0">
                    <a:pos x="5" y="8"/>
                  </a:cxn>
                  <a:cxn ang="0">
                    <a:pos x="28" y="0"/>
                  </a:cxn>
                  <a:cxn ang="0">
                    <a:pos x="41" y="16"/>
                  </a:cxn>
                  <a:cxn ang="0">
                    <a:pos x="48" y="84"/>
                  </a:cxn>
                </a:cxnLst>
                <a:rect l="0" t="0" r="r" b="b"/>
                <a:pathLst>
                  <a:path w="48" h="84">
                    <a:moveTo>
                      <a:pt x="48" y="84"/>
                    </a:moveTo>
                    <a:lnTo>
                      <a:pt x="0" y="31"/>
                    </a:lnTo>
                    <a:lnTo>
                      <a:pt x="5" y="8"/>
                    </a:lnTo>
                    <a:lnTo>
                      <a:pt x="28" y="0"/>
                    </a:lnTo>
                    <a:lnTo>
                      <a:pt x="41" y="16"/>
                    </a:lnTo>
                    <a:lnTo>
                      <a:pt x="48" y="84"/>
                    </a:lnTo>
                    <a:close/>
                  </a:path>
                </a:pathLst>
              </a:custGeom>
              <a:grpFill/>
              <a:ln w="9525">
                <a:noFill/>
                <a:round/>
                <a:headEnd/>
                <a:tailEnd/>
              </a:ln>
              <a:effectLst>
                <a:outerShdw blurRad="107950" dist="12700" dir="5400000" algn="ctr">
                  <a:srgbClr val="000000"/>
                </a:outerShdw>
              </a:effectLst>
              <a:sp3d contourW="44450" prstMaterial="matte">
                <a:bevelT w="63500" h="63500" prst="artDeco"/>
                <a:contourClr>
                  <a:srgbClr val="FFFFFF"/>
                </a:contourClr>
              </a:sp3d>
            </p:spPr>
            <p:txBody>
              <a:bodyPr vert="horz" wrap="square" lIns="91440" tIns="45720" rIns="91440" bIns="45720" numCol="1" anchor="t" anchorCtr="0" compatLnSpc="1">
                <a:prstTxWarp prst="textNoShape">
                  <a:avLst/>
                </a:prstTxWarp>
              </a:bodyPr>
              <a:lstStyle/>
              <a:p>
                <a:endParaRPr lang="en-US"/>
              </a:p>
            </p:txBody>
          </p:sp>
          <p:sp>
            <p:nvSpPr>
              <p:cNvPr id="80904" name="Freeform 8"/>
              <p:cNvSpPr>
                <a:spLocks/>
              </p:cNvSpPr>
              <p:nvPr/>
            </p:nvSpPr>
            <p:spPr bwMode="auto">
              <a:xfrm>
                <a:off x="572" y="911"/>
                <a:ext cx="42" cy="101"/>
              </a:xfrm>
              <a:custGeom>
                <a:avLst/>
                <a:gdLst/>
                <a:ahLst/>
                <a:cxnLst>
                  <a:cxn ang="0">
                    <a:pos x="6" y="101"/>
                  </a:cxn>
                  <a:cxn ang="0">
                    <a:pos x="0" y="26"/>
                  </a:cxn>
                  <a:cxn ang="0">
                    <a:pos x="22" y="0"/>
                  </a:cxn>
                  <a:cxn ang="0">
                    <a:pos x="42" y="11"/>
                  </a:cxn>
                  <a:cxn ang="0">
                    <a:pos x="39" y="31"/>
                  </a:cxn>
                  <a:cxn ang="0">
                    <a:pos x="6" y="101"/>
                  </a:cxn>
                </a:cxnLst>
                <a:rect l="0" t="0" r="r" b="b"/>
                <a:pathLst>
                  <a:path w="42" h="101">
                    <a:moveTo>
                      <a:pt x="6" y="101"/>
                    </a:moveTo>
                    <a:lnTo>
                      <a:pt x="0" y="26"/>
                    </a:lnTo>
                    <a:lnTo>
                      <a:pt x="22" y="0"/>
                    </a:lnTo>
                    <a:lnTo>
                      <a:pt x="42" y="11"/>
                    </a:lnTo>
                    <a:lnTo>
                      <a:pt x="39" y="31"/>
                    </a:lnTo>
                    <a:lnTo>
                      <a:pt x="6" y="101"/>
                    </a:lnTo>
                    <a:close/>
                  </a:path>
                </a:pathLst>
              </a:custGeom>
              <a:grpFill/>
              <a:ln w="9525">
                <a:noFill/>
                <a:round/>
                <a:headEnd/>
                <a:tailEnd/>
              </a:ln>
              <a:effectLst>
                <a:outerShdw blurRad="107950" dist="12700" dir="5400000" algn="ctr">
                  <a:srgbClr val="000000"/>
                </a:outerShdw>
              </a:effectLst>
              <a:sp3d contourW="44450" prstMaterial="matte">
                <a:bevelT w="63500" h="63500" prst="artDeco"/>
                <a:contourClr>
                  <a:srgbClr val="FFFFFF"/>
                </a:contourClr>
              </a:sp3d>
            </p:spPr>
            <p:txBody>
              <a:bodyPr vert="horz" wrap="square" lIns="91440" tIns="45720" rIns="91440" bIns="45720" numCol="1" anchor="t" anchorCtr="0" compatLnSpc="1">
                <a:prstTxWarp prst="textNoShape">
                  <a:avLst/>
                </a:prstTxWarp>
              </a:bodyPr>
              <a:lstStyle/>
              <a:p>
                <a:endParaRPr lang="en-US"/>
              </a:p>
            </p:txBody>
          </p:sp>
          <p:sp>
            <p:nvSpPr>
              <p:cNvPr id="80905" name="Freeform 9"/>
              <p:cNvSpPr>
                <a:spLocks/>
              </p:cNvSpPr>
              <p:nvPr/>
            </p:nvSpPr>
            <p:spPr bwMode="auto">
              <a:xfrm>
                <a:off x="657" y="989"/>
                <a:ext cx="98" cy="63"/>
              </a:xfrm>
              <a:custGeom>
                <a:avLst/>
                <a:gdLst/>
                <a:ahLst/>
                <a:cxnLst>
                  <a:cxn ang="0">
                    <a:pos x="0" y="63"/>
                  </a:cxn>
                  <a:cxn ang="0">
                    <a:pos x="73" y="0"/>
                  </a:cxn>
                  <a:cxn ang="0">
                    <a:pos x="98" y="12"/>
                  </a:cxn>
                  <a:cxn ang="0">
                    <a:pos x="96" y="33"/>
                  </a:cxn>
                  <a:cxn ang="0">
                    <a:pos x="83" y="43"/>
                  </a:cxn>
                  <a:cxn ang="0">
                    <a:pos x="0" y="63"/>
                  </a:cxn>
                </a:cxnLst>
                <a:rect l="0" t="0" r="r" b="b"/>
                <a:pathLst>
                  <a:path w="98" h="63">
                    <a:moveTo>
                      <a:pt x="0" y="63"/>
                    </a:moveTo>
                    <a:lnTo>
                      <a:pt x="73" y="0"/>
                    </a:lnTo>
                    <a:lnTo>
                      <a:pt x="98" y="12"/>
                    </a:lnTo>
                    <a:lnTo>
                      <a:pt x="96" y="33"/>
                    </a:lnTo>
                    <a:lnTo>
                      <a:pt x="83" y="43"/>
                    </a:lnTo>
                    <a:lnTo>
                      <a:pt x="0" y="63"/>
                    </a:lnTo>
                    <a:close/>
                  </a:path>
                </a:pathLst>
              </a:custGeom>
              <a:grpFill/>
              <a:ln w="9525">
                <a:noFill/>
                <a:round/>
                <a:headEnd/>
                <a:tailEnd/>
              </a:ln>
              <a:effectLst>
                <a:outerShdw blurRad="107950" dist="12700" dir="5400000" algn="ctr">
                  <a:srgbClr val="000000"/>
                </a:outerShdw>
              </a:effectLst>
              <a:sp3d contourW="44450" prstMaterial="matte">
                <a:bevelT w="63500" h="63500" prst="artDeco"/>
                <a:contourClr>
                  <a:srgbClr val="FFFFFF"/>
                </a:contourClr>
              </a:sp3d>
            </p:spPr>
            <p:txBody>
              <a:bodyPr vert="horz" wrap="square" lIns="91440" tIns="45720" rIns="91440" bIns="45720" numCol="1" anchor="t" anchorCtr="0" compatLnSpc="1">
                <a:prstTxWarp prst="textNoShape">
                  <a:avLst/>
                </a:prstTxWarp>
              </a:bodyPr>
              <a:lstStyle/>
              <a:p>
                <a:endParaRPr lang="en-US"/>
              </a:p>
            </p:txBody>
          </p:sp>
        </p:grpSp>
        <p:grpSp>
          <p:nvGrpSpPr>
            <p:cNvPr id="80913" name="Group 17"/>
            <p:cNvGrpSpPr>
              <a:grpSpLocks/>
            </p:cNvGrpSpPr>
            <p:nvPr/>
          </p:nvGrpSpPr>
          <p:grpSpPr bwMode="auto">
            <a:xfrm>
              <a:off x="192" y="1058"/>
              <a:ext cx="815" cy="2331"/>
              <a:chOff x="192" y="1058"/>
              <a:chExt cx="815" cy="2331"/>
            </a:xfrm>
            <a:grpFill/>
          </p:grpSpPr>
          <p:sp>
            <p:nvSpPr>
              <p:cNvPr id="80907" name="Freeform 11"/>
              <p:cNvSpPr>
                <a:spLocks/>
              </p:cNvSpPr>
              <p:nvPr/>
            </p:nvSpPr>
            <p:spPr bwMode="auto">
              <a:xfrm>
                <a:off x="339" y="1443"/>
                <a:ext cx="410" cy="406"/>
              </a:xfrm>
              <a:custGeom>
                <a:avLst/>
                <a:gdLst/>
                <a:ahLst/>
                <a:cxnLst>
                  <a:cxn ang="0">
                    <a:pos x="268" y="117"/>
                  </a:cxn>
                  <a:cxn ang="0">
                    <a:pos x="217" y="41"/>
                  </a:cxn>
                  <a:cxn ang="0">
                    <a:pos x="166" y="0"/>
                  </a:cxn>
                  <a:cxn ang="0">
                    <a:pos x="106" y="0"/>
                  </a:cxn>
                  <a:cxn ang="0">
                    <a:pos x="40" y="26"/>
                  </a:cxn>
                  <a:cxn ang="0">
                    <a:pos x="10" y="71"/>
                  </a:cxn>
                  <a:cxn ang="0">
                    <a:pos x="0" y="132"/>
                  </a:cxn>
                  <a:cxn ang="0">
                    <a:pos x="10" y="213"/>
                  </a:cxn>
                  <a:cxn ang="0">
                    <a:pos x="50" y="304"/>
                  </a:cxn>
                  <a:cxn ang="0">
                    <a:pos x="121" y="365"/>
                  </a:cxn>
                  <a:cxn ang="0">
                    <a:pos x="176" y="395"/>
                  </a:cxn>
                  <a:cxn ang="0">
                    <a:pos x="232" y="406"/>
                  </a:cxn>
                  <a:cxn ang="0">
                    <a:pos x="278" y="390"/>
                  </a:cxn>
                  <a:cxn ang="0">
                    <a:pos x="303" y="365"/>
                  </a:cxn>
                  <a:cxn ang="0">
                    <a:pos x="319" y="304"/>
                  </a:cxn>
                  <a:cxn ang="0">
                    <a:pos x="314" y="233"/>
                  </a:cxn>
                  <a:cxn ang="0">
                    <a:pos x="298" y="173"/>
                  </a:cxn>
                  <a:cxn ang="0">
                    <a:pos x="399" y="117"/>
                  </a:cxn>
                  <a:cxn ang="0">
                    <a:pos x="410" y="92"/>
                  </a:cxn>
                  <a:cxn ang="0">
                    <a:pos x="399" y="81"/>
                  </a:cxn>
                  <a:cxn ang="0">
                    <a:pos x="288" y="147"/>
                  </a:cxn>
                  <a:cxn ang="0">
                    <a:pos x="268" y="117"/>
                  </a:cxn>
                </a:cxnLst>
                <a:rect l="0" t="0" r="r" b="b"/>
                <a:pathLst>
                  <a:path w="410" h="406">
                    <a:moveTo>
                      <a:pt x="268" y="117"/>
                    </a:moveTo>
                    <a:lnTo>
                      <a:pt x="217" y="41"/>
                    </a:lnTo>
                    <a:lnTo>
                      <a:pt x="166" y="0"/>
                    </a:lnTo>
                    <a:lnTo>
                      <a:pt x="106" y="0"/>
                    </a:lnTo>
                    <a:lnTo>
                      <a:pt x="40" y="26"/>
                    </a:lnTo>
                    <a:lnTo>
                      <a:pt x="10" y="71"/>
                    </a:lnTo>
                    <a:lnTo>
                      <a:pt x="0" y="132"/>
                    </a:lnTo>
                    <a:lnTo>
                      <a:pt x="10" y="213"/>
                    </a:lnTo>
                    <a:lnTo>
                      <a:pt x="50" y="304"/>
                    </a:lnTo>
                    <a:lnTo>
                      <a:pt x="121" y="365"/>
                    </a:lnTo>
                    <a:lnTo>
                      <a:pt x="176" y="395"/>
                    </a:lnTo>
                    <a:lnTo>
                      <a:pt x="232" y="406"/>
                    </a:lnTo>
                    <a:lnTo>
                      <a:pt x="278" y="390"/>
                    </a:lnTo>
                    <a:lnTo>
                      <a:pt x="303" y="365"/>
                    </a:lnTo>
                    <a:lnTo>
                      <a:pt x="319" y="304"/>
                    </a:lnTo>
                    <a:lnTo>
                      <a:pt x="314" y="233"/>
                    </a:lnTo>
                    <a:lnTo>
                      <a:pt x="298" y="173"/>
                    </a:lnTo>
                    <a:lnTo>
                      <a:pt x="399" y="117"/>
                    </a:lnTo>
                    <a:lnTo>
                      <a:pt x="410" y="92"/>
                    </a:lnTo>
                    <a:lnTo>
                      <a:pt x="399" y="81"/>
                    </a:lnTo>
                    <a:lnTo>
                      <a:pt x="288" y="147"/>
                    </a:lnTo>
                    <a:lnTo>
                      <a:pt x="268" y="117"/>
                    </a:lnTo>
                    <a:close/>
                  </a:path>
                </a:pathLst>
              </a:custGeom>
              <a:grpFill/>
              <a:ln w="9525">
                <a:noFill/>
                <a:round/>
                <a:headEnd/>
                <a:tailEnd/>
              </a:ln>
              <a:effectLst>
                <a:outerShdw blurRad="107950" dist="12700" dir="5400000" algn="ctr">
                  <a:srgbClr val="000000"/>
                </a:outerShdw>
              </a:effectLst>
              <a:sp3d contourW="44450" prstMaterial="matte">
                <a:bevelT w="63500" h="63500" prst="artDeco"/>
                <a:contourClr>
                  <a:srgbClr val="FFFFFF"/>
                </a:contourClr>
              </a:sp3d>
            </p:spPr>
            <p:txBody>
              <a:bodyPr vert="horz" wrap="square" lIns="91440" tIns="45720" rIns="91440" bIns="45720" numCol="1" anchor="t" anchorCtr="0" compatLnSpc="1">
                <a:prstTxWarp prst="textNoShape">
                  <a:avLst/>
                </a:prstTxWarp>
              </a:bodyPr>
              <a:lstStyle/>
              <a:p>
                <a:endParaRPr lang="en-US"/>
              </a:p>
            </p:txBody>
          </p:sp>
          <p:sp>
            <p:nvSpPr>
              <p:cNvPr id="80908" name="Freeform 12"/>
              <p:cNvSpPr>
                <a:spLocks/>
              </p:cNvSpPr>
              <p:nvPr/>
            </p:nvSpPr>
            <p:spPr bwMode="auto">
              <a:xfrm>
                <a:off x="633" y="1058"/>
                <a:ext cx="364" cy="907"/>
              </a:xfrm>
              <a:custGeom>
                <a:avLst/>
                <a:gdLst/>
                <a:ahLst/>
                <a:cxnLst>
                  <a:cxn ang="0">
                    <a:pos x="101" y="765"/>
                  </a:cxn>
                  <a:cxn ang="0">
                    <a:pos x="35" y="816"/>
                  </a:cxn>
                  <a:cxn ang="0">
                    <a:pos x="15" y="832"/>
                  </a:cxn>
                  <a:cxn ang="0">
                    <a:pos x="0" y="867"/>
                  </a:cxn>
                  <a:cxn ang="0">
                    <a:pos x="20" y="902"/>
                  </a:cxn>
                  <a:cxn ang="0">
                    <a:pos x="40" y="907"/>
                  </a:cxn>
                  <a:cxn ang="0">
                    <a:pos x="101" y="887"/>
                  </a:cxn>
                  <a:cxn ang="0">
                    <a:pos x="192" y="816"/>
                  </a:cxn>
                  <a:cxn ang="0">
                    <a:pos x="273" y="730"/>
                  </a:cxn>
                  <a:cxn ang="0">
                    <a:pos x="359" y="633"/>
                  </a:cxn>
                  <a:cxn ang="0">
                    <a:pos x="364" y="593"/>
                  </a:cxn>
                  <a:cxn ang="0">
                    <a:pos x="364" y="482"/>
                  </a:cxn>
                  <a:cxn ang="0">
                    <a:pos x="339" y="310"/>
                  </a:cxn>
                  <a:cxn ang="0">
                    <a:pos x="354" y="209"/>
                  </a:cxn>
                  <a:cxn ang="0">
                    <a:pos x="364" y="168"/>
                  </a:cxn>
                  <a:cxn ang="0">
                    <a:pos x="349" y="147"/>
                  </a:cxn>
                  <a:cxn ang="0">
                    <a:pos x="313" y="127"/>
                  </a:cxn>
                  <a:cxn ang="0">
                    <a:pos x="288" y="112"/>
                  </a:cxn>
                  <a:cxn ang="0">
                    <a:pos x="303" y="21"/>
                  </a:cxn>
                  <a:cxn ang="0">
                    <a:pos x="293" y="0"/>
                  </a:cxn>
                  <a:cxn ang="0">
                    <a:pos x="273" y="6"/>
                  </a:cxn>
                  <a:cxn ang="0">
                    <a:pos x="263" y="122"/>
                  </a:cxn>
                  <a:cxn ang="0">
                    <a:pos x="253" y="152"/>
                  </a:cxn>
                  <a:cxn ang="0">
                    <a:pos x="248" y="173"/>
                  </a:cxn>
                  <a:cxn ang="0">
                    <a:pos x="207" y="157"/>
                  </a:cxn>
                  <a:cxn ang="0">
                    <a:pos x="177" y="157"/>
                  </a:cxn>
                  <a:cxn ang="0">
                    <a:pos x="177" y="178"/>
                  </a:cxn>
                  <a:cxn ang="0">
                    <a:pos x="197" y="194"/>
                  </a:cxn>
                  <a:cxn ang="0">
                    <a:pos x="233" y="194"/>
                  </a:cxn>
                  <a:cxn ang="0">
                    <a:pos x="258" y="214"/>
                  </a:cxn>
                  <a:cxn ang="0">
                    <a:pos x="278" y="249"/>
                  </a:cxn>
                  <a:cxn ang="0">
                    <a:pos x="298" y="305"/>
                  </a:cxn>
                  <a:cxn ang="0">
                    <a:pos x="313" y="416"/>
                  </a:cxn>
                  <a:cxn ang="0">
                    <a:pos x="313" y="517"/>
                  </a:cxn>
                  <a:cxn ang="0">
                    <a:pos x="303" y="598"/>
                  </a:cxn>
                  <a:cxn ang="0">
                    <a:pos x="283" y="633"/>
                  </a:cxn>
                  <a:cxn ang="0">
                    <a:pos x="212" y="684"/>
                  </a:cxn>
                  <a:cxn ang="0">
                    <a:pos x="136" y="730"/>
                  </a:cxn>
                  <a:cxn ang="0">
                    <a:pos x="101" y="765"/>
                  </a:cxn>
                </a:cxnLst>
                <a:rect l="0" t="0" r="r" b="b"/>
                <a:pathLst>
                  <a:path w="364" h="907">
                    <a:moveTo>
                      <a:pt x="101" y="765"/>
                    </a:moveTo>
                    <a:lnTo>
                      <a:pt x="35" y="816"/>
                    </a:lnTo>
                    <a:lnTo>
                      <a:pt x="15" y="832"/>
                    </a:lnTo>
                    <a:lnTo>
                      <a:pt x="0" y="867"/>
                    </a:lnTo>
                    <a:lnTo>
                      <a:pt x="20" y="902"/>
                    </a:lnTo>
                    <a:lnTo>
                      <a:pt x="40" y="907"/>
                    </a:lnTo>
                    <a:lnTo>
                      <a:pt x="101" y="887"/>
                    </a:lnTo>
                    <a:lnTo>
                      <a:pt x="192" y="816"/>
                    </a:lnTo>
                    <a:lnTo>
                      <a:pt x="273" y="730"/>
                    </a:lnTo>
                    <a:lnTo>
                      <a:pt x="359" y="633"/>
                    </a:lnTo>
                    <a:lnTo>
                      <a:pt x="364" y="593"/>
                    </a:lnTo>
                    <a:lnTo>
                      <a:pt x="364" y="482"/>
                    </a:lnTo>
                    <a:lnTo>
                      <a:pt x="339" y="310"/>
                    </a:lnTo>
                    <a:lnTo>
                      <a:pt x="354" y="209"/>
                    </a:lnTo>
                    <a:lnTo>
                      <a:pt x="364" y="168"/>
                    </a:lnTo>
                    <a:lnTo>
                      <a:pt x="349" y="147"/>
                    </a:lnTo>
                    <a:lnTo>
                      <a:pt x="313" y="127"/>
                    </a:lnTo>
                    <a:lnTo>
                      <a:pt x="288" y="112"/>
                    </a:lnTo>
                    <a:lnTo>
                      <a:pt x="303" y="21"/>
                    </a:lnTo>
                    <a:lnTo>
                      <a:pt x="293" y="0"/>
                    </a:lnTo>
                    <a:lnTo>
                      <a:pt x="273" y="6"/>
                    </a:lnTo>
                    <a:lnTo>
                      <a:pt x="263" y="122"/>
                    </a:lnTo>
                    <a:lnTo>
                      <a:pt x="253" y="152"/>
                    </a:lnTo>
                    <a:lnTo>
                      <a:pt x="248" y="173"/>
                    </a:lnTo>
                    <a:lnTo>
                      <a:pt x="207" y="157"/>
                    </a:lnTo>
                    <a:lnTo>
                      <a:pt x="177" y="157"/>
                    </a:lnTo>
                    <a:lnTo>
                      <a:pt x="177" y="178"/>
                    </a:lnTo>
                    <a:lnTo>
                      <a:pt x="197" y="194"/>
                    </a:lnTo>
                    <a:lnTo>
                      <a:pt x="233" y="194"/>
                    </a:lnTo>
                    <a:lnTo>
                      <a:pt x="258" y="214"/>
                    </a:lnTo>
                    <a:lnTo>
                      <a:pt x="278" y="249"/>
                    </a:lnTo>
                    <a:lnTo>
                      <a:pt x="298" y="305"/>
                    </a:lnTo>
                    <a:lnTo>
                      <a:pt x="313" y="416"/>
                    </a:lnTo>
                    <a:lnTo>
                      <a:pt x="313" y="517"/>
                    </a:lnTo>
                    <a:lnTo>
                      <a:pt x="303" y="598"/>
                    </a:lnTo>
                    <a:lnTo>
                      <a:pt x="283" y="633"/>
                    </a:lnTo>
                    <a:lnTo>
                      <a:pt x="212" y="684"/>
                    </a:lnTo>
                    <a:lnTo>
                      <a:pt x="136" y="730"/>
                    </a:lnTo>
                    <a:lnTo>
                      <a:pt x="101" y="765"/>
                    </a:lnTo>
                    <a:close/>
                  </a:path>
                </a:pathLst>
              </a:custGeom>
              <a:grpFill/>
              <a:ln w="9525">
                <a:noFill/>
                <a:round/>
                <a:headEnd/>
                <a:tailEnd/>
              </a:ln>
              <a:effectLst>
                <a:outerShdw blurRad="107950" dist="12700" dir="5400000" algn="ctr">
                  <a:srgbClr val="000000"/>
                </a:outerShdw>
              </a:effectLst>
              <a:sp3d contourW="44450" prstMaterial="matte">
                <a:bevelT w="63500" h="63500" prst="artDeco"/>
                <a:contourClr>
                  <a:srgbClr val="FFFFFF"/>
                </a:contourClr>
              </a:sp3d>
            </p:spPr>
            <p:txBody>
              <a:bodyPr vert="horz" wrap="square" lIns="91440" tIns="45720" rIns="91440" bIns="45720" numCol="1" anchor="t" anchorCtr="0" compatLnSpc="1">
                <a:prstTxWarp prst="textNoShape">
                  <a:avLst/>
                </a:prstTxWarp>
              </a:bodyPr>
              <a:lstStyle/>
              <a:p>
                <a:endParaRPr lang="en-US"/>
              </a:p>
            </p:txBody>
          </p:sp>
          <p:sp>
            <p:nvSpPr>
              <p:cNvPr id="80909" name="Freeform 13"/>
              <p:cNvSpPr>
                <a:spLocks/>
              </p:cNvSpPr>
              <p:nvPr/>
            </p:nvSpPr>
            <p:spPr bwMode="auto">
              <a:xfrm>
                <a:off x="192" y="1895"/>
                <a:ext cx="329" cy="546"/>
              </a:xfrm>
              <a:custGeom>
                <a:avLst/>
                <a:gdLst/>
                <a:ahLst/>
                <a:cxnLst>
                  <a:cxn ang="0">
                    <a:pos x="329" y="15"/>
                  </a:cxn>
                  <a:cxn ang="0">
                    <a:pos x="293" y="0"/>
                  </a:cxn>
                  <a:cxn ang="0">
                    <a:pos x="217" y="5"/>
                  </a:cxn>
                  <a:cxn ang="0">
                    <a:pos x="151" y="56"/>
                  </a:cxn>
                  <a:cxn ang="0">
                    <a:pos x="55" y="162"/>
                  </a:cxn>
                  <a:cxn ang="0">
                    <a:pos x="5" y="248"/>
                  </a:cxn>
                  <a:cxn ang="0">
                    <a:pos x="0" y="278"/>
                  </a:cxn>
                  <a:cxn ang="0">
                    <a:pos x="25" y="334"/>
                  </a:cxn>
                  <a:cxn ang="0">
                    <a:pos x="80" y="359"/>
                  </a:cxn>
                  <a:cxn ang="0">
                    <a:pos x="151" y="389"/>
                  </a:cxn>
                  <a:cxn ang="0">
                    <a:pos x="207" y="404"/>
                  </a:cxn>
                  <a:cxn ang="0">
                    <a:pos x="232" y="430"/>
                  </a:cxn>
                  <a:cxn ang="0">
                    <a:pos x="217" y="465"/>
                  </a:cxn>
                  <a:cxn ang="0">
                    <a:pos x="177" y="506"/>
                  </a:cxn>
                  <a:cxn ang="0">
                    <a:pos x="126" y="511"/>
                  </a:cxn>
                  <a:cxn ang="0">
                    <a:pos x="91" y="495"/>
                  </a:cxn>
                  <a:cxn ang="0">
                    <a:pos x="70" y="511"/>
                  </a:cxn>
                  <a:cxn ang="0">
                    <a:pos x="75" y="531"/>
                  </a:cxn>
                  <a:cxn ang="0">
                    <a:pos x="116" y="546"/>
                  </a:cxn>
                  <a:cxn ang="0">
                    <a:pos x="177" y="546"/>
                  </a:cxn>
                  <a:cxn ang="0">
                    <a:pos x="232" y="531"/>
                  </a:cxn>
                  <a:cxn ang="0">
                    <a:pos x="263" y="511"/>
                  </a:cxn>
                  <a:cxn ang="0">
                    <a:pos x="283" y="475"/>
                  </a:cxn>
                  <a:cxn ang="0">
                    <a:pos x="293" y="435"/>
                  </a:cxn>
                  <a:cxn ang="0">
                    <a:pos x="268" y="399"/>
                  </a:cxn>
                  <a:cxn ang="0">
                    <a:pos x="207" y="374"/>
                  </a:cxn>
                  <a:cxn ang="0">
                    <a:pos x="136" y="354"/>
                  </a:cxn>
                  <a:cxn ang="0">
                    <a:pos x="75" y="319"/>
                  </a:cxn>
                  <a:cxn ang="0">
                    <a:pos x="60" y="288"/>
                  </a:cxn>
                  <a:cxn ang="0">
                    <a:pos x="70" y="233"/>
                  </a:cxn>
                  <a:cxn ang="0">
                    <a:pos x="116" y="162"/>
                  </a:cxn>
                  <a:cxn ang="0">
                    <a:pos x="172" y="121"/>
                  </a:cxn>
                  <a:cxn ang="0">
                    <a:pos x="258" y="91"/>
                  </a:cxn>
                  <a:cxn ang="0">
                    <a:pos x="329" y="76"/>
                  </a:cxn>
                  <a:cxn ang="0">
                    <a:pos x="329" y="35"/>
                  </a:cxn>
                  <a:cxn ang="0">
                    <a:pos x="329" y="15"/>
                  </a:cxn>
                </a:cxnLst>
                <a:rect l="0" t="0" r="r" b="b"/>
                <a:pathLst>
                  <a:path w="329" h="546">
                    <a:moveTo>
                      <a:pt x="329" y="15"/>
                    </a:moveTo>
                    <a:lnTo>
                      <a:pt x="293" y="0"/>
                    </a:lnTo>
                    <a:lnTo>
                      <a:pt x="217" y="5"/>
                    </a:lnTo>
                    <a:lnTo>
                      <a:pt x="151" y="56"/>
                    </a:lnTo>
                    <a:lnTo>
                      <a:pt x="55" y="162"/>
                    </a:lnTo>
                    <a:lnTo>
                      <a:pt x="5" y="248"/>
                    </a:lnTo>
                    <a:lnTo>
                      <a:pt x="0" y="278"/>
                    </a:lnTo>
                    <a:lnTo>
                      <a:pt x="25" y="334"/>
                    </a:lnTo>
                    <a:lnTo>
                      <a:pt x="80" y="359"/>
                    </a:lnTo>
                    <a:lnTo>
                      <a:pt x="151" y="389"/>
                    </a:lnTo>
                    <a:lnTo>
                      <a:pt x="207" y="404"/>
                    </a:lnTo>
                    <a:lnTo>
                      <a:pt x="232" y="430"/>
                    </a:lnTo>
                    <a:lnTo>
                      <a:pt x="217" y="465"/>
                    </a:lnTo>
                    <a:lnTo>
                      <a:pt x="177" y="506"/>
                    </a:lnTo>
                    <a:lnTo>
                      <a:pt x="126" y="511"/>
                    </a:lnTo>
                    <a:lnTo>
                      <a:pt x="91" y="495"/>
                    </a:lnTo>
                    <a:lnTo>
                      <a:pt x="70" y="511"/>
                    </a:lnTo>
                    <a:lnTo>
                      <a:pt x="75" y="531"/>
                    </a:lnTo>
                    <a:lnTo>
                      <a:pt x="116" y="546"/>
                    </a:lnTo>
                    <a:lnTo>
                      <a:pt x="177" y="546"/>
                    </a:lnTo>
                    <a:lnTo>
                      <a:pt x="232" y="531"/>
                    </a:lnTo>
                    <a:lnTo>
                      <a:pt x="263" y="511"/>
                    </a:lnTo>
                    <a:lnTo>
                      <a:pt x="283" y="475"/>
                    </a:lnTo>
                    <a:lnTo>
                      <a:pt x="293" y="435"/>
                    </a:lnTo>
                    <a:lnTo>
                      <a:pt x="268" y="399"/>
                    </a:lnTo>
                    <a:lnTo>
                      <a:pt x="207" y="374"/>
                    </a:lnTo>
                    <a:lnTo>
                      <a:pt x="136" y="354"/>
                    </a:lnTo>
                    <a:lnTo>
                      <a:pt x="75" y="319"/>
                    </a:lnTo>
                    <a:lnTo>
                      <a:pt x="60" y="288"/>
                    </a:lnTo>
                    <a:lnTo>
                      <a:pt x="70" y="233"/>
                    </a:lnTo>
                    <a:lnTo>
                      <a:pt x="116" y="162"/>
                    </a:lnTo>
                    <a:lnTo>
                      <a:pt x="172" y="121"/>
                    </a:lnTo>
                    <a:lnTo>
                      <a:pt x="258" y="91"/>
                    </a:lnTo>
                    <a:lnTo>
                      <a:pt x="329" y="76"/>
                    </a:lnTo>
                    <a:lnTo>
                      <a:pt x="329" y="35"/>
                    </a:lnTo>
                    <a:lnTo>
                      <a:pt x="329" y="15"/>
                    </a:lnTo>
                    <a:close/>
                  </a:path>
                </a:pathLst>
              </a:custGeom>
              <a:grpFill/>
              <a:ln w="9525">
                <a:noFill/>
                <a:round/>
                <a:headEnd/>
                <a:tailEnd/>
              </a:ln>
              <a:effectLst>
                <a:outerShdw blurRad="107950" dist="12700" dir="5400000" algn="ctr">
                  <a:srgbClr val="000000"/>
                </a:outerShdw>
              </a:effectLst>
              <a:sp3d contourW="44450" prstMaterial="matte">
                <a:bevelT w="63500" h="63500" prst="artDeco"/>
                <a:contourClr>
                  <a:srgbClr val="FFFFFF"/>
                </a:contourClr>
              </a:sp3d>
            </p:spPr>
            <p:txBody>
              <a:bodyPr vert="horz" wrap="square" lIns="91440" tIns="45720" rIns="91440" bIns="45720" numCol="1" anchor="t" anchorCtr="0" compatLnSpc="1">
                <a:prstTxWarp prst="textNoShape">
                  <a:avLst/>
                </a:prstTxWarp>
              </a:bodyPr>
              <a:lstStyle/>
              <a:p>
                <a:endParaRPr lang="en-US"/>
              </a:p>
            </p:txBody>
          </p:sp>
          <p:sp>
            <p:nvSpPr>
              <p:cNvPr id="80910" name="Freeform 14"/>
              <p:cNvSpPr>
                <a:spLocks/>
              </p:cNvSpPr>
              <p:nvPr/>
            </p:nvSpPr>
            <p:spPr bwMode="auto">
              <a:xfrm>
                <a:off x="460" y="1870"/>
                <a:ext cx="309" cy="673"/>
              </a:xfrm>
              <a:custGeom>
                <a:avLst/>
                <a:gdLst/>
                <a:ahLst/>
                <a:cxnLst>
                  <a:cxn ang="0">
                    <a:pos x="269" y="212"/>
                  </a:cxn>
                  <a:cxn ang="0">
                    <a:pos x="238" y="86"/>
                  </a:cxn>
                  <a:cxn ang="0">
                    <a:pos x="203" y="25"/>
                  </a:cxn>
                  <a:cxn ang="0">
                    <a:pos x="126" y="0"/>
                  </a:cxn>
                  <a:cxn ang="0">
                    <a:pos x="50" y="10"/>
                  </a:cxn>
                  <a:cxn ang="0">
                    <a:pos x="15" y="76"/>
                  </a:cxn>
                  <a:cxn ang="0">
                    <a:pos x="20" y="157"/>
                  </a:cxn>
                  <a:cxn ang="0">
                    <a:pos x="40" y="288"/>
                  </a:cxn>
                  <a:cxn ang="0">
                    <a:pos x="40" y="404"/>
                  </a:cxn>
                  <a:cxn ang="0">
                    <a:pos x="15" y="505"/>
                  </a:cxn>
                  <a:cxn ang="0">
                    <a:pos x="0" y="561"/>
                  </a:cxn>
                  <a:cxn ang="0">
                    <a:pos x="10" y="612"/>
                  </a:cxn>
                  <a:cxn ang="0">
                    <a:pos x="45" y="638"/>
                  </a:cxn>
                  <a:cxn ang="0">
                    <a:pos x="91" y="663"/>
                  </a:cxn>
                  <a:cxn ang="0">
                    <a:pos x="136" y="673"/>
                  </a:cxn>
                  <a:cxn ang="0">
                    <a:pos x="193" y="673"/>
                  </a:cxn>
                  <a:cxn ang="0">
                    <a:pos x="259" y="622"/>
                  </a:cxn>
                  <a:cxn ang="0">
                    <a:pos x="309" y="515"/>
                  </a:cxn>
                  <a:cxn ang="0">
                    <a:pos x="304" y="419"/>
                  </a:cxn>
                  <a:cxn ang="0">
                    <a:pos x="274" y="308"/>
                  </a:cxn>
                  <a:cxn ang="0">
                    <a:pos x="269" y="212"/>
                  </a:cxn>
                </a:cxnLst>
                <a:rect l="0" t="0" r="r" b="b"/>
                <a:pathLst>
                  <a:path w="309" h="673">
                    <a:moveTo>
                      <a:pt x="269" y="212"/>
                    </a:moveTo>
                    <a:lnTo>
                      <a:pt x="238" y="86"/>
                    </a:lnTo>
                    <a:lnTo>
                      <a:pt x="203" y="25"/>
                    </a:lnTo>
                    <a:lnTo>
                      <a:pt x="126" y="0"/>
                    </a:lnTo>
                    <a:lnTo>
                      <a:pt x="50" y="10"/>
                    </a:lnTo>
                    <a:lnTo>
                      <a:pt x="15" y="76"/>
                    </a:lnTo>
                    <a:lnTo>
                      <a:pt x="20" y="157"/>
                    </a:lnTo>
                    <a:lnTo>
                      <a:pt x="40" y="288"/>
                    </a:lnTo>
                    <a:lnTo>
                      <a:pt x="40" y="404"/>
                    </a:lnTo>
                    <a:lnTo>
                      <a:pt x="15" y="505"/>
                    </a:lnTo>
                    <a:lnTo>
                      <a:pt x="0" y="561"/>
                    </a:lnTo>
                    <a:lnTo>
                      <a:pt x="10" y="612"/>
                    </a:lnTo>
                    <a:lnTo>
                      <a:pt x="45" y="638"/>
                    </a:lnTo>
                    <a:lnTo>
                      <a:pt x="91" y="663"/>
                    </a:lnTo>
                    <a:lnTo>
                      <a:pt x="136" y="673"/>
                    </a:lnTo>
                    <a:lnTo>
                      <a:pt x="193" y="673"/>
                    </a:lnTo>
                    <a:lnTo>
                      <a:pt x="259" y="622"/>
                    </a:lnTo>
                    <a:lnTo>
                      <a:pt x="309" y="515"/>
                    </a:lnTo>
                    <a:lnTo>
                      <a:pt x="304" y="419"/>
                    </a:lnTo>
                    <a:lnTo>
                      <a:pt x="274" y="308"/>
                    </a:lnTo>
                    <a:lnTo>
                      <a:pt x="269" y="212"/>
                    </a:lnTo>
                    <a:close/>
                  </a:path>
                </a:pathLst>
              </a:custGeom>
              <a:grpFill/>
              <a:ln w="9525">
                <a:noFill/>
                <a:round/>
                <a:headEnd/>
                <a:tailEnd/>
              </a:ln>
              <a:effectLst>
                <a:outerShdw blurRad="107950" dist="12700" dir="5400000" algn="ctr">
                  <a:srgbClr val="000000"/>
                </a:outerShdw>
              </a:effectLst>
              <a:sp3d contourW="44450" prstMaterial="matte">
                <a:bevelT w="63500" h="63500" prst="artDeco"/>
                <a:contourClr>
                  <a:srgbClr val="FFFFFF"/>
                </a:contourClr>
              </a:sp3d>
            </p:spPr>
            <p:txBody>
              <a:bodyPr vert="horz" wrap="square" lIns="91440" tIns="45720" rIns="91440" bIns="45720" numCol="1" anchor="t" anchorCtr="0" compatLnSpc="1">
                <a:prstTxWarp prst="textNoShape">
                  <a:avLst/>
                </a:prstTxWarp>
              </a:bodyPr>
              <a:lstStyle/>
              <a:p>
                <a:endParaRPr lang="en-US"/>
              </a:p>
            </p:txBody>
          </p:sp>
          <p:sp>
            <p:nvSpPr>
              <p:cNvPr id="80911" name="Freeform 15"/>
              <p:cNvSpPr>
                <a:spLocks/>
              </p:cNvSpPr>
              <p:nvPr/>
            </p:nvSpPr>
            <p:spPr bwMode="auto">
              <a:xfrm>
                <a:off x="368" y="2416"/>
                <a:ext cx="235" cy="973"/>
              </a:xfrm>
              <a:custGeom>
                <a:avLst/>
                <a:gdLst/>
                <a:ahLst/>
                <a:cxnLst>
                  <a:cxn ang="0">
                    <a:pos x="223" y="15"/>
                  </a:cxn>
                  <a:cxn ang="0">
                    <a:pos x="163" y="0"/>
                  </a:cxn>
                  <a:cxn ang="0">
                    <a:pos x="127" y="15"/>
                  </a:cxn>
                  <a:cxn ang="0">
                    <a:pos x="112" y="66"/>
                  </a:cxn>
                  <a:cxn ang="0">
                    <a:pos x="127" y="344"/>
                  </a:cxn>
                  <a:cxn ang="0">
                    <a:pos x="127" y="410"/>
                  </a:cxn>
                  <a:cxn ang="0">
                    <a:pos x="107" y="532"/>
                  </a:cxn>
                  <a:cxn ang="0">
                    <a:pos x="102" y="674"/>
                  </a:cxn>
                  <a:cxn ang="0">
                    <a:pos x="112" y="745"/>
                  </a:cxn>
                  <a:cxn ang="0">
                    <a:pos x="102" y="785"/>
                  </a:cxn>
                  <a:cxn ang="0">
                    <a:pos x="31" y="846"/>
                  </a:cxn>
                  <a:cxn ang="0">
                    <a:pos x="0" y="922"/>
                  </a:cxn>
                  <a:cxn ang="0">
                    <a:pos x="6" y="947"/>
                  </a:cxn>
                  <a:cxn ang="0">
                    <a:pos x="61" y="973"/>
                  </a:cxn>
                  <a:cxn ang="0">
                    <a:pos x="76" y="962"/>
                  </a:cxn>
                  <a:cxn ang="0">
                    <a:pos x="82" y="917"/>
                  </a:cxn>
                  <a:cxn ang="0">
                    <a:pos x="97" y="851"/>
                  </a:cxn>
                  <a:cxn ang="0">
                    <a:pos x="122" y="821"/>
                  </a:cxn>
                  <a:cxn ang="0">
                    <a:pos x="152" y="801"/>
                  </a:cxn>
                  <a:cxn ang="0">
                    <a:pos x="178" y="775"/>
                  </a:cxn>
                  <a:cxn ang="0">
                    <a:pos x="183" y="755"/>
                  </a:cxn>
                  <a:cxn ang="0">
                    <a:pos x="168" y="730"/>
                  </a:cxn>
                  <a:cxn ang="0">
                    <a:pos x="152" y="715"/>
                  </a:cxn>
                  <a:cxn ang="0">
                    <a:pos x="142" y="653"/>
                  </a:cxn>
                  <a:cxn ang="0">
                    <a:pos x="152" y="526"/>
                  </a:cxn>
                  <a:cxn ang="0">
                    <a:pos x="188" y="380"/>
                  </a:cxn>
                  <a:cxn ang="0">
                    <a:pos x="223" y="263"/>
                  </a:cxn>
                  <a:cxn ang="0">
                    <a:pos x="235" y="122"/>
                  </a:cxn>
                  <a:cxn ang="0">
                    <a:pos x="223" y="15"/>
                  </a:cxn>
                </a:cxnLst>
                <a:rect l="0" t="0" r="r" b="b"/>
                <a:pathLst>
                  <a:path w="235" h="973">
                    <a:moveTo>
                      <a:pt x="223" y="15"/>
                    </a:moveTo>
                    <a:lnTo>
                      <a:pt x="163" y="0"/>
                    </a:lnTo>
                    <a:lnTo>
                      <a:pt x="127" y="15"/>
                    </a:lnTo>
                    <a:lnTo>
                      <a:pt x="112" y="66"/>
                    </a:lnTo>
                    <a:lnTo>
                      <a:pt x="127" y="344"/>
                    </a:lnTo>
                    <a:lnTo>
                      <a:pt x="127" y="410"/>
                    </a:lnTo>
                    <a:lnTo>
                      <a:pt x="107" y="532"/>
                    </a:lnTo>
                    <a:lnTo>
                      <a:pt x="102" y="674"/>
                    </a:lnTo>
                    <a:lnTo>
                      <a:pt x="112" y="745"/>
                    </a:lnTo>
                    <a:lnTo>
                      <a:pt x="102" y="785"/>
                    </a:lnTo>
                    <a:lnTo>
                      <a:pt x="31" y="846"/>
                    </a:lnTo>
                    <a:lnTo>
                      <a:pt x="0" y="922"/>
                    </a:lnTo>
                    <a:lnTo>
                      <a:pt x="6" y="947"/>
                    </a:lnTo>
                    <a:lnTo>
                      <a:pt x="61" y="973"/>
                    </a:lnTo>
                    <a:lnTo>
                      <a:pt x="76" y="962"/>
                    </a:lnTo>
                    <a:lnTo>
                      <a:pt x="82" y="917"/>
                    </a:lnTo>
                    <a:lnTo>
                      <a:pt x="97" y="851"/>
                    </a:lnTo>
                    <a:lnTo>
                      <a:pt x="122" y="821"/>
                    </a:lnTo>
                    <a:lnTo>
                      <a:pt x="152" y="801"/>
                    </a:lnTo>
                    <a:lnTo>
                      <a:pt x="178" y="775"/>
                    </a:lnTo>
                    <a:lnTo>
                      <a:pt x="183" y="755"/>
                    </a:lnTo>
                    <a:lnTo>
                      <a:pt x="168" y="730"/>
                    </a:lnTo>
                    <a:lnTo>
                      <a:pt x="152" y="715"/>
                    </a:lnTo>
                    <a:lnTo>
                      <a:pt x="142" y="653"/>
                    </a:lnTo>
                    <a:lnTo>
                      <a:pt x="152" y="526"/>
                    </a:lnTo>
                    <a:lnTo>
                      <a:pt x="188" y="380"/>
                    </a:lnTo>
                    <a:lnTo>
                      <a:pt x="223" y="263"/>
                    </a:lnTo>
                    <a:lnTo>
                      <a:pt x="235" y="122"/>
                    </a:lnTo>
                    <a:lnTo>
                      <a:pt x="223" y="15"/>
                    </a:lnTo>
                    <a:close/>
                  </a:path>
                </a:pathLst>
              </a:custGeom>
              <a:grpFill/>
              <a:ln w="9525">
                <a:noFill/>
                <a:round/>
                <a:headEnd/>
                <a:tailEnd/>
              </a:ln>
              <a:effectLst>
                <a:outerShdw blurRad="107950" dist="12700" dir="5400000" algn="ctr">
                  <a:srgbClr val="000000"/>
                </a:outerShdw>
              </a:effectLst>
              <a:sp3d contourW="44450" prstMaterial="matte">
                <a:bevelT w="63500" h="63500" prst="artDeco"/>
                <a:contourClr>
                  <a:srgbClr val="FFFFFF"/>
                </a:contourClr>
              </a:sp3d>
            </p:spPr>
            <p:txBody>
              <a:bodyPr vert="horz" wrap="square" lIns="91440" tIns="45720" rIns="91440" bIns="45720" numCol="1" anchor="t" anchorCtr="0" compatLnSpc="1">
                <a:prstTxWarp prst="textNoShape">
                  <a:avLst/>
                </a:prstTxWarp>
              </a:bodyPr>
              <a:lstStyle/>
              <a:p>
                <a:endParaRPr lang="en-US"/>
              </a:p>
            </p:txBody>
          </p:sp>
          <p:sp>
            <p:nvSpPr>
              <p:cNvPr id="80912" name="Freeform 16"/>
              <p:cNvSpPr>
                <a:spLocks/>
              </p:cNvSpPr>
              <p:nvPr/>
            </p:nvSpPr>
            <p:spPr bwMode="auto">
              <a:xfrm>
                <a:off x="623" y="2416"/>
                <a:ext cx="384" cy="821"/>
              </a:xfrm>
              <a:custGeom>
                <a:avLst/>
                <a:gdLst/>
                <a:ahLst/>
                <a:cxnLst>
                  <a:cxn ang="0">
                    <a:pos x="126" y="122"/>
                  </a:cxn>
                  <a:cxn ang="0">
                    <a:pos x="116" y="40"/>
                  </a:cxn>
                  <a:cxn ang="0">
                    <a:pos x="71" y="0"/>
                  </a:cxn>
                  <a:cxn ang="0">
                    <a:pos x="5" y="5"/>
                  </a:cxn>
                  <a:cxn ang="0">
                    <a:pos x="0" y="40"/>
                  </a:cxn>
                  <a:cxn ang="0">
                    <a:pos x="5" y="117"/>
                  </a:cxn>
                  <a:cxn ang="0">
                    <a:pos x="40" y="233"/>
                  </a:cxn>
                  <a:cxn ang="0">
                    <a:pos x="66" y="319"/>
                  </a:cxn>
                  <a:cxn ang="0">
                    <a:pos x="96" y="435"/>
                  </a:cxn>
                  <a:cxn ang="0">
                    <a:pos x="106" y="536"/>
                  </a:cxn>
                  <a:cxn ang="0">
                    <a:pos x="106" y="617"/>
                  </a:cxn>
                  <a:cxn ang="0">
                    <a:pos x="91" y="679"/>
                  </a:cxn>
                  <a:cxn ang="0">
                    <a:pos x="76" y="699"/>
                  </a:cxn>
                  <a:cxn ang="0">
                    <a:pos x="76" y="719"/>
                  </a:cxn>
                  <a:cxn ang="0">
                    <a:pos x="96" y="750"/>
                  </a:cxn>
                  <a:cxn ang="0">
                    <a:pos x="131" y="760"/>
                  </a:cxn>
                  <a:cxn ang="0">
                    <a:pos x="187" y="760"/>
                  </a:cxn>
                  <a:cxn ang="0">
                    <a:pos x="288" y="785"/>
                  </a:cxn>
                  <a:cxn ang="0">
                    <a:pos x="318" y="821"/>
                  </a:cxn>
                  <a:cxn ang="0">
                    <a:pos x="364" y="800"/>
                  </a:cxn>
                  <a:cxn ang="0">
                    <a:pos x="384" y="750"/>
                  </a:cxn>
                  <a:cxn ang="0">
                    <a:pos x="364" y="730"/>
                  </a:cxn>
                  <a:cxn ang="0">
                    <a:pos x="278" y="719"/>
                  </a:cxn>
                  <a:cxn ang="0">
                    <a:pos x="182" y="719"/>
                  </a:cxn>
                  <a:cxn ang="0">
                    <a:pos x="141" y="714"/>
                  </a:cxn>
                  <a:cxn ang="0">
                    <a:pos x="131" y="684"/>
                  </a:cxn>
                  <a:cxn ang="0">
                    <a:pos x="141" y="627"/>
                  </a:cxn>
                  <a:cxn ang="0">
                    <a:pos x="147" y="531"/>
                  </a:cxn>
                  <a:cxn ang="0">
                    <a:pos x="136" y="425"/>
                  </a:cxn>
                  <a:cxn ang="0">
                    <a:pos x="121" y="284"/>
                  </a:cxn>
                  <a:cxn ang="0">
                    <a:pos x="126" y="162"/>
                  </a:cxn>
                  <a:cxn ang="0">
                    <a:pos x="126" y="122"/>
                  </a:cxn>
                </a:cxnLst>
                <a:rect l="0" t="0" r="r" b="b"/>
                <a:pathLst>
                  <a:path w="384" h="821">
                    <a:moveTo>
                      <a:pt x="126" y="122"/>
                    </a:moveTo>
                    <a:lnTo>
                      <a:pt x="116" y="40"/>
                    </a:lnTo>
                    <a:lnTo>
                      <a:pt x="71" y="0"/>
                    </a:lnTo>
                    <a:lnTo>
                      <a:pt x="5" y="5"/>
                    </a:lnTo>
                    <a:lnTo>
                      <a:pt x="0" y="40"/>
                    </a:lnTo>
                    <a:lnTo>
                      <a:pt x="5" y="117"/>
                    </a:lnTo>
                    <a:lnTo>
                      <a:pt x="40" y="233"/>
                    </a:lnTo>
                    <a:lnTo>
                      <a:pt x="66" y="319"/>
                    </a:lnTo>
                    <a:lnTo>
                      <a:pt x="96" y="435"/>
                    </a:lnTo>
                    <a:lnTo>
                      <a:pt x="106" y="536"/>
                    </a:lnTo>
                    <a:lnTo>
                      <a:pt x="106" y="617"/>
                    </a:lnTo>
                    <a:lnTo>
                      <a:pt x="91" y="679"/>
                    </a:lnTo>
                    <a:lnTo>
                      <a:pt x="76" y="699"/>
                    </a:lnTo>
                    <a:lnTo>
                      <a:pt x="76" y="719"/>
                    </a:lnTo>
                    <a:lnTo>
                      <a:pt x="96" y="750"/>
                    </a:lnTo>
                    <a:lnTo>
                      <a:pt x="131" y="760"/>
                    </a:lnTo>
                    <a:lnTo>
                      <a:pt x="187" y="760"/>
                    </a:lnTo>
                    <a:lnTo>
                      <a:pt x="288" y="785"/>
                    </a:lnTo>
                    <a:lnTo>
                      <a:pt x="318" y="821"/>
                    </a:lnTo>
                    <a:lnTo>
                      <a:pt x="364" y="800"/>
                    </a:lnTo>
                    <a:lnTo>
                      <a:pt x="384" y="750"/>
                    </a:lnTo>
                    <a:lnTo>
                      <a:pt x="364" y="730"/>
                    </a:lnTo>
                    <a:lnTo>
                      <a:pt x="278" y="719"/>
                    </a:lnTo>
                    <a:lnTo>
                      <a:pt x="182" y="719"/>
                    </a:lnTo>
                    <a:lnTo>
                      <a:pt x="141" y="714"/>
                    </a:lnTo>
                    <a:lnTo>
                      <a:pt x="131" y="684"/>
                    </a:lnTo>
                    <a:lnTo>
                      <a:pt x="141" y="627"/>
                    </a:lnTo>
                    <a:lnTo>
                      <a:pt x="147" y="531"/>
                    </a:lnTo>
                    <a:lnTo>
                      <a:pt x="136" y="425"/>
                    </a:lnTo>
                    <a:lnTo>
                      <a:pt x="121" y="284"/>
                    </a:lnTo>
                    <a:lnTo>
                      <a:pt x="126" y="162"/>
                    </a:lnTo>
                    <a:lnTo>
                      <a:pt x="126" y="122"/>
                    </a:lnTo>
                    <a:close/>
                  </a:path>
                </a:pathLst>
              </a:custGeom>
              <a:grpFill/>
              <a:ln w="9525">
                <a:noFill/>
                <a:round/>
                <a:headEnd/>
                <a:tailEnd/>
              </a:ln>
              <a:effectLst>
                <a:outerShdw blurRad="107950" dist="12700" dir="5400000" algn="ctr">
                  <a:srgbClr val="000000"/>
                </a:outerShdw>
              </a:effectLst>
              <a:sp3d contourW="44450" prstMaterial="matte">
                <a:bevelT w="63500" h="63500" prst="artDeco"/>
                <a:contourClr>
                  <a:srgbClr val="FFFFFF"/>
                </a:contourClr>
              </a:sp3d>
            </p:spPr>
            <p:txBody>
              <a:bodyPr vert="horz" wrap="square" lIns="91440" tIns="45720" rIns="91440" bIns="45720" numCol="1" anchor="t" anchorCtr="0" compatLnSpc="1">
                <a:prstTxWarp prst="textNoShape">
                  <a:avLst/>
                </a:prstTxWarp>
              </a:bodyPr>
              <a:lstStyle/>
              <a:p>
                <a:endParaRPr lang="en-US"/>
              </a:p>
            </p:txBody>
          </p:sp>
        </p:grp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3329"/>
                                        </p:tgtEl>
                                        <p:attrNameLst>
                                          <p:attrName>style.visibility</p:attrName>
                                        </p:attrNameLst>
                                      </p:cBhvr>
                                      <p:to>
                                        <p:strVal val="visible"/>
                                      </p:to>
                                    </p:set>
                                    <p:animEffect transition="in" filter="fade">
                                      <p:cBhvr>
                                        <p:cTn id="7" dur="3000"/>
                                        <p:tgtEl>
                                          <p:spTgt spid="13329"/>
                                        </p:tgtEl>
                                      </p:cBhvr>
                                    </p:animEffect>
                                  </p:childTnLst>
                                </p:cTn>
                              </p:par>
                              <p:par>
                                <p:cTn id="8" presetID="9" presetClass="entr" presetSubtype="0" fill="hold" nodeType="withEffect">
                                  <p:stCondLst>
                                    <p:cond delay="0"/>
                                  </p:stCondLst>
                                  <p:childTnLst>
                                    <p:set>
                                      <p:cBhvr>
                                        <p:cTn id="9" dur="1" fill="hold">
                                          <p:stCondLst>
                                            <p:cond delay="0"/>
                                          </p:stCondLst>
                                        </p:cTn>
                                        <p:tgtEl>
                                          <p:spTgt spid="80900"/>
                                        </p:tgtEl>
                                        <p:attrNameLst>
                                          <p:attrName>style.visibility</p:attrName>
                                        </p:attrNameLst>
                                      </p:cBhvr>
                                      <p:to>
                                        <p:strVal val="visible"/>
                                      </p:to>
                                    </p:set>
                                    <p:animEffect transition="in" filter="dissolve">
                                      <p:cBhvr>
                                        <p:cTn id="10" dur="3000"/>
                                        <p:tgtEl>
                                          <p:spTgt spid="80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685800" y="1066800"/>
            <a:ext cx="7772400" cy="2209800"/>
          </a:xfrm>
          <a:prstGeom prst="rect">
            <a:avLst/>
          </a:prstGeom>
          <a:noFill/>
          <a:ln w="9525">
            <a:noFill/>
            <a:miter lim="800000"/>
            <a:headEnd/>
            <a:tailEnd/>
          </a:ln>
        </p:spPr>
        <p:txBody>
          <a:bodyPr/>
          <a:lstStyle/>
          <a:p>
            <a:r>
              <a:rPr lang="en-US" altLang="en-US" sz="2800" dirty="0">
                <a:latin typeface="Verdana" pitchFamily="34" charset="0"/>
              </a:rPr>
              <a:t>Subtracting a smaller number from a larger number is the same as finding how far apart the two numbers are on a number line. </a:t>
            </a:r>
            <a:r>
              <a:rPr lang="en-US" altLang="en-US" sz="2800" dirty="0" smtClean="0">
                <a:latin typeface="Verdana" pitchFamily="34" charset="0"/>
              </a:rPr>
              <a:t>Subtracting </a:t>
            </a:r>
            <a:r>
              <a:rPr lang="en-US" altLang="en-US" sz="2800" dirty="0">
                <a:latin typeface="Verdana" pitchFamily="34" charset="0"/>
              </a:rPr>
              <a:t>an integer is the same as adding its opposite.</a:t>
            </a:r>
          </a:p>
        </p:txBody>
      </p:sp>
      <p:graphicFrame>
        <p:nvGraphicFramePr>
          <p:cNvPr id="39984" name="Group 48"/>
          <p:cNvGraphicFramePr>
            <a:graphicFrameLocks noGrp="1"/>
          </p:cNvGraphicFramePr>
          <p:nvPr/>
        </p:nvGraphicFramePr>
        <p:xfrm>
          <a:off x="533400" y="3429000"/>
          <a:ext cx="8229600" cy="3093720"/>
        </p:xfrm>
        <a:graphic>
          <a:graphicData uri="http://schemas.openxmlformats.org/drawingml/2006/table">
            <a:tbl>
              <a:tblPr/>
              <a:tblGrid>
                <a:gridCol w="2743200"/>
                <a:gridCol w="2743200"/>
                <a:gridCol w="2743200"/>
              </a:tblGrid>
              <a:tr h="53340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bg1"/>
                          </a:solidFill>
                          <a:effectLst/>
                          <a:latin typeface="Arial" charset="0"/>
                        </a:rPr>
                        <a:t>How do I subtract Integers?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99"/>
                    </a:solidFill>
                  </a:tcPr>
                </a:tc>
                <a:tc hMerge="1">
                  <a:txBody>
                    <a:bodyPr/>
                    <a:lstStyle/>
                    <a:p>
                      <a:endParaRPr lang="en-US"/>
                    </a:p>
                  </a:txBody>
                  <a:tcPr/>
                </a:tc>
                <a:tc hMerge="1">
                  <a:txBody>
                    <a:bodyPr/>
                    <a:lstStyle/>
                    <a:p>
                      <a:endParaRPr lang="en-US"/>
                    </a:p>
                  </a:txBody>
                  <a:tcPr/>
                </a:tc>
              </a:tr>
              <a:tr h="244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rPr>
                        <a:t>Words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rPr>
                        <a:t>Numbers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rPr>
                        <a:t>Algebra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93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Verdana" pitchFamily="34" charset="0"/>
                        </a:rPr>
                        <a:t>Change the subtraction sign to an addition sign and change the sign of the second number.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Verdana" pitchFamily="34" charset="0"/>
                        </a:rPr>
                        <a:t>2 – 3 = 2 + (–3)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Verdana" pitchFamily="34" charset="0"/>
                        </a:rPr>
                        <a:t>4 – (–5) = 4 + 5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smtClean="0">
                          <a:ln>
                            <a:noFill/>
                          </a:ln>
                          <a:solidFill>
                            <a:schemeClr val="tx1"/>
                          </a:solidFill>
                          <a:effectLst/>
                          <a:latin typeface="Verdana" pitchFamily="34" charset="0"/>
                        </a:rPr>
                        <a:t>a </a:t>
                      </a:r>
                      <a:r>
                        <a:rPr kumimoji="0" lang="en-US" sz="2200" b="0" i="0" u="none" strike="noStrike" cap="none" normalizeH="0" baseline="0" dirty="0" smtClean="0">
                          <a:ln>
                            <a:noFill/>
                          </a:ln>
                          <a:solidFill>
                            <a:schemeClr val="tx1"/>
                          </a:solidFill>
                          <a:effectLst/>
                          <a:latin typeface="Verdana" pitchFamily="34" charset="0"/>
                        </a:rPr>
                        <a:t>–</a:t>
                      </a:r>
                      <a:r>
                        <a:rPr kumimoji="0" lang="en-US" sz="2200" b="0" i="1" u="none" strike="noStrike" cap="none" normalizeH="0" baseline="0" dirty="0" smtClean="0">
                          <a:ln>
                            <a:noFill/>
                          </a:ln>
                          <a:solidFill>
                            <a:schemeClr val="tx1"/>
                          </a:solidFill>
                          <a:effectLst/>
                          <a:latin typeface="Verdana" pitchFamily="34" charset="0"/>
                        </a:rPr>
                        <a:t> b </a:t>
                      </a:r>
                      <a:r>
                        <a:rPr kumimoji="0" lang="en-US" sz="2200" b="0" i="0" u="none" strike="noStrike" cap="none" normalizeH="0" baseline="0" dirty="0" smtClean="0">
                          <a:ln>
                            <a:noFill/>
                          </a:ln>
                          <a:solidFill>
                            <a:schemeClr val="tx1"/>
                          </a:solidFill>
                          <a:effectLst/>
                          <a:latin typeface="Verdana" pitchFamily="34" charset="0"/>
                        </a:rPr>
                        <a:t>=</a:t>
                      </a:r>
                      <a:r>
                        <a:rPr kumimoji="0" lang="en-US" sz="2200" b="0" i="1" u="none" strike="noStrike" cap="none" normalizeH="0" baseline="0" dirty="0" smtClean="0">
                          <a:ln>
                            <a:noFill/>
                          </a:ln>
                          <a:solidFill>
                            <a:schemeClr val="tx1"/>
                          </a:solidFill>
                          <a:effectLst/>
                          <a:latin typeface="Verdana" pitchFamily="34" charset="0"/>
                        </a:rPr>
                        <a:t> a + </a:t>
                      </a:r>
                      <a:r>
                        <a:rPr kumimoji="0" lang="en-US" sz="2200" b="0" i="0" u="none" strike="noStrike" cap="none" normalizeH="0" baseline="0" dirty="0" smtClean="0">
                          <a:ln>
                            <a:noFill/>
                          </a:ln>
                          <a:solidFill>
                            <a:schemeClr val="tx1"/>
                          </a:solidFill>
                          <a:effectLst/>
                          <a:latin typeface="Verdana" pitchFamily="34" charset="0"/>
                        </a:rPr>
                        <a:t>(–</a:t>
                      </a:r>
                      <a:r>
                        <a:rPr kumimoji="0" lang="en-US" sz="2200" b="0" i="1" u="none" strike="noStrike" cap="none" normalizeH="0" baseline="0" dirty="0" smtClean="0">
                          <a:ln>
                            <a:noFill/>
                          </a:ln>
                          <a:solidFill>
                            <a:schemeClr val="tx1"/>
                          </a:solidFill>
                          <a:effectLst/>
                          <a:latin typeface="Verdana" pitchFamily="34" charset="0"/>
                        </a:rPr>
                        <a:t>b</a:t>
                      </a:r>
                      <a:r>
                        <a:rPr kumimoji="0" lang="en-US" sz="2200" b="0" i="0" u="none" strike="noStrike" cap="none" normalizeH="0" baseline="0" dirty="0" smtClean="0">
                          <a:ln>
                            <a:noFill/>
                          </a:ln>
                          <a:solidFill>
                            <a:schemeClr val="tx1"/>
                          </a:solidFill>
                          <a:effectLst/>
                          <a:latin typeface="Verdana" pitchFamily="34"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1" u="none" strike="noStrike" cap="none" normalizeH="0" baseline="0" dirty="0" smtClean="0">
                          <a:ln>
                            <a:noFill/>
                          </a:ln>
                          <a:solidFill>
                            <a:schemeClr val="tx1"/>
                          </a:solidFill>
                          <a:effectLst/>
                          <a:latin typeface="Verdana" pitchFamily="34" charset="0"/>
                        </a:rPr>
                        <a:t>a </a:t>
                      </a:r>
                      <a:r>
                        <a:rPr kumimoji="0" lang="en-US" sz="2200" b="0" i="0" u="none" strike="noStrike" cap="none" normalizeH="0" baseline="0" dirty="0" smtClean="0">
                          <a:ln>
                            <a:noFill/>
                          </a:ln>
                          <a:solidFill>
                            <a:schemeClr val="tx1"/>
                          </a:solidFill>
                          <a:effectLst/>
                          <a:latin typeface="Verdana" pitchFamily="34" charset="0"/>
                        </a:rPr>
                        <a:t>– (–</a:t>
                      </a:r>
                      <a:r>
                        <a:rPr kumimoji="0" lang="en-US" sz="2200" b="0" i="1" u="none" strike="noStrike" cap="none" normalizeH="0" baseline="0" dirty="0" smtClean="0">
                          <a:ln>
                            <a:noFill/>
                          </a:ln>
                          <a:solidFill>
                            <a:schemeClr val="tx1"/>
                          </a:solidFill>
                          <a:effectLst/>
                          <a:latin typeface="Verdana" pitchFamily="34" charset="0"/>
                        </a:rPr>
                        <a:t>b) </a:t>
                      </a:r>
                      <a:r>
                        <a:rPr kumimoji="0" lang="en-US" sz="2200" b="0" i="0" u="none" strike="noStrike" cap="none" normalizeH="0" baseline="0" dirty="0" smtClean="0">
                          <a:ln>
                            <a:noFill/>
                          </a:ln>
                          <a:solidFill>
                            <a:schemeClr val="tx1"/>
                          </a:solidFill>
                          <a:effectLst/>
                          <a:latin typeface="Verdana" pitchFamily="34" charset="0"/>
                        </a:rPr>
                        <a:t>=</a:t>
                      </a:r>
                      <a:r>
                        <a:rPr kumimoji="0" lang="en-US" sz="2200" b="0" i="1" u="none" strike="noStrike" cap="none" normalizeH="0" baseline="0" dirty="0" smtClean="0">
                          <a:ln>
                            <a:noFill/>
                          </a:ln>
                          <a:solidFill>
                            <a:schemeClr val="tx1"/>
                          </a:solidFill>
                          <a:effectLst/>
                          <a:latin typeface="Verdana" pitchFamily="34" charset="0"/>
                        </a:rPr>
                        <a:t> a </a:t>
                      </a:r>
                      <a:r>
                        <a:rPr kumimoji="0" lang="en-US" sz="2200" b="0" i="0" u="none" strike="noStrike" cap="none" normalizeH="0" baseline="0" dirty="0" smtClean="0">
                          <a:ln>
                            <a:noFill/>
                          </a:ln>
                          <a:solidFill>
                            <a:schemeClr val="tx1"/>
                          </a:solidFill>
                          <a:effectLst/>
                          <a:latin typeface="Verdana" pitchFamily="34" charset="0"/>
                        </a:rPr>
                        <a:t>+ </a:t>
                      </a:r>
                      <a:r>
                        <a:rPr kumimoji="0" lang="en-US" sz="2200" b="0" i="1" u="none" strike="noStrike" cap="none" normalizeH="0" baseline="0" dirty="0" smtClean="0">
                          <a:ln>
                            <a:noFill/>
                          </a:ln>
                          <a:solidFill>
                            <a:schemeClr val="tx1"/>
                          </a:solidFill>
                          <a:effectLst/>
                          <a:latin typeface="Verdana" pitchFamily="34" charset="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AutoShape 2"/>
          <p:cNvSpPr txBox="1">
            <a:spLocks noChangeArrowheads="1"/>
          </p:cNvSpPr>
          <p:nvPr/>
        </p:nvSpPr>
        <p:spPr>
          <a:xfrm>
            <a:off x="457200" y="277813"/>
            <a:ext cx="8077200" cy="788987"/>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spc="-100" dirty="0" smtClean="0">
                <a:solidFill>
                  <a:srgbClr val="CC9900"/>
                </a:solidFill>
                <a:latin typeface="akaDylan Open" pitchFamily="82" charset="0"/>
                <a:ea typeface="+mj-ea"/>
                <a:cs typeface="+mj-cs"/>
              </a:rPr>
              <a:t>SUBTRACTING </a:t>
            </a:r>
            <a:r>
              <a:rPr kumimoji="0" lang="en-US" sz="4000" b="1" i="0" u="none" strike="noStrike" kern="1200" cap="none" spc="-100" normalizeH="0" baseline="0" noProof="0" dirty="0" smtClean="0">
                <a:ln>
                  <a:noFill/>
                </a:ln>
                <a:solidFill>
                  <a:srgbClr val="CC9900"/>
                </a:solidFill>
                <a:effectLst/>
                <a:uLnTx/>
                <a:uFillTx/>
                <a:latin typeface="akaDylan Open" pitchFamily="82" charset="0"/>
                <a:ea typeface="+mj-ea"/>
                <a:cs typeface="+mj-cs"/>
              </a:rPr>
              <a:t>RATIONAL NUMBERS </a:t>
            </a:r>
            <a:endParaRPr kumimoji="0" lang="en-IN" sz="4000" b="1" i="0" u="none" strike="noStrike" kern="1200" cap="none" spc="-100" normalizeH="0" baseline="0" noProof="0" dirty="0">
              <a:ln>
                <a:noFill/>
              </a:ln>
              <a:solidFill>
                <a:srgbClr val="CC9900"/>
              </a:solidFill>
              <a:effectLst/>
              <a:uLnTx/>
              <a:uFillTx/>
              <a:latin typeface="akaDylan Open" pitchFamily="82"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fade">
                                      <p:cBhvr>
                                        <p:cTn id="7" dur="3000"/>
                                        <p:tgtEl>
                                          <p:spTgt spid="399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9984"/>
                                        </p:tgtEl>
                                        <p:attrNameLst>
                                          <p:attrName>style.visibility</p:attrName>
                                        </p:attrNameLst>
                                      </p:cBhvr>
                                      <p:to>
                                        <p:strVal val="visible"/>
                                      </p:to>
                                    </p:set>
                                    <p:animEffect transition="in" filter="fade">
                                      <p:cBhvr>
                                        <p:cTn id="12" dur="2000"/>
                                        <p:tgtEl>
                                          <p:spTgt spid="399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54" name="Text Box 10"/>
          <p:cNvSpPr txBox="1">
            <a:spLocks noChangeArrowheads="1"/>
          </p:cNvSpPr>
          <p:nvPr/>
        </p:nvSpPr>
        <p:spPr bwMode="auto">
          <a:xfrm>
            <a:off x="990600" y="1447800"/>
            <a:ext cx="7467600" cy="4970591"/>
          </a:xfrm>
          <a:prstGeom prst="rect">
            <a:avLst/>
          </a:prstGeom>
          <a:noFill/>
          <a:ln w="9525">
            <a:noFill/>
            <a:miter lim="800000"/>
            <a:headEnd/>
            <a:tailEnd/>
          </a:ln>
        </p:spPr>
        <p:txBody>
          <a:bodyPr wrap="square">
            <a:spAutoFit/>
          </a:bodyPr>
          <a:lstStyle/>
          <a:p>
            <a:pPr marL="457200" indent="-457200">
              <a:spcBef>
                <a:spcPct val="50000"/>
              </a:spcBef>
            </a:pPr>
            <a:r>
              <a:rPr lang="en-US" dirty="0" smtClean="0"/>
              <a:t>Rules</a:t>
            </a:r>
            <a:r>
              <a:rPr lang="en-US" dirty="0"/>
              <a:t>: </a:t>
            </a:r>
          </a:p>
          <a:p>
            <a:pPr marL="457200" indent="-457200">
              <a:spcBef>
                <a:spcPct val="50000"/>
              </a:spcBef>
              <a:buFont typeface="Times" charset="0"/>
              <a:buAutoNum type="arabicPeriod"/>
            </a:pPr>
            <a:r>
              <a:rPr lang="en-US" sz="3200" dirty="0"/>
              <a:t>Change the </a:t>
            </a:r>
            <a:r>
              <a:rPr lang="en-US" sz="3200" dirty="0">
                <a:solidFill>
                  <a:srgbClr val="FF0000"/>
                </a:solidFill>
              </a:rPr>
              <a:t>SUBTRACTION</a:t>
            </a:r>
            <a:r>
              <a:rPr lang="en-US" sz="3200" dirty="0"/>
              <a:t> </a:t>
            </a:r>
            <a:r>
              <a:rPr lang="en-US" sz="3200" dirty="0" smtClean="0"/>
              <a:t>sign </a:t>
            </a:r>
            <a:r>
              <a:rPr lang="en-US" sz="3200" dirty="0"/>
              <a:t>to an </a:t>
            </a:r>
            <a:r>
              <a:rPr lang="en-US" sz="3200" dirty="0">
                <a:solidFill>
                  <a:srgbClr val="FF0000"/>
                </a:solidFill>
              </a:rPr>
              <a:t>ADDITION</a:t>
            </a:r>
            <a:r>
              <a:rPr lang="en-US" sz="3200" dirty="0"/>
              <a:t> sign.</a:t>
            </a:r>
          </a:p>
          <a:p>
            <a:pPr marL="457200" indent="-457200">
              <a:spcBef>
                <a:spcPct val="50000"/>
              </a:spcBef>
              <a:buFont typeface="Times" charset="0"/>
              <a:buAutoNum type="arabicPeriod"/>
            </a:pPr>
            <a:r>
              <a:rPr lang="en-US" sz="3200" dirty="0"/>
              <a:t>Change the sign of the </a:t>
            </a:r>
            <a:r>
              <a:rPr lang="en-US" sz="3200" dirty="0">
                <a:solidFill>
                  <a:srgbClr val="FF0000"/>
                </a:solidFill>
              </a:rPr>
              <a:t>SECOND</a:t>
            </a:r>
            <a:r>
              <a:rPr lang="en-US" sz="3200" dirty="0"/>
              <a:t> addend to its </a:t>
            </a:r>
            <a:r>
              <a:rPr lang="en-US" sz="3200" dirty="0">
                <a:solidFill>
                  <a:srgbClr val="FF0000"/>
                </a:solidFill>
              </a:rPr>
              <a:t>OPPOSITE</a:t>
            </a:r>
            <a:r>
              <a:rPr lang="en-US" sz="3200" dirty="0"/>
              <a:t> sign.</a:t>
            </a:r>
          </a:p>
          <a:p>
            <a:pPr marL="457200" indent="-457200">
              <a:spcBef>
                <a:spcPct val="50000"/>
              </a:spcBef>
              <a:buFont typeface="Times" charset="0"/>
              <a:buAutoNum type="arabicPeriod"/>
            </a:pPr>
            <a:r>
              <a:rPr lang="en-US" sz="3200" dirty="0"/>
              <a:t>This is now an addition problem!  Follow the rules for adding integers!</a:t>
            </a:r>
          </a:p>
          <a:p>
            <a:pPr marL="457200" indent="-457200">
              <a:spcBef>
                <a:spcPct val="50000"/>
              </a:spcBef>
              <a:buFont typeface="Times" charset="0"/>
              <a:buAutoNum type="arabicPeriod"/>
            </a:pPr>
            <a:endParaRPr lang="en-US" dirty="0">
              <a:solidFill>
                <a:schemeClr val="hlink"/>
              </a:solidFill>
            </a:endParaRPr>
          </a:p>
        </p:txBody>
      </p:sp>
      <p:sp>
        <p:nvSpPr>
          <p:cNvPr id="7" name="AutoShape 2"/>
          <p:cNvSpPr txBox="1">
            <a:spLocks noChangeArrowheads="1"/>
          </p:cNvSpPr>
          <p:nvPr/>
        </p:nvSpPr>
        <p:spPr>
          <a:xfrm>
            <a:off x="457200" y="277813"/>
            <a:ext cx="8077200" cy="788987"/>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spc="-100" dirty="0" smtClean="0">
                <a:solidFill>
                  <a:srgbClr val="CC9900"/>
                </a:solidFill>
                <a:latin typeface="akaDylan Open" pitchFamily="82" charset="0"/>
                <a:ea typeface="+mj-ea"/>
                <a:cs typeface="+mj-cs"/>
              </a:rPr>
              <a:t>SUBTRACTING </a:t>
            </a:r>
            <a:r>
              <a:rPr kumimoji="0" lang="en-US" sz="4000" b="1" i="0" u="none" strike="noStrike" kern="1200" cap="none" spc="-100" normalizeH="0" baseline="0" noProof="0" dirty="0" smtClean="0">
                <a:ln>
                  <a:noFill/>
                </a:ln>
                <a:solidFill>
                  <a:srgbClr val="CC9900"/>
                </a:solidFill>
                <a:effectLst/>
                <a:uLnTx/>
                <a:uFillTx/>
                <a:latin typeface="akaDylan Open" pitchFamily="82" charset="0"/>
                <a:ea typeface="+mj-ea"/>
                <a:cs typeface="+mj-cs"/>
              </a:rPr>
              <a:t>RATIONAL NUMBERS </a:t>
            </a:r>
            <a:endParaRPr kumimoji="0" lang="en-IN" sz="4000" b="1" i="0" u="none" strike="noStrike" kern="1200" cap="none" spc="-100" normalizeH="0" baseline="0" noProof="0" dirty="0">
              <a:ln>
                <a:noFill/>
              </a:ln>
              <a:solidFill>
                <a:srgbClr val="CC9900"/>
              </a:solidFill>
              <a:effectLst/>
              <a:uLnTx/>
              <a:uFillTx/>
              <a:latin typeface="akaDylan Open" pitchFamily="82" charset="0"/>
              <a:ea typeface="+mj-ea"/>
              <a:cs typeface="+mj-cs"/>
            </a:endParaRPr>
          </a:p>
        </p:txBody>
      </p:sp>
    </p:spTree>
    <p:custDataLst>
      <p:tags r:id="rId1"/>
    </p:custDataLst>
  </p:cSld>
  <p:clrMapOvr>
    <a:masterClrMapping/>
  </p:clrMapOvr>
  <p:transition advTm="4614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154">
                                            <p:txEl>
                                              <p:pRg st="0" end="0"/>
                                            </p:txEl>
                                          </p:spTgt>
                                        </p:tgtEl>
                                        <p:attrNameLst>
                                          <p:attrName>style.visibility</p:attrName>
                                        </p:attrNameLst>
                                      </p:cBhvr>
                                      <p:to>
                                        <p:strVal val="visible"/>
                                      </p:to>
                                    </p:set>
                                    <p:anim to="" calcmode="lin" valueType="num">
                                      <p:cBhvr>
                                        <p:cTn id="7" dur="1" fill="hold"/>
                                        <p:tgtEl>
                                          <p:spTgt spid="6154">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6154">
                                            <p:txEl>
                                              <p:pRg st="1" end="1"/>
                                            </p:txEl>
                                          </p:spTgt>
                                        </p:tgtEl>
                                        <p:attrNameLst>
                                          <p:attrName>style.visibility</p:attrName>
                                        </p:attrNameLst>
                                      </p:cBhvr>
                                      <p:to>
                                        <p:strVal val="visible"/>
                                      </p:to>
                                    </p:set>
                                    <p:anim to="" calcmode="lin" valueType="num">
                                      <p:cBhvr>
                                        <p:cTn id="12" dur="1" fill="hold"/>
                                        <p:tgtEl>
                                          <p:spTgt spid="6154">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6154">
                                            <p:txEl>
                                              <p:pRg st="2" end="2"/>
                                            </p:txEl>
                                          </p:spTgt>
                                        </p:tgtEl>
                                        <p:attrNameLst>
                                          <p:attrName>style.visibility</p:attrName>
                                        </p:attrNameLst>
                                      </p:cBhvr>
                                      <p:to>
                                        <p:strVal val="visible"/>
                                      </p:to>
                                    </p:set>
                                    <p:anim to="" calcmode="lin" valueType="num">
                                      <p:cBhvr>
                                        <p:cTn id="17" dur="1" fill="hold"/>
                                        <p:tgtEl>
                                          <p:spTgt spid="6154">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6154">
                                            <p:txEl>
                                              <p:pRg st="3" end="3"/>
                                            </p:txEl>
                                          </p:spTgt>
                                        </p:tgtEl>
                                        <p:attrNameLst>
                                          <p:attrName>style.visibility</p:attrName>
                                        </p:attrNameLst>
                                      </p:cBhvr>
                                      <p:to>
                                        <p:strVal val="visible"/>
                                      </p:to>
                                    </p:set>
                                    <p:anim to="" calcmode="lin" valueType="num">
                                      <p:cBhvr>
                                        <p:cTn id="22" dur="1" fill="hold"/>
                                        <p:tgtEl>
                                          <p:spTgt spid="6154">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4" grpId="0" uiExpand="1"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1" name="Text Box 10"/>
          <p:cNvSpPr txBox="1">
            <a:spLocks noChangeArrowheads="1"/>
          </p:cNvSpPr>
          <p:nvPr/>
        </p:nvSpPr>
        <p:spPr bwMode="auto">
          <a:xfrm>
            <a:off x="457200" y="2057400"/>
            <a:ext cx="1752600" cy="457200"/>
          </a:xfrm>
          <a:prstGeom prst="rect">
            <a:avLst/>
          </a:prstGeom>
          <a:noFill/>
          <a:ln w="9525">
            <a:noFill/>
            <a:miter lim="800000"/>
            <a:headEnd/>
            <a:tailEnd/>
          </a:ln>
        </p:spPr>
        <p:txBody>
          <a:bodyPr>
            <a:spAutoFit/>
          </a:bodyPr>
          <a:lstStyle/>
          <a:p>
            <a:pPr>
              <a:spcBef>
                <a:spcPct val="50000"/>
              </a:spcBef>
            </a:pPr>
            <a:r>
              <a:rPr lang="en-US" b="1">
                <a:latin typeface="Verdana" pitchFamily="34" charset="0"/>
              </a:rPr>
              <a:t>A. </a:t>
            </a:r>
            <a:r>
              <a:rPr lang="en-US" altLang="en-US" b="1">
                <a:latin typeface="Verdana" pitchFamily="34" charset="0"/>
              </a:rPr>
              <a:t>–</a:t>
            </a:r>
            <a:r>
              <a:rPr lang="en-US" b="1">
                <a:latin typeface="Verdana" pitchFamily="34" charset="0"/>
              </a:rPr>
              <a:t>7 </a:t>
            </a:r>
            <a:r>
              <a:rPr lang="en-US" altLang="en-US" b="1">
                <a:latin typeface="Verdana" pitchFamily="34" charset="0"/>
              </a:rPr>
              <a:t>– </a:t>
            </a:r>
            <a:r>
              <a:rPr lang="en-US" b="1">
                <a:latin typeface="Verdana" pitchFamily="34" charset="0"/>
              </a:rPr>
              <a:t>4</a:t>
            </a:r>
          </a:p>
        </p:txBody>
      </p:sp>
      <p:sp>
        <p:nvSpPr>
          <p:cNvPr id="43019" name="Text Box 11"/>
          <p:cNvSpPr txBox="1">
            <a:spLocks noChangeArrowheads="1"/>
          </p:cNvSpPr>
          <p:nvPr/>
        </p:nvSpPr>
        <p:spPr bwMode="auto">
          <a:xfrm>
            <a:off x="914400" y="2514600"/>
            <a:ext cx="3276600" cy="457200"/>
          </a:xfrm>
          <a:prstGeom prst="rect">
            <a:avLst/>
          </a:prstGeom>
          <a:noFill/>
          <a:ln w="9525">
            <a:noFill/>
            <a:miter lim="800000"/>
            <a:headEnd/>
            <a:tailEnd/>
          </a:ln>
        </p:spPr>
        <p:txBody>
          <a:bodyPr>
            <a:spAutoFit/>
          </a:bodyPr>
          <a:lstStyle/>
          <a:p>
            <a:pPr>
              <a:spcBef>
                <a:spcPct val="50000"/>
              </a:spcBef>
            </a:pPr>
            <a:r>
              <a:rPr lang="en-US" altLang="en-US">
                <a:latin typeface="Verdana" pitchFamily="34" charset="0"/>
              </a:rPr>
              <a:t>–</a:t>
            </a:r>
            <a:r>
              <a:rPr lang="en-US">
                <a:latin typeface="Verdana" pitchFamily="34" charset="0"/>
              </a:rPr>
              <a:t>7 </a:t>
            </a:r>
            <a:r>
              <a:rPr lang="en-US" altLang="en-US">
                <a:latin typeface="Verdana" pitchFamily="34" charset="0"/>
              </a:rPr>
              <a:t>– </a:t>
            </a:r>
            <a:r>
              <a:rPr lang="en-US">
                <a:latin typeface="Verdana" pitchFamily="34" charset="0"/>
              </a:rPr>
              <a:t>4 = </a:t>
            </a:r>
            <a:r>
              <a:rPr lang="en-US" altLang="en-US">
                <a:latin typeface="Verdana" pitchFamily="34" charset="0"/>
              </a:rPr>
              <a:t>–</a:t>
            </a:r>
            <a:r>
              <a:rPr lang="en-US">
                <a:latin typeface="Verdana" pitchFamily="34" charset="0"/>
              </a:rPr>
              <a:t>7 + (</a:t>
            </a:r>
            <a:r>
              <a:rPr lang="en-US" altLang="en-US">
                <a:latin typeface="Verdana" pitchFamily="34" charset="0"/>
              </a:rPr>
              <a:t>–</a:t>
            </a:r>
            <a:r>
              <a:rPr lang="en-US">
                <a:latin typeface="Verdana" pitchFamily="34" charset="0"/>
              </a:rPr>
              <a:t>4)</a:t>
            </a:r>
          </a:p>
        </p:txBody>
      </p:sp>
      <p:sp>
        <p:nvSpPr>
          <p:cNvPr id="43021" name="Text Box 13"/>
          <p:cNvSpPr txBox="1">
            <a:spLocks noChangeArrowheads="1"/>
          </p:cNvSpPr>
          <p:nvPr/>
        </p:nvSpPr>
        <p:spPr bwMode="auto">
          <a:xfrm>
            <a:off x="457200" y="3581400"/>
            <a:ext cx="2438400" cy="457200"/>
          </a:xfrm>
          <a:prstGeom prst="rect">
            <a:avLst/>
          </a:prstGeom>
          <a:noFill/>
          <a:ln w="9525">
            <a:noFill/>
            <a:miter lim="800000"/>
            <a:headEnd/>
            <a:tailEnd/>
          </a:ln>
        </p:spPr>
        <p:txBody>
          <a:bodyPr>
            <a:spAutoFit/>
          </a:bodyPr>
          <a:lstStyle/>
          <a:p>
            <a:pPr>
              <a:spcBef>
                <a:spcPct val="50000"/>
              </a:spcBef>
            </a:pPr>
            <a:r>
              <a:rPr lang="en-US" b="1">
                <a:latin typeface="Verdana" pitchFamily="34" charset="0"/>
              </a:rPr>
              <a:t>B. 8 – (–5)</a:t>
            </a:r>
          </a:p>
        </p:txBody>
      </p:sp>
      <p:sp>
        <p:nvSpPr>
          <p:cNvPr id="43022" name="Text Box 14"/>
          <p:cNvSpPr txBox="1">
            <a:spLocks noChangeArrowheads="1"/>
          </p:cNvSpPr>
          <p:nvPr/>
        </p:nvSpPr>
        <p:spPr bwMode="auto">
          <a:xfrm>
            <a:off x="914400" y="4038600"/>
            <a:ext cx="28194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8 – (–5) = 8 + 5</a:t>
            </a:r>
          </a:p>
        </p:txBody>
      </p:sp>
      <p:sp>
        <p:nvSpPr>
          <p:cNvPr id="43024" name="Text Box 16"/>
          <p:cNvSpPr txBox="1">
            <a:spLocks noChangeArrowheads="1"/>
          </p:cNvSpPr>
          <p:nvPr/>
        </p:nvSpPr>
        <p:spPr bwMode="auto">
          <a:xfrm>
            <a:off x="457200" y="5181600"/>
            <a:ext cx="2286000" cy="457200"/>
          </a:xfrm>
          <a:prstGeom prst="rect">
            <a:avLst/>
          </a:prstGeom>
          <a:noFill/>
          <a:ln w="9525">
            <a:noFill/>
            <a:miter lim="800000"/>
            <a:headEnd/>
            <a:tailEnd/>
          </a:ln>
        </p:spPr>
        <p:txBody>
          <a:bodyPr>
            <a:spAutoFit/>
          </a:bodyPr>
          <a:lstStyle/>
          <a:p>
            <a:pPr>
              <a:spcBef>
                <a:spcPct val="50000"/>
              </a:spcBef>
            </a:pPr>
            <a:r>
              <a:rPr lang="en-US" b="1">
                <a:latin typeface="Verdana" pitchFamily="34" charset="0"/>
              </a:rPr>
              <a:t>C.</a:t>
            </a:r>
            <a:r>
              <a:rPr lang="en-US">
                <a:latin typeface="Verdana" pitchFamily="34" charset="0"/>
              </a:rPr>
              <a:t> </a:t>
            </a:r>
            <a:r>
              <a:rPr lang="en-US" b="1">
                <a:latin typeface="Verdana" pitchFamily="34" charset="0"/>
              </a:rPr>
              <a:t>–6 – (–3)</a:t>
            </a:r>
          </a:p>
        </p:txBody>
      </p:sp>
      <p:sp>
        <p:nvSpPr>
          <p:cNvPr id="43025" name="Text Box 17"/>
          <p:cNvSpPr txBox="1">
            <a:spLocks noChangeArrowheads="1"/>
          </p:cNvSpPr>
          <p:nvPr/>
        </p:nvSpPr>
        <p:spPr bwMode="auto">
          <a:xfrm>
            <a:off x="914400" y="5638800"/>
            <a:ext cx="35814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–6 – (–3) = –6 + 3</a:t>
            </a:r>
          </a:p>
        </p:txBody>
      </p:sp>
      <p:sp>
        <p:nvSpPr>
          <p:cNvPr id="43032" name="Text Box 24"/>
          <p:cNvSpPr txBox="1">
            <a:spLocks noChangeArrowheads="1"/>
          </p:cNvSpPr>
          <p:nvPr/>
        </p:nvSpPr>
        <p:spPr bwMode="auto">
          <a:xfrm>
            <a:off x="1981200" y="2971800"/>
            <a:ext cx="1295400" cy="457200"/>
          </a:xfrm>
          <a:prstGeom prst="rect">
            <a:avLst/>
          </a:prstGeom>
          <a:noFill/>
          <a:ln w="9525">
            <a:noFill/>
            <a:miter lim="800000"/>
            <a:headEnd/>
            <a:tailEnd/>
          </a:ln>
        </p:spPr>
        <p:txBody>
          <a:bodyPr>
            <a:spAutoFit/>
          </a:bodyPr>
          <a:lstStyle/>
          <a:p>
            <a:pPr>
              <a:spcBef>
                <a:spcPct val="50000"/>
              </a:spcBef>
            </a:pPr>
            <a:r>
              <a:rPr lang="en-US" altLang="en-US">
                <a:latin typeface="Verdana" pitchFamily="34" charset="0"/>
              </a:rPr>
              <a:t>= –11</a:t>
            </a:r>
            <a:endParaRPr lang="en-US">
              <a:latin typeface="Verdana" pitchFamily="34" charset="0"/>
            </a:endParaRPr>
          </a:p>
        </p:txBody>
      </p:sp>
      <p:sp>
        <p:nvSpPr>
          <p:cNvPr id="43033" name="Text Box 25"/>
          <p:cNvSpPr txBox="1">
            <a:spLocks noChangeArrowheads="1"/>
          </p:cNvSpPr>
          <p:nvPr/>
        </p:nvSpPr>
        <p:spPr bwMode="auto">
          <a:xfrm>
            <a:off x="2286000" y="4495800"/>
            <a:ext cx="11430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 13</a:t>
            </a:r>
          </a:p>
        </p:txBody>
      </p:sp>
      <p:sp>
        <p:nvSpPr>
          <p:cNvPr id="43034" name="Text Box 26"/>
          <p:cNvSpPr txBox="1">
            <a:spLocks noChangeArrowheads="1"/>
          </p:cNvSpPr>
          <p:nvPr/>
        </p:nvSpPr>
        <p:spPr bwMode="auto">
          <a:xfrm>
            <a:off x="2514600" y="6096000"/>
            <a:ext cx="13716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 –3</a:t>
            </a:r>
          </a:p>
        </p:txBody>
      </p:sp>
      <p:sp>
        <p:nvSpPr>
          <p:cNvPr id="43035" name="Text Box 27"/>
          <p:cNvSpPr txBox="1">
            <a:spLocks noChangeArrowheads="1"/>
          </p:cNvSpPr>
          <p:nvPr/>
        </p:nvSpPr>
        <p:spPr bwMode="auto">
          <a:xfrm>
            <a:off x="4038600" y="2574925"/>
            <a:ext cx="4648200" cy="457200"/>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Add the opposite of 4.</a:t>
            </a:r>
          </a:p>
        </p:txBody>
      </p:sp>
      <p:sp>
        <p:nvSpPr>
          <p:cNvPr id="43036" name="Text Box 28"/>
          <p:cNvSpPr txBox="1">
            <a:spLocks noChangeArrowheads="1"/>
          </p:cNvSpPr>
          <p:nvPr/>
        </p:nvSpPr>
        <p:spPr bwMode="auto">
          <a:xfrm>
            <a:off x="4038600" y="4038600"/>
            <a:ext cx="4648200" cy="457200"/>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Add the opposite of –5.</a:t>
            </a:r>
          </a:p>
        </p:txBody>
      </p:sp>
      <p:sp>
        <p:nvSpPr>
          <p:cNvPr id="43037" name="Text Box 29"/>
          <p:cNvSpPr txBox="1">
            <a:spLocks noChangeArrowheads="1"/>
          </p:cNvSpPr>
          <p:nvPr/>
        </p:nvSpPr>
        <p:spPr bwMode="auto">
          <a:xfrm>
            <a:off x="4038600" y="5638800"/>
            <a:ext cx="4648200" cy="457200"/>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Add the opposite of –3.</a:t>
            </a:r>
          </a:p>
        </p:txBody>
      </p:sp>
      <p:sp>
        <p:nvSpPr>
          <p:cNvPr id="43039" name="Text Box 31"/>
          <p:cNvSpPr txBox="1">
            <a:spLocks noChangeArrowheads="1"/>
          </p:cNvSpPr>
          <p:nvPr/>
        </p:nvSpPr>
        <p:spPr bwMode="auto">
          <a:xfrm>
            <a:off x="4038600" y="2971800"/>
            <a:ext cx="4267200" cy="822325"/>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Same sign; use the sign of the integers.</a:t>
            </a:r>
            <a:endParaRPr lang="en-US"/>
          </a:p>
        </p:txBody>
      </p:sp>
      <p:sp>
        <p:nvSpPr>
          <p:cNvPr id="43040" name="Text Box 32"/>
          <p:cNvSpPr txBox="1">
            <a:spLocks noChangeArrowheads="1"/>
          </p:cNvSpPr>
          <p:nvPr/>
        </p:nvSpPr>
        <p:spPr bwMode="auto">
          <a:xfrm>
            <a:off x="4038600" y="4495800"/>
            <a:ext cx="4648200" cy="822325"/>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Same sign; use the sign of the integers.</a:t>
            </a:r>
          </a:p>
        </p:txBody>
      </p:sp>
      <p:sp>
        <p:nvSpPr>
          <p:cNvPr id="43041" name="Text Box 33"/>
          <p:cNvSpPr txBox="1">
            <a:spLocks noChangeArrowheads="1"/>
          </p:cNvSpPr>
          <p:nvPr/>
        </p:nvSpPr>
        <p:spPr bwMode="auto">
          <a:xfrm>
            <a:off x="4038600" y="6096000"/>
            <a:ext cx="4648200" cy="457200"/>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6 &gt; 3; use the sign of 6.</a:t>
            </a:r>
          </a:p>
        </p:txBody>
      </p:sp>
      <p:sp>
        <p:nvSpPr>
          <p:cNvPr id="7186" name="Text Box 34"/>
          <p:cNvSpPr txBox="1">
            <a:spLocks noChangeArrowheads="1"/>
          </p:cNvSpPr>
          <p:nvPr/>
        </p:nvSpPr>
        <p:spPr bwMode="auto">
          <a:xfrm>
            <a:off x="457200" y="1524000"/>
            <a:ext cx="2286000" cy="457200"/>
          </a:xfrm>
          <a:prstGeom prst="rect">
            <a:avLst/>
          </a:prstGeom>
          <a:noFill/>
          <a:ln w="9525">
            <a:noFill/>
            <a:miter lim="800000"/>
            <a:headEnd/>
            <a:tailEnd/>
          </a:ln>
        </p:spPr>
        <p:txBody>
          <a:bodyPr>
            <a:spAutoFit/>
          </a:bodyPr>
          <a:lstStyle/>
          <a:p>
            <a:pPr>
              <a:spcBef>
                <a:spcPct val="50000"/>
              </a:spcBef>
            </a:pPr>
            <a:r>
              <a:rPr lang="en-US" b="1">
                <a:latin typeface="Verdana" pitchFamily="34" charset="0"/>
              </a:rPr>
              <a:t>Subtract.</a:t>
            </a:r>
          </a:p>
        </p:txBody>
      </p:sp>
      <p:sp>
        <p:nvSpPr>
          <p:cNvPr id="19" name="AutoShape 2"/>
          <p:cNvSpPr txBox="1">
            <a:spLocks noChangeArrowheads="1"/>
          </p:cNvSpPr>
          <p:nvPr/>
        </p:nvSpPr>
        <p:spPr>
          <a:xfrm>
            <a:off x="457200" y="277813"/>
            <a:ext cx="8077200" cy="788987"/>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spc="-100" dirty="0" smtClean="0">
                <a:solidFill>
                  <a:srgbClr val="CC9900"/>
                </a:solidFill>
                <a:latin typeface="akaDylan Open" pitchFamily="82" charset="0"/>
                <a:ea typeface="+mj-ea"/>
                <a:cs typeface="+mj-cs"/>
              </a:rPr>
              <a:t>SUBTRACTING </a:t>
            </a:r>
            <a:r>
              <a:rPr kumimoji="0" lang="en-US" sz="4000" b="1" i="0" u="none" strike="noStrike" kern="1200" cap="none" spc="-100" normalizeH="0" baseline="0" noProof="0" dirty="0" smtClean="0">
                <a:ln>
                  <a:noFill/>
                </a:ln>
                <a:solidFill>
                  <a:srgbClr val="CC9900"/>
                </a:solidFill>
                <a:effectLst/>
                <a:uLnTx/>
                <a:uFillTx/>
                <a:latin typeface="akaDylan Open" pitchFamily="82" charset="0"/>
                <a:ea typeface="+mj-ea"/>
                <a:cs typeface="+mj-cs"/>
              </a:rPr>
              <a:t>RATIONAL NUMBERS </a:t>
            </a:r>
            <a:endParaRPr kumimoji="0" lang="en-IN" sz="4000" b="1" i="0" u="none" strike="noStrike" kern="1200" cap="none" spc="-100" normalizeH="0" baseline="0" noProof="0" dirty="0">
              <a:ln>
                <a:noFill/>
              </a:ln>
              <a:solidFill>
                <a:srgbClr val="CC9900"/>
              </a:solidFill>
              <a:effectLst/>
              <a:uLnTx/>
              <a:uFillTx/>
              <a:latin typeface="akaDylan Open" pitchFamily="82"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35"/>
                                        </p:tgtEl>
                                        <p:attrNameLst>
                                          <p:attrName>style.visibility</p:attrName>
                                        </p:attrNameLst>
                                      </p:cBhvr>
                                      <p:to>
                                        <p:strVal val="visible"/>
                                      </p:to>
                                    </p:set>
                                    <p:animEffect transition="in" filter="wipe(left)">
                                      <p:cBhvr>
                                        <p:cTn id="7" dur="500"/>
                                        <p:tgtEl>
                                          <p:spTgt spid="43035"/>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 fill="hold" grpId="0" nodeType="clickEffect">
                                  <p:stCondLst>
                                    <p:cond delay="0"/>
                                  </p:stCondLst>
                                  <p:childTnLst>
                                    <p:set>
                                      <p:cBhvr>
                                        <p:cTn id="11" dur="1" fill="hold">
                                          <p:stCondLst>
                                            <p:cond delay="0"/>
                                          </p:stCondLst>
                                        </p:cTn>
                                        <p:tgtEl>
                                          <p:spTgt spid="43019"/>
                                        </p:tgtEl>
                                        <p:attrNameLst>
                                          <p:attrName>style.visibility</p:attrName>
                                        </p:attrNameLst>
                                      </p:cBhvr>
                                      <p:to>
                                        <p:strVal val="visible"/>
                                      </p:to>
                                    </p:set>
                                    <p:anim calcmode="lin" valueType="num">
                                      <p:cBhvr>
                                        <p:cTn id="12" dur="500" fill="hold"/>
                                        <p:tgtEl>
                                          <p:spTgt spid="43019"/>
                                        </p:tgtEl>
                                        <p:attrNameLst>
                                          <p:attrName>ppt_x</p:attrName>
                                        </p:attrNameLst>
                                      </p:cBhvr>
                                      <p:tavLst>
                                        <p:tav tm="0">
                                          <p:val>
                                            <p:strVal val="#ppt_x"/>
                                          </p:val>
                                        </p:tav>
                                        <p:tav tm="100000">
                                          <p:val>
                                            <p:strVal val="#ppt_x"/>
                                          </p:val>
                                        </p:tav>
                                      </p:tavLst>
                                    </p:anim>
                                    <p:anim calcmode="lin" valueType="num">
                                      <p:cBhvr>
                                        <p:cTn id="13" dur="500" fill="hold"/>
                                        <p:tgtEl>
                                          <p:spTgt spid="43019"/>
                                        </p:tgtEl>
                                        <p:attrNameLst>
                                          <p:attrName>ppt_y</p:attrName>
                                        </p:attrNameLst>
                                      </p:cBhvr>
                                      <p:tavLst>
                                        <p:tav tm="0">
                                          <p:val>
                                            <p:strVal val="#ppt_y-#ppt_h/2"/>
                                          </p:val>
                                        </p:tav>
                                        <p:tav tm="100000">
                                          <p:val>
                                            <p:strVal val="#ppt_y"/>
                                          </p:val>
                                        </p:tav>
                                      </p:tavLst>
                                    </p:anim>
                                    <p:anim calcmode="lin" valueType="num">
                                      <p:cBhvr>
                                        <p:cTn id="14" dur="500" fill="hold"/>
                                        <p:tgtEl>
                                          <p:spTgt spid="43019"/>
                                        </p:tgtEl>
                                        <p:attrNameLst>
                                          <p:attrName>ppt_w</p:attrName>
                                        </p:attrNameLst>
                                      </p:cBhvr>
                                      <p:tavLst>
                                        <p:tav tm="0">
                                          <p:val>
                                            <p:strVal val="#ppt_w"/>
                                          </p:val>
                                        </p:tav>
                                        <p:tav tm="100000">
                                          <p:val>
                                            <p:strVal val="#ppt_w"/>
                                          </p:val>
                                        </p:tav>
                                      </p:tavLst>
                                    </p:anim>
                                    <p:anim calcmode="lin" valueType="num">
                                      <p:cBhvr>
                                        <p:cTn id="15" dur="500" fill="hold"/>
                                        <p:tgtEl>
                                          <p:spTgt spid="43019"/>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3039"/>
                                        </p:tgtEl>
                                        <p:attrNameLst>
                                          <p:attrName>style.visibility</p:attrName>
                                        </p:attrNameLst>
                                      </p:cBhvr>
                                      <p:to>
                                        <p:strVal val="visible"/>
                                      </p:to>
                                    </p:set>
                                    <p:animEffect transition="in" filter="wipe(left)">
                                      <p:cBhvr>
                                        <p:cTn id="20" dur="500"/>
                                        <p:tgtEl>
                                          <p:spTgt spid="43039"/>
                                        </p:tgtEl>
                                      </p:cBhvr>
                                    </p:animEffect>
                                  </p:childTnLst>
                                </p:cTn>
                              </p:par>
                            </p:childTnLst>
                          </p:cTn>
                        </p:par>
                      </p:childTnLst>
                    </p:cTn>
                  </p:par>
                  <p:par>
                    <p:cTn id="21" fill="hold">
                      <p:stCondLst>
                        <p:cond delay="indefinite"/>
                      </p:stCondLst>
                      <p:childTnLst>
                        <p:par>
                          <p:cTn id="22" fill="hold">
                            <p:stCondLst>
                              <p:cond delay="0"/>
                            </p:stCondLst>
                            <p:childTnLst>
                              <p:par>
                                <p:cTn id="23" presetID="17" presetClass="entr" presetSubtype="1" fill="hold" grpId="0" nodeType="clickEffect">
                                  <p:stCondLst>
                                    <p:cond delay="0"/>
                                  </p:stCondLst>
                                  <p:childTnLst>
                                    <p:set>
                                      <p:cBhvr>
                                        <p:cTn id="24" dur="1" fill="hold">
                                          <p:stCondLst>
                                            <p:cond delay="0"/>
                                          </p:stCondLst>
                                        </p:cTn>
                                        <p:tgtEl>
                                          <p:spTgt spid="43032"/>
                                        </p:tgtEl>
                                        <p:attrNameLst>
                                          <p:attrName>style.visibility</p:attrName>
                                        </p:attrNameLst>
                                      </p:cBhvr>
                                      <p:to>
                                        <p:strVal val="visible"/>
                                      </p:to>
                                    </p:set>
                                    <p:anim calcmode="lin" valueType="num">
                                      <p:cBhvr>
                                        <p:cTn id="25" dur="500" fill="hold"/>
                                        <p:tgtEl>
                                          <p:spTgt spid="43032"/>
                                        </p:tgtEl>
                                        <p:attrNameLst>
                                          <p:attrName>ppt_x</p:attrName>
                                        </p:attrNameLst>
                                      </p:cBhvr>
                                      <p:tavLst>
                                        <p:tav tm="0">
                                          <p:val>
                                            <p:strVal val="#ppt_x"/>
                                          </p:val>
                                        </p:tav>
                                        <p:tav tm="100000">
                                          <p:val>
                                            <p:strVal val="#ppt_x"/>
                                          </p:val>
                                        </p:tav>
                                      </p:tavLst>
                                    </p:anim>
                                    <p:anim calcmode="lin" valueType="num">
                                      <p:cBhvr>
                                        <p:cTn id="26" dur="500" fill="hold"/>
                                        <p:tgtEl>
                                          <p:spTgt spid="43032"/>
                                        </p:tgtEl>
                                        <p:attrNameLst>
                                          <p:attrName>ppt_y</p:attrName>
                                        </p:attrNameLst>
                                      </p:cBhvr>
                                      <p:tavLst>
                                        <p:tav tm="0">
                                          <p:val>
                                            <p:strVal val="#ppt_y-#ppt_h/2"/>
                                          </p:val>
                                        </p:tav>
                                        <p:tav tm="100000">
                                          <p:val>
                                            <p:strVal val="#ppt_y"/>
                                          </p:val>
                                        </p:tav>
                                      </p:tavLst>
                                    </p:anim>
                                    <p:anim calcmode="lin" valueType="num">
                                      <p:cBhvr>
                                        <p:cTn id="27" dur="500" fill="hold"/>
                                        <p:tgtEl>
                                          <p:spTgt spid="43032"/>
                                        </p:tgtEl>
                                        <p:attrNameLst>
                                          <p:attrName>ppt_w</p:attrName>
                                        </p:attrNameLst>
                                      </p:cBhvr>
                                      <p:tavLst>
                                        <p:tav tm="0">
                                          <p:val>
                                            <p:strVal val="#ppt_w"/>
                                          </p:val>
                                        </p:tav>
                                        <p:tav tm="100000">
                                          <p:val>
                                            <p:strVal val="#ppt_w"/>
                                          </p:val>
                                        </p:tav>
                                      </p:tavLst>
                                    </p:anim>
                                    <p:anim calcmode="lin" valueType="num">
                                      <p:cBhvr>
                                        <p:cTn id="28" dur="500" fill="hold"/>
                                        <p:tgtEl>
                                          <p:spTgt spid="43032"/>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43021"/>
                                        </p:tgtEl>
                                        <p:attrNameLst>
                                          <p:attrName>style.visibility</p:attrName>
                                        </p:attrNameLst>
                                      </p:cBhvr>
                                      <p:to>
                                        <p:strVal val="visible"/>
                                      </p:to>
                                    </p:set>
                                    <p:anim calcmode="lin" valueType="num">
                                      <p:cBhvr additive="base">
                                        <p:cTn id="33" dur="500" fill="hold"/>
                                        <p:tgtEl>
                                          <p:spTgt spid="43021"/>
                                        </p:tgtEl>
                                        <p:attrNameLst>
                                          <p:attrName>ppt_x</p:attrName>
                                        </p:attrNameLst>
                                      </p:cBhvr>
                                      <p:tavLst>
                                        <p:tav tm="0">
                                          <p:val>
                                            <p:strVal val="0-#ppt_w/2"/>
                                          </p:val>
                                        </p:tav>
                                        <p:tav tm="100000">
                                          <p:val>
                                            <p:strVal val="#ppt_x"/>
                                          </p:val>
                                        </p:tav>
                                      </p:tavLst>
                                    </p:anim>
                                    <p:anim calcmode="lin" valueType="num">
                                      <p:cBhvr additive="base">
                                        <p:cTn id="34" dur="500" fill="hold"/>
                                        <p:tgtEl>
                                          <p:spTgt spid="43021"/>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43036"/>
                                        </p:tgtEl>
                                        <p:attrNameLst>
                                          <p:attrName>style.visibility</p:attrName>
                                        </p:attrNameLst>
                                      </p:cBhvr>
                                      <p:to>
                                        <p:strVal val="visible"/>
                                      </p:to>
                                    </p:set>
                                    <p:animEffect transition="in" filter="wipe(left)">
                                      <p:cBhvr>
                                        <p:cTn id="39" dur="500"/>
                                        <p:tgtEl>
                                          <p:spTgt spid="43036"/>
                                        </p:tgtEl>
                                      </p:cBhvr>
                                    </p:animEffect>
                                  </p:childTnLst>
                                </p:cTn>
                              </p:par>
                            </p:childTnLst>
                          </p:cTn>
                        </p:par>
                      </p:childTnLst>
                    </p:cTn>
                  </p:par>
                  <p:par>
                    <p:cTn id="40" fill="hold">
                      <p:stCondLst>
                        <p:cond delay="indefinite"/>
                      </p:stCondLst>
                      <p:childTnLst>
                        <p:par>
                          <p:cTn id="41" fill="hold">
                            <p:stCondLst>
                              <p:cond delay="0"/>
                            </p:stCondLst>
                            <p:childTnLst>
                              <p:par>
                                <p:cTn id="42" presetID="17" presetClass="entr" presetSubtype="1" fill="hold" grpId="0" nodeType="clickEffect">
                                  <p:stCondLst>
                                    <p:cond delay="0"/>
                                  </p:stCondLst>
                                  <p:childTnLst>
                                    <p:set>
                                      <p:cBhvr>
                                        <p:cTn id="43" dur="1" fill="hold">
                                          <p:stCondLst>
                                            <p:cond delay="0"/>
                                          </p:stCondLst>
                                        </p:cTn>
                                        <p:tgtEl>
                                          <p:spTgt spid="43022"/>
                                        </p:tgtEl>
                                        <p:attrNameLst>
                                          <p:attrName>style.visibility</p:attrName>
                                        </p:attrNameLst>
                                      </p:cBhvr>
                                      <p:to>
                                        <p:strVal val="visible"/>
                                      </p:to>
                                    </p:set>
                                    <p:anim calcmode="lin" valueType="num">
                                      <p:cBhvr>
                                        <p:cTn id="44" dur="500" fill="hold"/>
                                        <p:tgtEl>
                                          <p:spTgt spid="43022"/>
                                        </p:tgtEl>
                                        <p:attrNameLst>
                                          <p:attrName>ppt_x</p:attrName>
                                        </p:attrNameLst>
                                      </p:cBhvr>
                                      <p:tavLst>
                                        <p:tav tm="0">
                                          <p:val>
                                            <p:strVal val="#ppt_x"/>
                                          </p:val>
                                        </p:tav>
                                        <p:tav tm="100000">
                                          <p:val>
                                            <p:strVal val="#ppt_x"/>
                                          </p:val>
                                        </p:tav>
                                      </p:tavLst>
                                    </p:anim>
                                    <p:anim calcmode="lin" valueType="num">
                                      <p:cBhvr>
                                        <p:cTn id="45" dur="500" fill="hold"/>
                                        <p:tgtEl>
                                          <p:spTgt spid="43022"/>
                                        </p:tgtEl>
                                        <p:attrNameLst>
                                          <p:attrName>ppt_y</p:attrName>
                                        </p:attrNameLst>
                                      </p:cBhvr>
                                      <p:tavLst>
                                        <p:tav tm="0">
                                          <p:val>
                                            <p:strVal val="#ppt_y-#ppt_h/2"/>
                                          </p:val>
                                        </p:tav>
                                        <p:tav tm="100000">
                                          <p:val>
                                            <p:strVal val="#ppt_y"/>
                                          </p:val>
                                        </p:tav>
                                      </p:tavLst>
                                    </p:anim>
                                    <p:anim calcmode="lin" valueType="num">
                                      <p:cBhvr>
                                        <p:cTn id="46" dur="500" fill="hold"/>
                                        <p:tgtEl>
                                          <p:spTgt spid="43022"/>
                                        </p:tgtEl>
                                        <p:attrNameLst>
                                          <p:attrName>ppt_w</p:attrName>
                                        </p:attrNameLst>
                                      </p:cBhvr>
                                      <p:tavLst>
                                        <p:tav tm="0">
                                          <p:val>
                                            <p:strVal val="#ppt_w"/>
                                          </p:val>
                                        </p:tav>
                                        <p:tav tm="100000">
                                          <p:val>
                                            <p:strVal val="#ppt_w"/>
                                          </p:val>
                                        </p:tav>
                                      </p:tavLst>
                                    </p:anim>
                                    <p:anim calcmode="lin" valueType="num">
                                      <p:cBhvr>
                                        <p:cTn id="47" dur="500" fill="hold"/>
                                        <p:tgtEl>
                                          <p:spTgt spid="43022"/>
                                        </p:tgtEl>
                                        <p:attrNameLst>
                                          <p:attrName>ppt_h</p:attrName>
                                        </p:attrNameLst>
                                      </p:cBhvr>
                                      <p:tavLst>
                                        <p:tav tm="0">
                                          <p:val>
                                            <p:fltVal val="0"/>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3040"/>
                                        </p:tgtEl>
                                        <p:attrNameLst>
                                          <p:attrName>style.visibility</p:attrName>
                                        </p:attrNameLst>
                                      </p:cBhvr>
                                      <p:to>
                                        <p:strVal val="visible"/>
                                      </p:to>
                                    </p:set>
                                    <p:animEffect transition="in" filter="wipe(left)">
                                      <p:cBhvr>
                                        <p:cTn id="52" dur="500"/>
                                        <p:tgtEl>
                                          <p:spTgt spid="43040"/>
                                        </p:tgtEl>
                                      </p:cBhvr>
                                    </p:animEffect>
                                  </p:childTnLst>
                                </p:cTn>
                              </p:par>
                            </p:childTnLst>
                          </p:cTn>
                        </p:par>
                      </p:childTnLst>
                    </p:cTn>
                  </p:par>
                  <p:par>
                    <p:cTn id="53" fill="hold">
                      <p:stCondLst>
                        <p:cond delay="indefinite"/>
                      </p:stCondLst>
                      <p:childTnLst>
                        <p:par>
                          <p:cTn id="54" fill="hold">
                            <p:stCondLst>
                              <p:cond delay="0"/>
                            </p:stCondLst>
                            <p:childTnLst>
                              <p:par>
                                <p:cTn id="55" presetID="17" presetClass="entr" presetSubtype="1" fill="hold" grpId="0" nodeType="clickEffect">
                                  <p:stCondLst>
                                    <p:cond delay="0"/>
                                  </p:stCondLst>
                                  <p:childTnLst>
                                    <p:set>
                                      <p:cBhvr>
                                        <p:cTn id="56" dur="1" fill="hold">
                                          <p:stCondLst>
                                            <p:cond delay="0"/>
                                          </p:stCondLst>
                                        </p:cTn>
                                        <p:tgtEl>
                                          <p:spTgt spid="43033"/>
                                        </p:tgtEl>
                                        <p:attrNameLst>
                                          <p:attrName>style.visibility</p:attrName>
                                        </p:attrNameLst>
                                      </p:cBhvr>
                                      <p:to>
                                        <p:strVal val="visible"/>
                                      </p:to>
                                    </p:set>
                                    <p:anim calcmode="lin" valueType="num">
                                      <p:cBhvr>
                                        <p:cTn id="57" dur="500" fill="hold"/>
                                        <p:tgtEl>
                                          <p:spTgt spid="43033"/>
                                        </p:tgtEl>
                                        <p:attrNameLst>
                                          <p:attrName>ppt_x</p:attrName>
                                        </p:attrNameLst>
                                      </p:cBhvr>
                                      <p:tavLst>
                                        <p:tav tm="0">
                                          <p:val>
                                            <p:strVal val="#ppt_x"/>
                                          </p:val>
                                        </p:tav>
                                        <p:tav tm="100000">
                                          <p:val>
                                            <p:strVal val="#ppt_x"/>
                                          </p:val>
                                        </p:tav>
                                      </p:tavLst>
                                    </p:anim>
                                    <p:anim calcmode="lin" valueType="num">
                                      <p:cBhvr>
                                        <p:cTn id="58" dur="500" fill="hold"/>
                                        <p:tgtEl>
                                          <p:spTgt spid="43033"/>
                                        </p:tgtEl>
                                        <p:attrNameLst>
                                          <p:attrName>ppt_y</p:attrName>
                                        </p:attrNameLst>
                                      </p:cBhvr>
                                      <p:tavLst>
                                        <p:tav tm="0">
                                          <p:val>
                                            <p:strVal val="#ppt_y-#ppt_h/2"/>
                                          </p:val>
                                        </p:tav>
                                        <p:tav tm="100000">
                                          <p:val>
                                            <p:strVal val="#ppt_y"/>
                                          </p:val>
                                        </p:tav>
                                      </p:tavLst>
                                    </p:anim>
                                    <p:anim calcmode="lin" valueType="num">
                                      <p:cBhvr>
                                        <p:cTn id="59" dur="500" fill="hold"/>
                                        <p:tgtEl>
                                          <p:spTgt spid="43033"/>
                                        </p:tgtEl>
                                        <p:attrNameLst>
                                          <p:attrName>ppt_w</p:attrName>
                                        </p:attrNameLst>
                                      </p:cBhvr>
                                      <p:tavLst>
                                        <p:tav tm="0">
                                          <p:val>
                                            <p:strVal val="#ppt_w"/>
                                          </p:val>
                                        </p:tav>
                                        <p:tav tm="100000">
                                          <p:val>
                                            <p:strVal val="#ppt_w"/>
                                          </p:val>
                                        </p:tav>
                                      </p:tavLst>
                                    </p:anim>
                                    <p:anim calcmode="lin" valueType="num">
                                      <p:cBhvr>
                                        <p:cTn id="60" dur="500" fill="hold"/>
                                        <p:tgtEl>
                                          <p:spTgt spid="43033"/>
                                        </p:tgtEl>
                                        <p:attrNameLst>
                                          <p:attrName>ppt_h</p:attrName>
                                        </p:attrNameLst>
                                      </p:cBhvr>
                                      <p:tavLst>
                                        <p:tav tm="0">
                                          <p:val>
                                            <p:fltVal val="0"/>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43024"/>
                                        </p:tgtEl>
                                        <p:attrNameLst>
                                          <p:attrName>style.visibility</p:attrName>
                                        </p:attrNameLst>
                                      </p:cBhvr>
                                      <p:to>
                                        <p:strVal val="visible"/>
                                      </p:to>
                                    </p:set>
                                    <p:anim calcmode="lin" valueType="num">
                                      <p:cBhvr additive="base">
                                        <p:cTn id="65" dur="500" fill="hold"/>
                                        <p:tgtEl>
                                          <p:spTgt spid="43024"/>
                                        </p:tgtEl>
                                        <p:attrNameLst>
                                          <p:attrName>ppt_x</p:attrName>
                                        </p:attrNameLst>
                                      </p:cBhvr>
                                      <p:tavLst>
                                        <p:tav tm="0">
                                          <p:val>
                                            <p:strVal val="0-#ppt_w/2"/>
                                          </p:val>
                                        </p:tav>
                                        <p:tav tm="100000">
                                          <p:val>
                                            <p:strVal val="#ppt_x"/>
                                          </p:val>
                                        </p:tav>
                                      </p:tavLst>
                                    </p:anim>
                                    <p:anim calcmode="lin" valueType="num">
                                      <p:cBhvr additive="base">
                                        <p:cTn id="66" dur="500" fill="hold"/>
                                        <p:tgtEl>
                                          <p:spTgt spid="43024"/>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43037"/>
                                        </p:tgtEl>
                                        <p:attrNameLst>
                                          <p:attrName>style.visibility</p:attrName>
                                        </p:attrNameLst>
                                      </p:cBhvr>
                                      <p:to>
                                        <p:strVal val="visible"/>
                                      </p:to>
                                    </p:set>
                                    <p:animEffect transition="in" filter="wipe(left)">
                                      <p:cBhvr>
                                        <p:cTn id="71" dur="500"/>
                                        <p:tgtEl>
                                          <p:spTgt spid="43037"/>
                                        </p:tgtEl>
                                      </p:cBhvr>
                                    </p:animEffect>
                                  </p:childTnLst>
                                </p:cTn>
                              </p:par>
                            </p:childTnLst>
                          </p:cTn>
                        </p:par>
                      </p:childTnLst>
                    </p:cTn>
                  </p:par>
                  <p:par>
                    <p:cTn id="72" fill="hold">
                      <p:stCondLst>
                        <p:cond delay="indefinite"/>
                      </p:stCondLst>
                      <p:childTnLst>
                        <p:par>
                          <p:cTn id="73" fill="hold">
                            <p:stCondLst>
                              <p:cond delay="0"/>
                            </p:stCondLst>
                            <p:childTnLst>
                              <p:par>
                                <p:cTn id="74" presetID="17" presetClass="entr" presetSubtype="1" fill="hold" grpId="0" nodeType="clickEffect">
                                  <p:stCondLst>
                                    <p:cond delay="0"/>
                                  </p:stCondLst>
                                  <p:childTnLst>
                                    <p:set>
                                      <p:cBhvr>
                                        <p:cTn id="75" dur="1" fill="hold">
                                          <p:stCondLst>
                                            <p:cond delay="0"/>
                                          </p:stCondLst>
                                        </p:cTn>
                                        <p:tgtEl>
                                          <p:spTgt spid="43025"/>
                                        </p:tgtEl>
                                        <p:attrNameLst>
                                          <p:attrName>style.visibility</p:attrName>
                                        </p:attrNameLst>
                                      </p:cBhvr>
                                      <p:to>
                                        <p:strVal val="visible"/>
                                      </p:to>
                                    </p:set>
                                    <p:anim calcmode="lin" valueType="num">
                                      <p:cBhvr>
                                        <p:cTn id="76" dur="500" fill="hold"/>
                                        <p:tgtEl>
                                          <p:spTgt spid="43025"/>
                                        </p:tgtEl>
                                        <p:attrNameLst>
                                          <p:attrName>ppt_x</p:attrName>
                                        </p:attrNameLst>
                                      </p:cBhvr>
                                      <p:tavLst>
                                        <p:tav tm="0">
                                          <p:val>
                                            <p:strVal val="#ppt_x"/>
                                          </p:val>
                                        </p:tav>
                                        <p:tav tm="100000">
                                          <p:val>
                                            <p:strVal val="#ppt_x"/>
                                          </p:val>
                                        </p:tav>
                                      </p:tavLst>
                                    </p:anim>
                                    <p:anim calcmode="lin" valueType="num">
                                      <p:cBhvr>
                                        <p:cTn id="77" dur="500" fill="hold"/>
                                        <p:tgtEl>
                                          <p:spTgt spid="43025"/>
                                        </p:tgtEl>
                                        <p:attrNameLst>
                                          <p:attrName>ppt_y</p:attrName>
                                        </p:attrNameLst>
                                      </p:cBhvr>
                                      <p:tavLst>
                                        <p:tav tm="0">
                                          <p:val>
                                            <p:strVal val="#ppt_y-#ppt_h/2"/>
                                          </p:val>
                                        </p:tav>
                                        <p:tav tm="100000">
                                          <p:val>
                                            <p:strVal val="#ppt_y"/>
                                          </p:val>
                                        </p:tav>
                                      </p:tavLst>
                                    </p:anim>
                                    <p:anim calcmode="lin" valueType="num">
                                      <p:cBhvr>
                                        <p:cTn id="78" dur="500" fill="hold"/>
                                        <p:tgtEl>
                                          <p:spTgt spid="43025"/>
                                        </p:tgtEl>
                                        <p:attrNameLst>
                                          <p:attrName>ppt_w</p:attrName>
                                        </p:attrNameLst>
                                      </p:cBhvr>
                                      <p:tavLst>
                                        <p:tav tm="0">
                                          <p:val>
                                            <p:strVal val="#ppt_w"/>
                                          </p:val>
                                        </p:tav>
                                        <p:tav tm="100000">
                                          <p:val>
                                            <p:strVal val="#ppt_w"/>
                                          </p:val>
                                        </p:tav>
                                      </p:tavLst>
                                    </p:anim>
                                    <p:anim calcmode="lin" valueType="num">
                                      <p:cBhvr>
                                        <p:cTn id="79" dur="500" fill="hold"/>
                                        <p:tgtEl>
                                          <p:spTgt spid="43025"/>
                                        </p:tgtEl>
                                        <p:attrNameLst>
                                          <p:attrName>ppt_h</p:attrName>
                                        </p:attrNameLst>
                                      </p:cBhvr>
                                      <p:tavLst>
                                        <p:tav tm="0">
                                          <p:val>
                                            <p:fltVal val="0"/>
                                          </p:val>
                                        </p:tav>
                                        <p:tav tm="100000">
                                          <p:val>
                                            <p:strVal val="#ppt_h"/>
                                          </p:val>
                                        </p:tav>
                                      </p:tavLst>
                                    </p:anim>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43041"/>
                                        </p:tgtEl>
                                        <p:attrNameLst>
                                          <p:attrName>style.visibility</p:attrName>
                                        </p:attrNameLst>
                                      </p:cBhvr>
                                      <p:to>
                                        <p:strVal val="visible"/>
                                      </p:to>
                                    </p:set>
                                    <p:animEffect transition="in" filter="wipe(left)">
                                      <p:cBhvr>
                                        <p:cTn id="84" dur="500"/>
                                        <p:tgtEl>
                                          <p:spTgt spid="43041"/>
                                        </p:tgtEl>
                                      </p:cBhvr>
                                    </p:animEffect>
                                  </p:childTnLst>
                                </p:cTn>
                              </p:par>
                            </p:childTnLst>
                          </p:cTn>
                        </p:par>
                      </p:childTnLst>
                    </p:cTn>
                  </p:par>
                  <p:par>
                    <p:cTn id="85" fill="hold">
                      <p:stCondLst>
                        <p:cond delay="indefinite"/>
                      </p:stCondLst>
                      <p:childTnLst>
                        <p:par>
                          <p:cTn id="86" fill="hold">
                            <p:stCondLst>
                              <p:cond delay="0"/>
                            </p:stCondLst>
                            <p:childTnLst>
                              <p:par>
                                <p:cTn id="87" presetID="17" presetClass="entr" presetSubtype="1" fill="hold" grpId="0" nodeType="clickEffect">
                                  <p:stCondLst>
                                    <p:cond delay="0"/>
                                  </p:stCondLst>
                                  <p:childTnLst>
                                    <p:set>
                                      <p:cBhvr>
                                        <p:cTn id="88" dur="1" fill="hold">
                                          <p:stCondLst>
                                            <p:cond delay="0"/>
                                          </p:stCondLst>
                                        </p:cTn>
                                        <p:tgtEl>
                                          <p:spTgt spid="43034"/>
                                        </p:tgtEl>
                                        <p:attrNameLst>
                                          <p:attrName>style.visibility</p:attrName>
                                        </p:attrNameLst>
                                      </p:cBhvr>
                                      <p:to>
                                        <p:strVal val="visible"/>
                                      </p:to>
                                    </p:set>
                                    <p:anim calcmode="lin" valueType="num">
                                      <p:cBhvr>
                                        <p:cTn id="89" dur="500" fill="hold"/>
                                        <p:tgtEl>
                                          <p:spTgt spid="43034"/>
                                        </p:tgtEl>
                                        <p:attrNameLst>
                                          <p:attrName>ppt_x</p:attrName>
                                        </p:attrNameLst>
                                      </p:cBhvr>
                                      <p:tavLst>
                                        <p:tav tm="0">
                                          <p:val>
                                            <p:strVal val="#ppt_x"/>
                                          </p:val>
                                        </p:tav>
                                        <p:tav tm="100000">
                                          <p:val>
                                            <p:strVal val="#ppt_x"/>
                                          </p:val>
                                        </p:tav>
                                      </p:tavLst>
                                    </p:anim>
                                    <p:anim calcmode="lin" valueType="num">
                                      <p:cBhvr>
                                        <p:cTn id="90" dur="500" fill="hold"/>
                                        <p:tgtEl>
                                          <p:spTgt spid="43034"/>
                                        </p:tgtEl>
                                        <p:attrNameLst>
                                          <p:attrName>ppt_y</p:attrName>
                                        </p:attrNameLst>
                                      </p:cBhvr>
                                      <p:tavLst>
                                        <p:tav tm="0">
                                          <p:val>
                                            <p:strVal val="#ppt_y-#ppt_h/2"/>
                                          </p:val>
                                        </p:tav>
                                        <p:tav tm="100000">
                                          <p:val>
                                            <p:strVal val="#ppt_y"/>
                                          </p:val>
                                        </p:tav>
                                      </p:tavLst>
                                    </p:anim>
                                    <p:anim calcmode="lin" valueType="num">
                                      <p:cBhvr>
                                        <p:cTn id="91" dur="500" fill="hold"/>
                                        <p:tgtEl>
                                          <p:spTgt spid="43034"/>
                                        </p:tgtEl>
                                        <p:attrNameLst>
                                          <p:attrName>ppt_w</p:attrName>
                                        </p:attrNameLst>
                                      </p:cBhvr>
                                      <p:tavLst>
                                        <p:tav tm="0">
                                          <p:val>
                                            <p:strVal val="#ppt_w"/>
                                          </p:val>
                                        </p:tav>
                                        <p:tav tm="100000">
                                          <p:val>
                                            <p:strVal val="#ppt_w"/>
                                          </p:val>
                                        </p:tav>
                                      </p:tavLst>
                                    </p:anim>
                                    <p:anim calcmode="lin" valueType="num">
                                      <p:cBhvr>
                                        <p:cTn id="92" dur="500" fill="hold"/>
                                        <p:tgtEl>
                                          <p:spTgt spid="4303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9" grpId="0" autoUpdateAnimBg="0"/>
      <p:bldP spid="43021" grpId="0" autoUpdateAnimBg="0"/>
      <p:bldP spid="43022" grpId="0" autoUpdateAnimBg="0"/>
      <p:bldP spid="43024" grpId="0" autoUpdateAnimBg="0"/>
      <p:bldP spid="43025" grpId="0" autoUpdateAnimBg="0"/>
      <p:bldP spid="43032" grpId="0" autoUpdateAnimBg="0"/>
      <p:bldP spid="43033" grpId="0" autoUpdateAnimBg="0"/>
      <p:bldP spid="43034" grpId="0" autoUpdateAnimBg="0"/>
      <p:bldP spid="43035" grpId="0" autoUpdateAnimBg="0"/>
      <p:bldP spid="43036" grpId="0" autoUpdateAnimBg="0"/>
      <p:bldP spid="43037" grpId="0" autoUpdateAnimBg="0"/>
      <p:bldP spid="43039" grpId="0"/>
      <p:bldP spid="43040" grpId="0" autoUpdateAnimBg="0"/>
      <p:bldP spid="4304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8"/>
          <p:cNvSpPr txBox="1">
            <a:spLocks noChangeArrowheads="1"/>
          </p:cNvSpPr>
          <p:nvPr/>
        </p:nvSpPr>
        <p:spPr bwMode="auto">
          <a:xfrm>
            <a:off x="0" y="914400"/>
            <a:ext cx="9144000" cy="369332"/>
          </a:xfrm>
          <a:prstGeom prst="rect">
            <a:avLst/>
          </a:prstGeom>
          <a:noFill/>
          <a:ln w="9525">
            <a:noFill/>
            <a:miter lim="800000"/>
            <a:headEnd/>
            <a:tailEnd/>
          </a:ln>
        </p:spPr>
        <p:txBody>
          <a:bodyPr>
            <a:spAutoFit/>
          </a:bodyPr>
          <a:lstStyle/>
          <a:p>
            <a:pPr algn="ctr">
              <a:spcBef>
                <a:spcPct val="50000"/>
              </a:spcBef>
            </a:pPr>
            <a:r>
              <a:rPr lang="en-US" altLang="en-US" dirty="0" smtClean="0">
                <a:solidFill>
                  <a:srgbClr val="006699"/>
                </a:solidFill>
                <a:latin typeface="Arial Black" pitchFamily="34" charset="0"/>
              </a:rPr>
              <a:t>Your Turn! </a:t>
            </a:r>
            <a:endParaRPr lang="en-US" dirty="0">
              <a:latin typeface="Verdana" pitchFamily="34" charset="0"/>
            </a:endParaRPr>
          </a:p>
        </p:txBody>
      </p:sp>
      <p:sp>
        <p:nvSpPr>
          <p:cNvPr id="8195" name="Text Box 9"/>
          <p:cNvSpPr txBox="1">
            <a:spLocks noChangeArrowheads="1"/>
          </p:cNvSpPr>
          <p:nvPr/>
        </p:nvSpPr>
        <p:spPr bwMode="auto">
          <a:xfrm>
            <a:off x="228600" y="1905000"/>
            <a:ext cx="3276600" cy="457200"/>
          </a:xfrm>
          <a:prstGeom prst="rect">
            <a:avLst/>
          </a:prstGeom>
          <a:noFill/>
          <a:ln w="9525">
            <a:noFill/>
            <a:miter lim="800000"/>
            <a:headEnd/>
            <a:tailEnd/>
          </a:ln>
        </p:spPr>
        <p:txBody>
          <a:bodyPr>
            <a:spAutoFit/>
          </a:bodyPr>
          <a:lstStyle/>
          <a:p>
            <a:pPr>
              <a:spcBef>
                <a:spcPct val="50000"/>
              </a:spcBef>
            </a:pPr>
            <a:r>
              <a:rPr lang="en-US" b="1">
                <a:latin typeface="Verdana" pitchFamily="34" charset="0"/>
              </a:rPr>
              <a:t>A. 3 </a:t>
            </a:r>
            <a:r>
              <a:rPr lang="en-US" altLang="en-US" b="1">
                <a:latin typeface="Verdana" pitchFamily="34" charset="0"/>
              </a:rPr>
              <a:t>– </a:t>
            </a:r>
            <a:r>
              <a:rPr lang="en-US" b="1">
                <a:latin typeface="Verdana" pitchFamily="34" charset="0"/>
              </a:rPr>
              <a:t>(</a:t>
            </a:r>
            <a:r>
              <a:rPr lang="en-US" altLang="en-US" b="1">
                <a:latin typeface="Verdana" pitchFamily="34" charset="0"/>
              </a:rPr>
              <a:t>–</a:t>
            </a:r>
            <a:r>
              <a:rPr lang="en-US" b="1">
                <a:latin typeface="Verdana" pitchFamily="34" charset="0"/>
              </a:rPr>
              <a:t>6)</a:t>
            </a:r>
          </a:p>
        </p:txBody>
      </p:sp>
      <p:sp>
        <p:nvSpPr>
          <p:cNvPr id="56330" name="Text Box 10"/>
          <p:cNvSpPr txBox="1">
            <a:spLocks noChangeArrowheads="1"/>
          </p:cNvSpPr>
          <p:nvPr/>
        </p:nvSpPr>
        <p:spPr bwMode="auto">
          <a:xfrm>
            <a:off x="685800" y="2362200"/>
            <a:ext cx="32766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3 </a:t>
            </a:r>
            <a:r>
              <a:rPr lang="en-US" altLang="en-US">
                <a:latin typeface="Verdana" pitchFamily="34" charset="0"/>
              </a:rPr>
              <a:t>– </a:t>
            </a:r>
            <a:r>
              <a:rPr lang="en-US">
                <a:latin typeface="Verdana" pitchFamily="34" charset="0"/>
              </a:rPr>
              <a:t>(</a:t>
            </a:r>
            <a:r>
              <a:rPr lang="en-US" altLang="en-US">
                <a:latin typeface="Verdana" pitchFamily="34" charset="0"/>
              </a:rPr>
              <a:t>–6)</a:t>
            </a:r>
            <a:r>
              <a:rPr lang="en-US">
                <a:latin typeface="Verdana" pitchFamily="34" charset="0"/>
              </a:rPr>
              <a:t> = 3 + 6</a:t>
            </a:r>
          </a:p>
        </p:txBody>
      </p:sp>
      <p:sp>
        <p:nvSpPr>
          <p:cNvPr id="56331" name="Text Box 11"/>
          <p:cNvSpPr txBox="1">
            <a:spLocks noChangeArrowheads="1"/>
          </p:cNvSpPr>
          <p:nvPr/>
        </p:nvSpPr>
        <p:spPr bwMode="auto">
          <a:xfrm>
            <a:off x="228600" y="3429000"/>
            <a:ext cx="2438400" cy="457200"/>
          </a:xfrm>
          <a:prstGeom prst="rect">
            <a:avLst/>
          </a:prstGeom>
          <a:noFill/>
          <a:ln w="9525">
            <a:noFill/>
            <a:miter lim="800000"/>
            <a:headEnd/>
            <a:tailEnd/>
          </a:ln>
        </p:spPr>
        <p:txBody>
          <a:bodyPr>
            <a:spAutoFit/>
          </a:bodyPr>
          <a:lstStyle/>
          <a:p>
            <a:pPr>
              <a:spcBef>
                <a:spcPct val="50000"/>
              </a:spcBef>
            </a:pPr>
            <a:r>
              <a:rPr lang="en-US" b="1">
                <a:latin typeface="Verdana" pitchFamily="34" charset="0"/>
              </a:rPr>
              <a:t>B.  –4 – 1</a:t>
            </a:r>
          </a:p>
        </p:txBody>
      </p:sp>
      <p:sp>
        <p:nvSpPr>
          <p:cNvPr id="56332" name="Text Box 12"/>
          <p:cNvSpPr txBox="1">
            <a:spLocks noChangeArrowheads="1"/>
          </p:cNvSpPr>
          <p:nvPr/>
        </p:nvSpPr>
        <p:spPr bwMode="auto">
          <a:xfrm>
            <a:off x="685800" y="3886200"/>
            <a:ext cx="33528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 –4 – 1 = –4 + (–1)</a:t>
            </a:r>
          </a:p>
        </p:txBody>
      </p:sp>
      <p:sp>
        <p:nvSpPr>
          <p:cNvPr id="56333" name="Text Box 13"/>
          <p:cNvSpPr txBox="1">
            <a:spLocks noChangeArrowheads="1"/>
          </p:cNvSpPr>
          <p:nvPr/>
        </p:nvSpPr>
        <p:spPr bwMode="auto">
          <a:xfrm>
            <a:off x="228600" y="5029200"/>
            <a:ext cx="2286000" cy="457200"/>
          </a:xfrm>
          <a:prstGeom prst="rect">
            <a:avLst/>
          </a:prstGeom>
          <a:noFill/>
          <a:ln w="9525">
            <a:noFill/>
            <a:miter lim="800000"/>
            <a:headEnd/>
            <a:tailEnd/>
          </a:ln>
        </p:spPr>
        <p:txBody>
          <a:bodyPr>
            <a:spAutoFit/>
          </a:bodyPr>
          <a:lstStyle/>
          <a:p>
            <a:pPr>
              <a:spcBef>
                <a:spcPct val="50000"/>
              </a:spcBef>
            </a:pPr>
            <a:r>
              <a:rPr lang="en-US" b="1">
                <a:latin typeface="Verdana" pitchFamily="34" charset="0"/>
              </a:rPr>
              <a:t>C.</a:t>
            </a:r>
            <a:r>
              <a:rPr lang="en-US">
                <a:latin typeface="Verdana" pitchFamily="34" charset="0"/>
              </a:rPr>
              <a:t> </a:t>
            </a:r>
            <a:r>
              <a:rPr lang="en-US" b="1">
                <a:latin typeface="Verdana" pitchFamily="34" charset="0"/>
              </a:rPr>
              <a:t>–7 – (–8)</a:t>
            </a:r>
          </a:p>
        </p:txBody>
      </p:sp>
      <p:sp>
        <p:nvSpPr>
          <p:cNvPr id="56334" name="Text Box 14"/>
          <p:cNvSpPr txBox="1">
            <a:spLocks noChangeArrowheads="1"/>
          </p:cNvSpPr>
          <p:nvPr/>
        </p:nvSpPr>
        <p:spPr bwMode="auto">
          <a:xfrm>
            <a:off x="685800" y="5486400"/>
            <a:ext cx="35814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–7 – (–8) = –7 + 8</a:t>
            </a:r>
          </a:p>
        </p:txBody>
      </p:sp>
      <p:sp>
        <p:nvSpPr>
          <p:cNvPr id="56335" name="Text Box 15"/>
          <p:cNvSpPr txBox="1">
            <a:spLocks noChangeArrowheads="1"/>
          </p:cNvSpPr>
          <p:nvPr/>
        </p:nvSpPr>
        <p:spPr bwMode="auto">
          <a:xfrm>
            <a:off x="2057400" y="2819400"/>
            <a:ext cx="1295400" cy="457200"/>
          </a:xfrm>
          <a:prstGeom prst="rect">
            <a:avLst/>
          </a:prstGeom>
          <a:noFill/>
          <a:ln w="9525">
            <a:noFill/>
            <a:miter lim="800000"/>
            <a:headEnd/>
            <a:tailEnd/>
          </a:ln>
        </p:spPr>
        <p:txBody>
          <a:bodyPr>
            <a:spAutoFit/>
          </a:bodyPr>
          <a:lstStyle/>
          <a:p>
            <a:pPr>
              <a:spcBef>
                <a:spcPct val="50000"/>
              </a:spcBef>
            </a:pPr>
            <a:r>
              <a:rPr lang="en-US" altLang="en-US">
                <a:latin typeface="Verdana" pitchFamily="34" charset="0"/>
              </a:rPr>
              <a:t>= 9</a:t>
            </a:r>
            <a:endParaRPr lang="en-US">
              <a:latin typeface="Verdana" pitchFamily="34" charset="0"/>
            </a:endParaRPr>
          </a:p>
        </p:txBody>
      </p:sp>
      <p:sp>
        <p:nvSpPr>
          <p:cNvPr id="56336" name="Text Box 16"/>
          <p:cNvSpPr txBox="1">
            <a:spLocks noChangeArrowheads="1"/>
          </p:cNvSpPr>
          <p:nvPr/>
        </p:nvSpPr>
        <p:spPr bwMode="auto">
          <a:xfrm>
            <a:off x="2057400" y="4343400"/>
            <a:ext cx="11430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 –5</a:t>
            </a:r>
          </a:p>
        </p:txBody>
      </p:sp>
      <p:sp>
        <p:nvSpPr>
          <p:cNvPr id="56337" name="Text Box 17"/>
          <p:cNvSpPr txBox="1">
            <a:spLocks noChangeArrowheads="1"/>
          </p:cNvSpPr>
          <p:nvPr/>
        </p:nvSpPr>
        <p:spPr bwMode="auto">
          <a:xfrm>
            <a:off x="2286000" y="5943600"/>
            <a:ext cx="13716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 1</a:t>
            </a:r>
          </a:p>
        </p:txBody>
      </p:sp>
      <p:sp>
        <p:nvSpPr>
          <p:cNvPr id="56338" name="Text Box 18"/>
          <p:cNvSpPr txBox="1">
            <a:spLocks noChangeArrowheads="1"/>
          </p:cNvSpPr>
          <p:nvPr/>
        </p:nvSpPr>
        <p:spPr bwMode="auto">
          <a:xfrm>
            <a:off x="3886200" y="2362200"/>
            <a:ext cx="4648200" cy="457200"/>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Add the opposite of –6.</a:t>
            </a:r>
          </a:p>
        </p:txBody>
      </p:sp>
      <p:sp>
        <p:nvSpPr>
          <p:cNvPr id="56339" name="Text Box 19"/>
          <p:cNvSpPr txBox="1">
            <a:spLocks noChangeArrowheads="1"/>
          </p:cNvSpPr>
          <p:nvPr/>
        </p:nvSpPr>
        <p:spPr bwMode="auto">
          <a:xfrm>
            <a:off x="3810000" y="3886200"/>
            <a:ext cx="4648200" cy="457200"/>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Add the opposite of 1.</a:t>
            </a:r>
          </a:p>
        </p:txBody>
      </p:sp>
      <p:sp>
        <p:nvSpPr>
          <p:cNvPr id="56340" name="Text Box 20"/>
          <p:cNvSpPr txBox="1">
            <a:spLocks noChangeArrowheads="1"/>
          </p:cNvSpPr>
          <p:nvPr/>
        </p:nvSpPr>
        <p:spPr bwMode="auto">
          <a:xfrm>
            <a:off x="3810000" y="5486400"/>
            <a:ext cx="4648200" cy="457200"/>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Add the opposite of –8.</a:t>
            </a:r>
          </a:p>
        </p:txBody>
      </p:sp>
      <p:sp>
        <p:nvSpPr>
          <p:cNvPr id="56341" name="Text Box 21"/>
          <p:cNvSpPr txBox="1">
            <a:spLocks noChangeArrowheads="1"/>
          </p:cNvSpPr>
          <p:nvPr/>
        </p:nvSpPr>
        <p:spPr bwMode="auto">
          <a:xfrm>
            <a:off x="3886200" y="2759075"/>
            <a:ext cx="4267200" cy="822325"/>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Same signs; use the sign of the integers.</a:t>
            </a:r>
            <a:endParaRPr lang="en-US"/>
          </a:p>
        </p:txBody>
      </p:sp>
      <p:sp>
        <p:nvSpPr>
          <p:cNvPr id="56342" name="Text Box 22"/>
          <p:cNvSpPr txBox="1">
            <a:spLocks noChangeArrowheads="1"/>
          </p:cNvSpPr>
          <p:nvPr/>
        </p:nvSpPr>
        <p:spPr bwMode="auto">
          <a:xfrm>
            <a:off x="3810000" y="4343400"/>
            <a:ext cx="4648200" cy="822325"/>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Same sign; use the sign of the integers.</a:t>
            </a:r>
          </a:p>
        </p:txBody>
      </p:sp>
      <p:sp>
        <p:nvSpPr>
          <p:cNvPr id="56343" name="Text Box 23"/>
          <p:cNvSpPr txBox="1">
            <a:spLocks noChangeArrowheads="1"/>
          </p:cNvSpPr>
          <p:nvPr/>
        </p:nvSpPr>
        <p:spPr bwMode="auto">
          <a:xfrm>
            <a:off x="3810000" y="6003925"/>
            <a:ext cx="4648200" cy="457200"/>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8 &gt; 7; use the sign of 8.</a:t>
            </a:r>
          </a:p>
        </p:txBody>
      </p:sp>
      <p:sp>
        <p:nvSpPr>
          <p:cNvPr id="8210" name="Text Box 24"/>
          <p:cNvSpPr txBox="1">
            <a:spLocks noChangeArrowheads="1"/>
          </p:cNvSpPr>
          <p:nvPr/>
        </p:nvSpPr>
        <p:spPr bwMode="auto">
          <a:xfrm>
            <a:off x="228600" y="1447800"/>
            <a:ext cx="2286000" cy="457200"/>
          </a:xfrm>
          <a:prstGeom prst="rect">
            <a:avLst/>
          </a:prstGeom>
          <a:noFill/>
          <a:ln w="9525">
            <a:noFill/>
            <a:miter lim="800000"/>
            <a:headEnd/>
            <a:tailEnd/>
          </a:ln>
        </p:spPr>
        <p:txBody>
          <a:bodyPr>
            <a:spAutoFit/>
          </a:bodyPr>
          <a:lstStyle/>
          <a:p>
            <a:pPr>
              <a:spcBef>
                <a:spcPct val="50000"/>
              </a:spcBef>
            </a:pPr>
            <a:r>
              <a:rPr lang="en-US" b="1">
                <a:latin typeface="Verdana" pitchFamily="34" charset="0"/>
              </a:rPr>
              <a:t>Subtract.</a:t>
            </a:r>
          </a:p>
        </p:txBody>
      </p:sp>
      <p:sp>
        <p:nvSpPr>
          <p:cNvPr id="19" name="AutoShape 2"/>
          <p:cNvSpPr txBox="1">
            <a:spLocks noChangeArrowheads="1"/>
          </p:cNvSpPr>
          <p:nvPr/>
        </p:nvSpPr>
        <p:spPr>
          <a:xfrm>
            <a:off x="457200" y="277813"/>
            <a:ext cx="8077200" cy="788987"/>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spc="-100" dirty="0" smtClean="0">
                <a:solidFill>
                  <a:srgbClr val="CC9900"/>
                </a:solidFill>
                <a:latin typeface="akaDylan Open" pitchFamily="82" charset="0"/>
                <a:ea typeface="+mj-ea"/>
                <a:cs typeface="+mj-cs"/>
              </a:rPr>
              <a:t>SUBTRACTING </a:t>
            </a:r>
            <a:r>
              <a:rPr kumimoji="0" lang="en-US" sz="4000" b="1" i="0" u="none" strike="noStrike" kern="1200" cap="none" spc="-100" normalizeH="0" baseline="0" noProof="0" dirty="0" smtClean="0">
                <a:ln>
                  <a:noFill/>
                </a:ln>
                <a:solidFill>
                  <a:srgbClr val="CC9900"/>
                </a:solidFill>
                <a:effectLst/>
                <a:uLnTx/>
                <a:uFillTx/>
                <a:latin typeface="akaDylan Open" pitchFamily="82" charset="0"/>
                <a:ea typeface="+mj-ea"/>
                <a:cs typeface="+mj-cs"/>
              </a:rPr>
              <a:t>RATIONAL NUMBERS </a:t>
            </a:r>
            <a:endParaRPr kumimoji="0" lang="en-IN" sz="4000" b="1" i="0" u="none" strike="noStrike" kern="1200" cap="none" spc="-100" normalizeH="0" baseline="0" noProof="0" dirty="0">
              <a:ln>
                <a:noFill/>
              </a:ln>
              <a:solidFill>
                <a:srgbClr val="CC9900"/>
              </a:solidFill>
              <a:effectLst/>
              <a:uLnTx/>
              <a:uFillTx/>
              <a:latin typeface="akaDylan Open" pitchFamily="82"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6338"/>
                                        </p:tgtEl>
                                        <p:attrNameLst>
                                          <p:attrName>style.visibility</p:attrName>
                                        </p:attrNameLst>
                                      </p:cBhvr>
                                      <p:to>
                                        <p:strVal val="visible"/>
                                      </p:to>
                                    </p:set>
                                    <p:animEffect transition="in" filter="wipe(left)">
                                      <p:cBhvr>
                                        <p:cTn id="7" dur="500"/>
                                        <p:tgtEl>
                                          <p:spTgt spid="56338"/>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 fill="hold" grpId="0" nodeType="clickEffect">
                                  <p:stCondLst>
                                    <p:cond delay="0"/>
                                  </p:stCondLst>
                                  <p:childTnLst>
                                    <p:set>
                                      <p:cBhvr>
                                        <p:cTn id="11" dur="1" fill="hold">
                                          <p:stCondLst>
                                            <p:cond delay="0"/>
                                          </p:stCondLst>
                                        </p:cTn>
                                        <p:tgtEl>
                                          <p:spTgt spid="56330"/>
                                        </p:tgtEl>
                                        <p:attrNameLst>
                                          <p:attrName>style.visibility</p:attrName>
                                        </p:attrNameLst>
                                      </p:cBhvr>
                                      <p:to>
                                        <p:strVal val="visible"/>
                                      </p:to>
                                    </p:set>
                                    <p:anim calcmode="lin" valueType="num">
                                      <p:cBhvr>
                                        <p:cTn id="12" dur="500" fill="hold"/>
                                        <p:tgtEl>
                                          <p:spTgt spid="56330"/>
                                        </p:tgtEl>
                                        <p:attrNameLst>
                                          <p:attrName>ppt_x</p:attrName>
                                        </p:attrNameLst>
                                      </p:cBhvr>
                                      <p:tavLst>
                                        <p:tav tm="0">
                                          <p:val>
                                            <p:strVal val="#ppt_x"/>
                                          </p:val>
                                        </p:tav>
                                        <p:tav tm="100000">
                                          <p:val>
                                            <p:strVal val="#ppt_x"/>
                                          </p:val>
                                        </p:tav>
                                      </p:tavLst>
                                    </p:anim>
                                    <p:anim calcmode="lin" valueType="num">
                                      <p:cBhvr>
                                        <p:cTn id="13" dur="500" fill="hold"/>
                                        <p:tgtEl>
                                          <p:spTgt spid="56330"/>
                                        </p:tgtEl>
                                        <p:attrNameLst>
                                          <p:attrName>ppt_y</p:attrName>
                                        </p:attrNameLst>
                                      </p:cBhvr>
                                      <p:tavLst>
                                        <p:tav tm="0">
                                          <p:val>
                                            <p:strVal val="#ppt_y-#ppt_h/2"/>
                                          </p:val>
                                        </p:tav>
                                        <p:tav tm="100000">
                                          <p:val>
                                            <p:strVal val="#ppt_y"/>
                                          </p:val>
                                        </p:tav>
                                      </p:tavLst>
                                    </p:anim>
                                    <p:anim calcmode="lin" valueType="num">
                                      <p:cBhvr>
                                        <p:cTn id="14" dur="500" fill="hold"/>
                                        <p:tgtEl>
                                          <p:spTgt spid="56330"/>
                                        </p:tgtEl>
                                        <p:attrNameLst>
                                          <p:attrName>ppt_w</p:attrName>
                                        </p:attrNameLst>
                                      </p:cBhvr>
                                      <p:tavLst>
                                        <p:tav tm="0">
                                          <p:val>
                                            <p:strVal val="#ppt_w"/>
                                          </p:val>
                                        </p:tav>
                                        <p:tav tm="100000">
                                          <p:val>
                                            <p:strVal val="#ppt_w"/>
                                          </p:val>
                                        </p:tav>
                                      </p:tavLst>
                                    </p:anim>
                                    <p:anim calcmode="lin" valueType="num">
                                      <p:cBhvr>
                                        <p:cTn id="15" dur="500" fill="hold"/>
                                        <p:tgtEl>
                                          <p:spTgt spid="5633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6341"/>
                                        </p:tgtEl>
                                        <p:attrNameLst>
                                          <p:attrName>style.visibility</p:attrName>
                                        </p:attrNameLst>
                                      </p:cBhvr>
                                      <p:to>
                                        <p:strVal val="visible"/>
                                      </p:to>
                                    </p:set>
                                    <p:animEffect transition="in" filter="wipe(left)">
                                      <p:cBhvr>
                                        <p:cTn id="20" dur="500"/>
                                        <p:tgtEl>
                                          <p:spTgt spid="56341"/>
                                        </p:tgtEl>
                                      </p:cBhvr>
                                    </p:animEffect>
                                  </p:childTnLst>
                                </p:cTn>
                              </p:par>
                            </p:childTnLst>
                          </p:cTn>
                        </p:par>
                      </p:childTnLst>
                    </p:cTn>
                  </p:par>
                  <p:par>
                    <p:cTn id="21" fill="hold">
                      <p:stCondLst>
                        <p:cond delay="indefinite"/>
                      </p:stCondLst>
                      <p:childTnLst>
                        <p:par>
                          <p:cTn id="22" fill="hold">
                            <p:stCondLst>
                              <p:cond delay="0"/>
                            </p:stCondLst>
                            <p:childTnLst>
                              <p:par>
                                <p:cTn id="23" presetID="17" presetClass="entr" presetSubtype="1" fill="hold" grpId="0" nodeType="clickEffect">
                                  <p:stCondLst>
                                    <p:cond delay="0"/>
                                  </p:stCondLst>
                                  <p:childTnLst>
                                    <p:set>
                                      <p:cBhvr>
                                        <p:cTn id="24" dur="1" fill="hold">
                                          <p:stCondLst>
                                            <p:cond delay="0"/>
                                          </p:stCondLst>
                                        </p:cTn>
                                        <p:tgtEl>
                                          <p:spTgt spid="56335"/>
                                        </p:tgtEl>
                                        <p:attrNameLst>
                                          <p:attrName>style.visibility</p:attrName>
                                        </p:attrNameLst>
                                      </p:cBhvr>
                                      <p:to>
                                        <p:strVal val="visible"/>
                                      </p:to>
                                    </p:set>
                                    <p:anim calcmode="lin" valueType="num">
                                      <p:cBhvr>
                                        <p:cTn id="25" dur="500" fill="hold"/>
                                        <p:tgtEl>
                                          <p:spTgt spid="56335"/>
                                        </p:tgtEl>
                                        <p:attrNameLst>
                                          <p:attrName>ppt_x</p:attrName>
                                        </p:attrNameLst>
                                      </p:cBhvr>
                                      <p:tavLst>
                                        <p:tav tm="0">
                                          <p:val>
                                            <p:strVal val="#ppt_x"/>
                                          </p:val>
                                        </p:tav>
                                        <p:tav tm="100000">
                                          <p:val>
                                            <p:strVal val="#ppt_x"/>
                                          </p:val>
                                        </p:tav>
                                      </p:tavLst>
                                    </p:anim>
                                    <p:anim calcmode="lin" valueType="num">
                                      <p:cBhvr>
                                        <p:cTn id="26" dur="500" fill="hold"/>
                                        <p:tgtEl>
                                          <p:spTgt spid="56335"/>
                                        </p:tgtEl>
                                        <p:attrNameLst>
                                          <p:attrName>ppt_y</p:attrName>
                                        </p:attrNameLst>
                                      </p:cBhvr>
                                      <p:tavLst>
                                        <p:tav tm="0">
                                          <p:val>
                                            <p:strVal val="#ppt_y-#ppt_h/2"/>
                                          </p:val>
                                        </p:tav>
                                        <p:tav tm="100000">
                                          <p:val>
                                            <p:strVal val="#ppt_y"/>
                                          </p:val>
                                        </p:tav>
                                      </p:tavLst>
                                    </p:anim>
                                    <p:anim calcmode="lin" valueType="num">
                                      <p:cBhvr>
                                        <p:cTn id="27" dur="500" fill="hold"/>
                                        <p:tgtEl>
                                          <p:spTgt spid="56335"/>
                                        </p:tgtEl>
                                        <p:attrNameLst>
                                          <p:attrName>ppt_w</p:attrName>
                                        </p:attrNameLst>
                                      </p:cBhvr>
                                      <p:tavLst>
                                        <p:tav tm="0">
                                          <p:val>
                                            <p:strVal val="#ppt_w"/>
                                          </p:val>
                                        </p:tav>
                                        <p:tav tm="100000">
                                          <p:val>
                                            <p:strVal val="#ppt_w"/>
                                          </p:val>
                                        </p:tav>
                                      </p:tavLst>
                                    </p:anim>
                                    <p:anim calcmode="lin" valueType="num">
                                      <p:cBhvr>
                                        <p:cTn id="28" dur="500" fill="hold"/>
                                        <p:tgtEl>
                                          <p:spTgt spid="56335"/>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56331"/>
                                        </p:tgtEl>
                                        <p:attrNameLst>
                                          <p:attrName>style.visibility</p:attrName>
                                        </p:attrNameLst>
                                      </p:cBhvr>
                                      <p:to>
                                        <p:strVal val="visible"/>
                                      </p:to>
                                    </p:set>
                                    <p:anim calcmode="lin" valueType="num">
                                      <p:cBhvr additive="base">
                                        <p:cTn id="33" dur="500" fill="hold"/>
                                        <p:tgtEl>
                                          <p:spTgt spid="56331"/>
                                        </p:tgtEl>
                                        <p:attrNameLst>
                                          <p:attrName>ppt_x</p:attrName>
                                        </p:attrNameLst>
                                      </p:cBhvr>
                                      <p:tavLst>
                                        <p:tav tm="0">
                                          <p:val>
                                            <p:strVal val="0-#ppt_w/2"/>
                                          </p:val>
                                        </p:tav>
                                        <p:tav tm="100000">
                                          <p:val>
                                            <p:strVal val="#ppt_x"/>
                                          </p:val>
                                        </p:tav>
                                      </p:tavLst>
                                    </p:anim>
                                    <p:anim calcmode="lin" valueType="num">
                                      <p:cBhvr additive="base">
                                        <p:cTn id="34" dur="500" fill="hold"/>
                                        <p:tgtEl>
                                          <p:spTgt spid="56331"/>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56339"/>
                                        </p:tgtEl>
                                        <p:attrNameLst>
                                          <p:attrName>style.visibility</p:attrName>
                                        </p:attrNameLst>
                                      </p:cBhvr>
                                      <p:to>
                                        <p:strVal val="visible"/>
                                      </p:to>
                                    </p:set>
                                    <p:animEffect transition="in" filter="wipe(left)">
                                      <p:cBhvr>
                                        <p:cTn id="39" dur="500"/>
                                        <p:tgtEl>
                                          <p:spTgt spid="56339"/>
                                        </p:tgtEl>
                                      </p:cBhvr>
                                    </p:animEffect>
                                  </p:childTnLst>
                                </p:cTn>
                              </p:par>
                            </p:childTnLst>
                          </p:cTn>
                        </p:par>
                      </p:childTnLst>
                    </p:cTn>
                  </p:par>
                  <p:par>
                    <p:cTn id="40" fill="hold">
                      <p:stCondLst>
                        <p:cond delay="indefinite"/>
                      </p:stCondLst>
                      <p:childTnLst>
                        <p:par>
                          <p:cTn id="41" fill="hold">
                            <p:stCondLst>
                              <p:cond delay="0"/>
                            </p:stCondLst>
                            <p:childTnLst>
                              <p:par>
                                <p:cTn id="42" presetID="17" presetClass="entr" presetSubtype="1" fill="hold" grpId="0" nodeType="clickEffect">
                                  <p:stCondLst>
                                    <p:cond delay="0"/>
                                  </p:stCondLst>
                                  <p:childTnLst>
                                    <p:set>
                                      <p:cBhvr>
                                        <p:cTn id="43" dur="1" fill="hold">
                                          <p:stCondLst>
                                            <p:cond delay="0"/>
                                          </p:stCondLst>
                                        </p:cTn>
                                        <p:tgtEl>
                                          <p:spTgt spid="56332"/>
                                        </p:tgtEl>
                                        <p:attrNameLst>
                                          <p:attrName>style.visibility</p:attrName>
                                        </p:attrNameLst>
                                      </p:cBhvr>
                                      <p:to>
                                        <p:strVal val="visible"/>
                                      </p:to>
                                    </p:set>
                                    <p:anim calcmode="lin" valueType="num">
                                      <p:cBhvr>
                                        <p:cTn id="44" dur="500" fill="hold"/>
                                        <p:tgtEl>
                                          <p:spTgt spid="56332"/>
                                        </p:tgtEl>
                                        <p:attrNameLst>
                                          <p:attrName>ppt_x</p:attrName>
                                        </p:attrNameLst>
                                      </p:cBhvr>
                                      <p:tavLst>
                                        <p:tav tm="0">
                                          <p:val>
                                            <p:strVal val="#ppt_x"/>
                                          </p:val>
                                        </p:tav>
                                        <p:tav tm="100000">
                                          <p:val>
                                            <p:strVal val="#ppt_x"/>
                                          </p:val>
                                        </p:tav>
                                      </p:tavLst>
                                    </p:anim>
                                    <p:anim calcmode="lin" valueType="num">
                                      <p:cBhvr>
                                        <p:cTn id="45" dur="500" fill="hold"/>
                                        <p:tgtEl>
                                          <p:spTgt spid="56332"/>
                                        </p:tgtEl>
                                        <p:attrNameLst>
                                          <p:attrName>ppt_y</p:attrName>
                                        </p:attrNameLst>
                                      </p:cBhvr>
                                      <p:tavLst>
                                        <p:tav tm="0">
                                          <p:val>
                                            <p:strVal val="#ppt_y-#ppt_h/2"/>
                                          </p:val>
                                        </p:tav>
                                        <p:tav tm="100000">
                                          <p:val>
                                            <p:strVal val="#ppt_y"/>
                                          </p:val>
                                        </p:tav>
                                      </p:tavLst>
                                    </p:anim>
                                    <p:anim calcmode="lin" valueType="num">
                                      <p:cBhvr>
                                        <p:cTn id="46" dur="500" fill="hold"/>
                                        <p:tgtEl>
                                          <p:spTgt spid="56332"/>
                                        </p:tgtEl>
                                        <p:attrNameLst>
                                          <p:attrName>ppt_w</p:attrName>
                                        </p:attrNameLst>
                                      </p:cBhvr>
                                      <p:tavLst>
                                        <p:tav tm="0">
                                          <p:val>
                                            <p:strVal val="#ppt_w"/>
                                          </p:val>
                                        </p:tav>
                                        <p:tav tm="100000">
                                          <p:val>
                                            <p:strVal val="#ppt_w"/>
                                          </p:val>
                                        </p:tav>
                                      </p:tavLst>
                                    </p:anim>
                                    <p:anim calcmode="lin" valueType="num">
                                      <p:cBhvr>
                                        <p:cTn id="47" dur="500" fill="hold"/>
                                        <p:tgtEl>
                                          <p:spTgt spid="56332"/>
                                        </p:tgtEl>
                                        <p:attrNameLst>
                                          <p:attrName>ppt_h</p:attrName>
                                        </p:attrNameLst>
                                      </p:cBhvr>
                                      <p:tavLst>
                                        <p:tav tm="0">
                                          <p:val>
                                            <p:fltVal val="0"/>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56342"/>
                                        </p:tgtEl>
                                        <p:attrNameLst>
                                          <p:attrName>style.visibility</p:attrName>
                                        </p:attrNameLst>
                                      </p:cBhvr>
                                      <p:to>
                                        <p:strVal val="visible"/>
                                      </p:to>
                                    </p:set>
                                    <p:animEffect transition="in" filter="wipe(left)">
                                      <p:cBhvr>
                                        <p:cTn id="52" dur="500"/>
                                        <p:tgtEl>
                                          <p:spTgt spid="56342"/>
                                        </p:tgtEl>
                                      </p:cBhvr>
                                    </p:animEffect>
                                  </p:childTnLst>
                                </p:cTn>
                              </p:par>
                            </p:childTnLst>
                          </p:cTn>
                        </p:par>
                      </p:childTnLst>
                    </p:cTn>
                  </p:par>
                  <p:par>
                    <p:cTn id="53" fill="hold">
                      <p:stCondLst>
                        <p:cond delay="indefinite"/>
                      </p:stCondLst>
                      <p:childTnLst>
                        <p:par>
                          <p:cTn id="54" fill="hold">
                            <p:stCondLst>
                              <p:cond delay="0"/>
                            </p:stCondLst>
                            <p:childTnLst>
                              <p:par>
                                <p:cTn id="55" presetID="17" presetClass="entr" presetSubtype="1" fill="hold" grpId="0" nodeType="clickEffect">
                                  <p:stCondLst>
                                    <p:cond delay="0"/>
                                  </p:stCondLst>
                                  <p:childTnLst>
                                    <p:set>
                                      <p:cBhvr>
                                        <p:cTn id="56" dur="1" fill="hold">
                                          <p:stCondLst>
                                            <p:cond delay="0"/>
                                          </p:stCondLst>
                                        </p:cTn>
                                        <p:tgtEl>
                                          <p:spTgt spid="56336"/>
                                        </p:tgtEl>
                                        <p:attrNameLst>
                                          <p:attrName>style.visibility</p:attrName>
                                        </p:attrNameLst>
                                      </p:cBhvr>
                                      <p:to>
                                        <p:strVal val="visible"/>
                                      </p:to>
                                    </p:set>
                                    <p:anim calcmode="lin" valueType="num">
                                      <p:cBhvr>
                                        <p:cTn id="57" dur="500" fill="hold"/>
                                        <p:tgtEl>
                                          <p:spTgt spid="56336"/>
                                        </p:tgtEl>
                                        <p:attrNameLst>
                                          <p:attrName>ppt_x</p:attrName>
                                        </p:attrNameLst>
                                      </p:cBhvr>
                                      <p:tavLst>
                                        <p:tav tm="0">
                                          <p:val>
                                            <p:strVal val="#ppt_x"/>
                                          </p:val>
                                        </p:tav>
                                        <p:tav tm="100000">
                                          <p:val>
                                            <p:strVal val="#ppt_x"/>
                                          </p:val>
                                        </p:tav>
                                      </p:tavLst>
                                    </p:anim>
                                    <p:anim calcmode="lin" valueType="num">
                                      <p:cBhvr>
                                        <p:cTn id="58" dur="500" fill="hold"/>
                                        <p:tgtEl>
                                          <p:spTgt spid="56336"/>
                                        </p:tgtEl>
                                        <p:attrNameLst>
                                          <p:attrName>ppt_y</p:attrName>
                                        </p:attrNameLst>
                                      </p:cBhvr>
                                      <p:tavLst>
                                        <p:tav tm="0">
                                          <p:val>
                                            <p:strVal val="#ppt_y-#ppt_h/2"/>
                                          </p:val>
                                        </p:tav>
                                        <p:tav tm="100000">
                                          <p:val>
                                            <p:strVal val="#ppt_y"/>
                                          </p:val>
                                        </p:tav>
                                      </p:tavLst>
                                    </p:anim>
                                    <p:anim calcmode="lin" valueType="num">
                                      <p:cBhvr>
                                        <p:cTn id="59" dur="500" fill="hold"/>
                                        <p:tgtEl>
                                          <p:spTgt spid="56336"/>
                                        </p:tgtEl>
                                        <p:attrNameLst>
                                          <p:attrName>ppt_w</p:attrName>
                                        </p:attrNameLst>
                                      </p:cBhvr>
                                      <p:tavLst>
                                        <p:tav tm="0">
                                          <p:val>
                                            <p:strVal val="#ppt_w"/>
                                          </p:val>
                                        </p:tav>
                                        <p:tav tm="100000">
                                          <p:val>
                                            <p:strVal val="#ppt_w"/>
                                          </p:val>
                                        </p:tav>
                                      </p:tavLst>
                                    </p:anim>
                                    <p:anim calcmode="lin" valueType="num">
                                      <p:cBhvr>
                                        <p:cTn id="60" dur="500" fill="hold"/>
                                        <p:tgtEl>
                                          <p:spTgt spid="56336"/>
                                        </p:tgtEl>
                                        <p:attrNameLst>
                                          <p:attrName>ppt_h</p:attrName>
                                        </p:attrNameLst>
                                      </p:cBhvr>
                                      <p:tavLst>
                                        <p:tav tm="0">
                                          <p:val>
                                            <p:fltVal val="0"/>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56333"/>
                                        </p:tgtEl>
                                        <p:attrNameLst>
                                          <p:attrName>style.visibility</p:attrName>
                                        </p:attrNameLst>
                                      </p:cBhvr>
                                      <p:to>
                                        <p:strVal val="visible"/>
                                      </p:to>
                                    </p:set>
                                    <p:anim calcmode="lin" valueType="num">
                                      <p:cBhvr additive="base">
                                        <p:cTn id="65" dur="500" fill="hold"/>
                                        <p:tgtEl>
                                          <p:spTgt spid="56333"/>
                                        </p:tgtEl>
                                        <p:attrNameLst>
                                          <p:attrName>ppt_x</p:attrName>
                                        </p:attrNameLst>
                                      </p:cBhvr>
                                      <p:tavLst>
                                        <p:tav tm="0">
                                          <p:val>
                                            <p:strVal val="0-#ppt_w/2"/>
                                          </p:val>
                                        </p:tav>
                                        <p:tav tm="100000">
                                          <p:val>
                                            <p:strVal val="#ppt_x"/>
                                          </p:val>
                                        </p:tav>
                                      </p:tavLst>
                                    </p:anim>
                                    <p:anim calcmode="lin" valueType="num">
                                      <p:cBhvr additive="base">
                                        <p:cTn id="66" dur="500" fill="hold"/>
                                        <p:tgtEl>
                                          <p:spTgt spid="56333"/>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56340"/>
                                        </p:tgtEl>
                                        <p:attrNameLst>
                                          <p:attrName>style.visibility</p:attrName>
                                        </p:attrNameLst>
                                      </p:cBhvr>
                                      <p:to>
                                        <p:strVal val="visible"/>
                                      </p:to>
                                    </p:set>
                                    <p:animEffect transition="in" filter="wipe(left)">
                                      <p:cBhvr>
                                        <p:cTn id="71" dur="500"/>
                                        <p:tgtEl>
                                          <p:spTgt spid="56340"/>
                                        </p:tgtEl>
                                      </p:cBhvr>
                                    </p:animEffect>
                                  </p:childTnLst>
                                </p:cTn>
                              </p:par>
                            </p:childTnLst>
                          </p:cTn>
                        </p:par>
                      </p:childTnLst>
                    </p:cTn>
                  </p:par>
                  <p:par>
                    <p:cTn id="72" fill="hold">
                      <p:stCondLst>
                        <p:cond delay="indefinite"/>
                      </p:stCondLst>
                      <p:childTnLst>
                        <p:par>
                          <p:cTn id="73" fill="hold">
                            <p:stCondLst>
                              <p:cond delay="0"/>
                            </p:stCondLst>
                            <p:childTnLst>
                              <p:par>
                                <p:cTn id="74" presetID="17" presetClass="entr" presetSubtype="1" fill="hold" grpId="0" nodeType="clickEffect">
                                  <p:stCondLst>
                                    <p:cond delay="0"/>
                                  </p:stCondLst>
                                  <p:childTnLst>
                                    <p:set>
                                      <p:cBhvr>
                                        <p:cTn id="75" dur="1" fill="hold">
                                          <p:stCondLst>
                                            <p:cond delay="0"/>
                                          </p:stCondLst>
                                        </p:cTn>
                                        <p:tgtEl>
                                          <p:spTgt spid="56334"/>
                                        </p:tgtEl>
                                        <p:attrNameLst>
                                          <p:attrName>style.visibility</p:attrName>
                                        </p:attrNameLst>
                                      </p:cBhvr>
                                      <p:to>
                                        <p:strVal val="visible"/>
                                      </p:to>
                                    </p:set>
                                    <p:anim calcmode="lin" valueType="num">
                                      <p:cBhvr>
                                        <p:cTn id="76" dur="500" fill="hold"/>
                                        <p:tgtEl>
                                          <p:spTgt spid="56334"/>
                                        </p:tgtEl>
                                        <p:attrNameLst>
                                          <p:attrName>ppt_x</p:attrName>
                                        </p:attrNameLst>
                                      </p:cBhvr>
                                      <p:tavLst>
                                        <p:tav tm="0">
                                          <p:val>
                                            <p:strVal val="#ppt_x"/>
                                          </p:val>
                                        </p:tav>
                                        <p:tav tm="100000">
                                          <p:val>
                                            <p:strVal val="#ppt_x"/>
                                          </p:val>
                                        </p:tav>
                                      </p:tavLst>
                                    </p:anim>
                                    <p:anim calcmode="lin" valueType="num">
                                      <p:cBhvr>
                                        <p:cTn id="77" dur="500" fill="hold"/>
                                        <p:tgtEl>
                                          <p:spTgt spid="56334"/>
                                        </p:tgtEl>
                                        <p:attrNameLst>
                                          <p:attrName>ppt_y</p:attrName>
                                        </p:attrNameLst>
                                      </p:cBhvr>
                                      <p:tavLst>
                                        <p:tav tm="0">
                                          <p:val>
                                            <p:strVal val="#ppt_y-#ppt_h/2"/>
                                          </p:val>
                                        </p:tav>
                                        <p:tav tm="100000">
                                          <p:val>
                                            <p:strVal val="#ppt_y"/>
                                          </p:val>
                                        </p:tav>
                                      </p:tavLst>
                                    </p:anim>
                                    <p:anim calcmode="lin" valueType="num">
                                      <p:cBhvr>
                                        <p:cTn id="78" dur="500" fill="hold"/>
                                        <p:tgtEl>
                                          <p:spTgt spid="56334"/>
                                        </p:tgtEl>
                                        <p:attrNameLst>
                                          <p:attrName>ppt_w</p:attrName>
                                        </p:attrNameLst>
                                      </p:cBhvr>
                                      <p:tavLst>
                                        <p:tav tm="0">
                                          <p:val>
                                            <p:strVal val="#ppt_w"/>
                                          </p:val>
                                        </p:tav>
                                        <p:tav tm="100000">
                                          <p:val>
                                            <p:strVal val="#ppt_w"/>
                                          </p:val>
                                        </p:tav>
                                      </p:tavLst>
                                    </p:anim>
                                    <p:anim calcmode="lin" valueType="num">
                                      <p:cBhvr>
                                        <p:cTn id="79" dur="500" fill="hold"/>
                                        <p:tgtEl>
                                          <p:spTgt spid="56334"/>
                                        </p:tgtEl>
                                        <p:attrNameLst>
                                          <p:attrName>ppt_h</p:attrName>
                                        </p:attrNameLst>
                                      </p:cBhvr>
                                      <p:tavLst>
                                        <p:tav tm="0">
                                          <p:val>
                                            <p:fltVal val="0"/>
                                          </p:val>
                                        </p:tav>
                                        <p:tav tm="100000">
                                          <p:val>
                                            <p:strVal val="#ppt_h"/>
                                          </p:val>
                                        </p:tav>
                                      </p:tavLst>
                                    </p:anim>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56343"/>
                                        </p:tgtEl>
                                        <p:attrNameLst>
                                          <p:attrName>style.visibility</p:attrName>
                                        </p:attrNameLst>
                                      </p:cBhvr>
                                      <p:to>
                                        <p:strVal val="visible"/>
                                      </p:to>
                                    </p:set>
                                    <p:animEffect transition="in" filter="wipe(left)">
                                      <p:cBhvr>
                                        <p:cTn id="84" dur="500"/>
                                        <p:tgtEl>
                                          <p:spTgt spid="56343"/>
                                        </p:tgtEl>
                                      </p:cBhvr>
                                    </p:animEffect>
                                  </p:childTnLst>
                                </p:cTn>
                              </p:par>
                            </p:childTnLst>
                          </p:cTn>
                        </p:par>
                      </p:childTnLst>
                    </p:cTn>
                  </p:par>
                  <p:par>
                    <p:cTn id="85" fill="hold">
                      <p:stCondLst>
                        <p:cond delay="indefinite"/>
                      </p:stCondLst>
                      <p:childTnLst>
                        <p:par>
                          <p:cTn id="86" fill="hold">
                            <p:stCondLst>
                              <p:cond delay="0"/>
                            </p:stCondLst>
                            <p:childTnLst>
                              <p:par>
                                <p:cTn id="87" presetID="17" presetClass="entr" presetSubtype="1" fill="hold" grpId="0" nodeType="clickEffect">
                                  <p:stCondLst>
                                    <p:cond delay="0"/>
                                  </p:stCondLst>
                                  <p:childTnLst>
                                    <p:set>
                                      <p:cBhvr>
                                        <p:cTn id="88" dur="1" fill="hold">
                                          <p:stCondLst>
                                            <p:cond delay="0"/>
                                          </p:stCondLst>
                                        </p:cTn>
                                        <p:tgtEl>
                                          <p:spTgt spid="56337"/>
                                        </p:tgtEl>
                                        <p:attrNameLst>
                                          <p:attrName>style.visibility</p:attrName>
                                        </p:attrNameLst>
                                      </p:cBhvr>
                                      <p:to>
                                        <p:strVal val="visible"/>
                                      </p:to>
                                    </p:set>
                                    <p:anim calcmode="lin" valueType="num">
                                      <p:cBhvr>
                                        <p:cTn id="89" dur="500" fill="hold"/>
                                        <p:tgtEl>
                                          <p:spTgt spid="56337"/>
                                        </p:tgtEl>
                                        <p:attrNameLst>
                                          <p:attrName>ppt_x</p:attrName>
                                        </p:attrNameLst>
                                      </p:cBhvr>
                                      <p:tavLst>
                                        <p:tav tm="0">
                                          <p:val>
                                            <p:strVal val="#ppt_x"/>
                                          </p:val>
                                        </p:tav>
                                        <p:tav tm="100000">
                                          <p:val>
                                            <p:strVal val="#ppt_x"/>
                                          </p:val>
                                        </p:tav>
                                      </p:tavLst>
                                    </p:anim>
                                    <p:anim calcmode="lin" valueType="num">
                                      <p:cBhvr>
                                        <p:cTn id="90" dur="500" fill="hold"/>
                                        <p:tgtEl>
                                          <p:spTgt spid="56337"/>
                                        </p:tgtEl>
                                        <p:attrNameLst>
                                          <p:attrName>ppt_y</p:attrName>
                                        </p:attrNameLst>
                                      </p:cBhvr>
                                      <p:tavLst>
                                        <p:tav tm="0">
                                          <p:val>
                                            <p:strVal val="#ppt_y-#ppt_h/2"/>
                                          </p:val>
                                        </p:tav>
                                        <p:tav tm="100000">
                                          <p:val>
                                            <p:strVal val="#ppt_y"/>
                                          </p:val>
                                        </p:tav>
                                      </p:tavLst>
                                    </p:anim>
                                    <p:anim calcmode="lin" valueType="num">
                                      <p:cBhvr>
                                        <p:cTn id="91" dur="500" fill="hold"/>
                                        <p:tgtEl>
                                          <p:spTgt spid="56337"/>
                                        </p:tgtEl>
                                        <p:attrNameLst>
                                          <p:attrName>ppt_w</p:attrName>
                                        </p:attrNameLst>
                                      </p:cBhvr>
                                      <p:tavLst>
                                        <p:tav tm="0">
                                          <p:val>
                                            <p:strVal val="#ppt_w"/>
                                          </p:val>
                                        </p:tav>
                                        <p:tav tm="100000">
                                          <p:val>
                                            <p:strVal val="#ppt_w"/>
                                          </p:val>
                                        </p:tav>
                                      </p:tavLst>
                                    </p:anim>
                                    <p:anim calcmode="lin" valueType="num">
                                      <p:cBhvr>
                                        <p:cTn id="92" dur="500" fill="hold"/>
                                        <p:tgtEl>
                                          <p:spTgt spid="5633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0" grpId="0" autoUpdateAnimBg="0"/>
      <p:bldP spid="56331" grpId="0" autoUpdateAnimBg="0"/>
      <p:bldP spid="56332" grpId="0" autoUpdateAnimBg="0"/>
      <p:bldP spid="56333" grpId="0" autoUpdateAnimBg="0"/>
      <p:bldP spid="56334" grpId="0" autoUpdateAnimBg="0"/>
      <p:bldP spid="56335" grpId="0" autoUpdateAnimBg="0"/>
      <p:bldP spid="56336" grpId="0" autoUpdateAnimBg="0"/>
      <p:bldP spid="56337" grpId="0" autoUpdateAnimBg="0"/>
      <p:bldP spid="56338" grpId="0" autoUpdateAnimBg="0"/>
      <p:bldP spid="56339" grpId="0" autoUpdateAnimBg="0"/>
      <p:bldP spid="56340" grpId="0" autoUpdateAnimBg="0"/>
      <p:bldP spid="56341" grpId="0"/>
      <p:bldP spid="56342" grpId="0" autoUpdateAnimBg="0"/>
      <p:bldP spid="56343"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ext Box 9"/>
          <p:cNvSpPr txBox="1">
            <a:spLocks noChangeArrowheads="1"/>
          </p:cNvSpPr>
          <p:nvPr/>
        </p:nvSpPr>
        <p:spPr bwMode="auto">
          <a:xfrm>
            <a:off x="838200" y="2514600"/>
            <a:ext cx="3352800" cy="457200"/>
          </a:xfrm>
          <a:prstGeom prst="rect">
            <a:avLst/>
          </a:prstGeom>
          <a:noFill/>
          <a:ln w="9525">
            <a:noFill/>
            <a:miter lim="800000"/>
            <a:headEnd/>
            <a:tailEnd/>
          </a:ln>
        </p:spPr>
        <p:txBody>
          <a:bodyPr>
            <a:spAutoFit/>
          </a:bodyPr>
          <a:lstStyle/>
          <a:p>
            <a:pPr>
              <a:spcBef>
                <a:spcPct val="50000"/>
              </a:spcBef>
            </a:pPr>
            <a:r>
              <a:rPr lang="en-US" b="1" dirty="0">
                <a:latin typeface="Verdana" pitchFamily="34" charset="0"/>
              </a:rPr>
              <a:t>A.</a:t>
            </a:r>
            <a:r>
              <a:rPr lang="en-US" dirty="0">
                <a:latin typeface="Verdana" pitchFamily="34" charset="0"/>
              </a:rPr>
              <a:t> 8 </a:t>
            </a:r>
            <a:r>
              <a:rPr lang="en-US" altLang="en-US" dirty="0">
                <a:latin typeface="Verdana" pitchFamily="34" charset="0"/>
              </a:rPr>
              <a:t>–</a:t>
            </a:r>
            <a:r>
              <a:rPr lang="en-US" dirty="0">
                <a:latin typeface="Verdana" pitchFamily="34" charset="0"/>
              </a:rPr>
              <a:t> </a:t>
            </a:r>
            <a:r>
              <a:rPr lang="en-US" i="1" dirty="0">
                <a:latin typeface="Verdana" pitchFamily="34" charset="0"/>
              </a:rPr>
              <a:t>j</a:t>
            </a:r>
            <a:r>
              <a:rPr lang="en-US" dirty="0">
                <a:latin typeface="Verdana" pitchFamily="34" charset="0"/>
              </a:rPr>
              <a:t> </a:t>
            </a:r>
            <a:r>
              <a:rPr lang="en-US" altLang="en-US" dirty="0">
                <a:latin typeface="Verdana" pitchFamily="34" charset="0"/>
              </a:rPr>
              <a:t>for </a:t>
            </a:r>
            <a:r>
              <a:rPr lang="en-US" altLang="en-US" i="1" dirty="0">
                <a:latin typeface="Verdana" pitchFamily="34" charset="0"/>
              </a:rPr>
              <a:t>j</a:t>
            </a:r>
            <a:r>
              <a:rPr lang="en-US" altLang="en-US" dirty="0">
                <a:latin typeface="Verdana" pitchFamily="34" charset="0"/>
              </a:rPr>
              <a:t> = –6</a:t>
            </a:r>
            <a:endParaRPr lang="en-US" dirty="0">
              <a:latin typeface="Verdana" pitchFamily="34" charset="0"/>
            </a:endParaRPr>
          </a:p>
        </p:txBody>
      </p:sp>
      <p:sp>
        <p:nvSpPr>
          <p:cNvPr id="50186" name="Text Box 10"/>
          <p:cNvSpPr txBox="1">
            <a:spLocks noChangeArrowheads="1"/>
          </p:cNvSpPr>
          <p:nvPr/>
        </p:nvSpPr>
        <p:spPr bwMode="auto">
          <a:xfrm>
            <a:off x="1295400" y="3048000"/>
            <a:ext cx="1066800" cy="457200"/>
          </a:xfrm>
          <a:prstGeom prst="rect">
            <a:avLst/>
          </a:prstGeom>
          <a:noFill/>
          <a:ln w="9525">
            <a:noFill/>
            <a:miter lim="800000"/>
            <a:headEnd/>
            <a:tailEnd/>
          </a:ln>
        </p:spPr>
        <p:txBody>
          <a:bodyPr>
            <a:spAutoFit/>
          </a:bodyPr>
          <a:lstStyle/>
          <a:p>
            <a:pPr>
              <a:spcBef>
                <a:spcPct val="50000"/>
              </a:spcBef>
            </a:pPr>
            <a:r>
              <a:rPr lang="en-US" dirty="0">
                <a:latin typeface="Verdana" pitchFamily="34" charset="0"/>
              </a:rPr>
              <a:t>8 </a:t>
            </a:r>
            <a:r>
              <a:rPr lang="en-US" altLang="en-US" dirty="0">
                <a:latin typeface="Verdana" pitchFamily="34" charset="0"/>
              </a:rPr>
              <a:t>–</a:t>
            </a:r>
            <a:r>
              <a:rPr lang="en-US" dirty="0">
                <a:latin typeface="Verdana" pitchFamily="34" charset="0"/>
              </a:rPr>
              <a:t> </a:t>
            </a:r>
            <a:r>
              <a:rPr lang="en-US" i="1" dirty="0">
                <a:latin typeface="Verdana" pitchFamily="34" charset="0"/>
              </a:rPr>
              <a:t>j</a:t>
            </a:r>
          </a:p>
        </p:txBody>
      </p:sp>
      <p:sp>
        <p:nvSpPr>
          <p:cNvPr id="50187" name="Text Box 11"/>
          <p:cNvSpPr txBox="1">
            <a:spLocks noChangeArrowheads="1"/>
          </p:cNvSpPr>
          <p:nvPr/>
        </p:nvSpPr>
        <p:spPr bwMode="auto">
          <a:xfrm>
            <a:off x="1295400" y="3505200"/>
            <a:ext cx="25146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8 </a:t>
            </a:r>
            <a:r>
              <a:rPr lang="en-US" altLang="en-US">
                <a:latin typeface="Verdana" pitchFamily="34" charset="0"/>
              </a:rPr>
              <a:t>– </a:t>
            </a:r>
            <a:r>
              <a:rPr lang="en-US" altLang="en-US">
                <a:solidFill>
                  <a:srgbClr val="FF0000"/>
                </a:solidFill>
                <a:latin typeface="Verdana" pitchFamily="34" charset="0"/>
              </a:rPr>
              <a:t>(–6)</a:t>
            </a:r>
            <a:endParaRPr lang="en-US">
              <a:solidFill>
                <a:srgbClr val="FF0000"/>
              </a:solidFill>
              <a:latin typeface="Verdana" pitchFamily="34" charset="0"/>
            </a:endParaRPr>
          </a:p>
        </p:txBody>
      </p:sp>
      <p:sp>
        <p:nvSpPr>
          <p:cNvPr id="50191" name="Text Box 15"/>
          <p:cNvSpPr txBox="1">
            <a:spLocks noChangeArrowheads="1"/>
          </p:cNvSpPr>
          <p:nvPr/>
        </p:nvSpPr>
        <p:spPr bwMode="auto">
          <a:xfrm>
            <a:off x="3962400" y="3505200"/>
            <a:ext cx="3886200" cy="457200"/>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Substitute –6 for j.</a:t>
            </a:r>
          </a:p>
        </p:txBody>
      </p:sp>
      <p:sp>
        <p:nvSpPr>
          <p:cNvPr id="9222" name="Text Box 18"/>
          <p:cNvSpPr txBox="1">
            <a:spLocks noChangeArrowheads="1"/>
          </p:cNvSpPr>
          <p:nvPr/>
        </p:nvSpPr>
        <p:spPr bwMode="auto">
          <a:xfrm>
            <a:off x="457200" y="1828800"/>
            <a:ext cx="8229600" cy="822325"/>
          </a:xfrm>
          <a:prstGeom prst="rect">
            <a:avLst/>
          </a:prstGeom>
          <a:noFill/>
          <a:ln w="9525">
            <a:noFill/>
            <a:miter lim="800000"/>
            <a:headEnd/>
            <a:tailEnd/>
          </a:ln>
        </p:spPr>
        <p:txBody>
          <a:bodyPr>
            <a:spAutoFit/>
          </a:bodyPr>
          <a:lstStyle/>
          <a:p>
            <a:pPr>
              <a:spcBef>
                <a:spcPct val="50000"/>
              </a:spcBef>
            </a:pPr>
            <a:r>
              <a:rPr lang="en-US" b="1" dirty="0">
                <a:latin typeface="Verdana" pitchFamily="34" charset="0"/>
              </a:rPr>
              <a:t>Evaluate the expression for the given value of the variable.</a:t>
            </a:r>
          </a:p>
        </p:txBody>
      </p:sp>
      <p:sp>
        <p:nvSpPr>
          <p:cNvPr id="50196" name="Text Box 20"/>
          <p:cNvSpPr txBox="1">
            <a:spLocks noChangeArrowheads="1"/>
          </p:cNvSpPr>
          <p:nvPr/>
        </p:nvSpPr>
        <p:spPr bwMode="auto">
          <a:xfrm>
            <a:off x="1295400" y="4038600"/>
            <a:ext cx="1524000" cy="457200"/>
          </a:xfrm>
          <a:prstGeom prst="rect">
            <a:avLst/>
          </a:prstGeom>
          <a:noFill/>
          <a:ln w="9525">
            <a:noFill/>
            <a:miter lim="800000"/>
            <a:headEnd/>
            <a:tailEnd/>
          </a:ln>
        </p:spPr>
        <p:txBody>
          <a:bodyPr>
            <a:spAutoFit/>
          </a:bodyPr>
          <a:lstStyle/>
          <a:p>
            <a:pPr>
              <a:spcBef>
                <a:spcPct val="50000"/>
              </a:spcBef>
            </a:pPr>
            <a:r>
              <a:rPr lang="en-US" dirty="0">
                <a:latin typeface="Verdana" pitchFamily="34" charset="0"/>
              </a:rPr>
              <a:t>= 8 </a:t>
            </a:r>
            <a:r>
              <a:rPr lang="en-US" altLang="en-US" dirty="0">
                <a:latin typeface="Verdana" pitchFamily="34" charset="0"/>
              </a:rPr>
              <a:t>+ 6</a:t>
            </a:r>
            <a:endParaRPr lang="en-US" i="1" dirty="0">
              <a:latin typeface="Verdana" pitchFamily="34" charset="0"/>
            </a:endParaRPr>
          </a:p>
        </p:txBody>
      </p:sp>
      <p:sp>
        <p:nvSpPr>
          <p:cNvPr id="50197" name="Text Box 21"/>
          <p:cNvSpPr txBox="1">
            <a:spLocks noChangeArrowheads="1"/>
          </p:cNvSpPr>
          <p:nvPr/>
        </p:nvSpPr>
        <p:spPr bwMode="auto">
          <a:xfrm>
            <a:off x="1295400" y="4648200"/>
            <a:ext cx="16764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 14</a:t>
            </a:r>
            <a:endParaRPr lang="en-US" i="1">
              <a:latin typeface="Verdana" pitchFamily="34" charset="0"/>
            </a:endParaRPr>
          </a:p>
        </p:txBody>
      </p:sp>
      <p:sp>
        <p:nvSpPr>
          <p:cNvPr id="50202" name="Text Box 26"/>
          <p:cNvSpPr txBox="1">
            <a:spLocks noChangeArrowheads="1"/>
          </p:cNvSpPr>
          <p:nvPr/>
        </p:nvSpPr>
        <p:spPr bwMode="auto">
          <a:xfrm>
            <a:off x="3962400" y="4038600"/>
            <a:ext cx="3886200" cy="457200"/>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Add the opposite of –6.</a:t>
            </a:r>
          </a:p>
        </p:txBody>
      </p:sp>
      <p:sp>
        <p:nvSpPr>
          <p:cNvPr id="50203" name="Text Box 27"/>
          <p:cNvSpPr txBox="1">
            <a:spLocks noChangeArrowheads="1"/>
          </p:cNvSpPr>
          <p:nvPr/>
        </p:nvSpPr>
        <p:spPr bwMode="auto">
          <a:xfrm>
            <a:off x="3962400" y="4648200"/>
            <a:ext cx="3733800" cy="822325"/>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Same sign; use the sign of the integers.</a:t>
            </a:r>
            <a:endParaRPr lang="en-US"/>
          </a:p>
        </p:txBody>
      </p:sp>
      <p:sp>
        <p:nvSpPr>
          <p:cNvPr id="12" name="AutoShape 2"/>
          <p:cNvSpPr txBox="1">
            <a:spLocks noChangeArrowheads="1"/>
          </p:cNvSpPr>
          <p:nvPr/>
        </p:nvSpPr>
        <p:spPr>
          <a:xfrm>
            <a:off x="457200" y="277813"/>
            <a:ext cx="8077200" cy="788987"/>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spc="-100" dirty="0" smtClean="0">
                <a:solidFill>
                  <a:srgbClr val="CC9900"/>
                </a:solidFill>
                <a:latin typeface="akaDylan Open" pitchFamily="82" charset="0"/>
                <a:ea typeface="+mj-ea"/>
                <a:cs typeface="+mj-cs"/>
              </a:rPr>
              <a:t>SUBTRACTING </a:t>
            </a:r>
            <a:r>
              <a:rPr kumimoji="0" lang="en-US" sz="4000" b="1" i="0" u="none" strike="noStrike" kern="1200" cap="none" spc="-100" normalizeH="0" baseline="0" noProof="0" dirty="0" smtClean="0">
                <a:ln>
                  <a:noFill/>
                </a:ln>
                <a:solidFill>
                  <a:srgbClr val="CC9900"/>
                </a:solidFill>
                <a:effectLst/>
                <a:uLnTx/>
                <a:uFillTx/>
                <a:latin typeface="akaDylan Open" pitchFamily="82" charset="0"/>
                <a:ea typeface="+mj-ea"/>
                <a:cs typeface="+mj-cs"/>
              </a:rPr>
              <a:t>RATIONAL NUMBERS </a:t>
            </a:r>
            <a:endParaRPr kumimoji="0" lang="en-IN" sz="4000" b="1" i="0" u="none" strike="noStrike" kern="1200" cap="none" spc="-100" normalizeH="0" baseline="0" noProof="0" dirty="0">
              <a:ln>
                <a:noFill/>
              </a:ln>
              <a:solidFill>
                <a:srgbClr val="CC9900"/>
              </a:solidFill>
              <a:effectLst/>
              <a:uLnTx/>
              <a:uFillTx/>
              <a:latin typeface="akaDylan Open" pitchFamily="82"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50186"/>
                                        </p:tgtEl>
                                        <p:attrNameLst>
                                          <p:attrName>style.visibility</p:attrName>
                                        </p:attrNameLst>
                                      </p:cBhvr>
                                      <p:to>
                                        <p:strVal val="visible"/>
                                      </p:to>
                                    </p:set>
                                    <p:anim calcmode="lin" valueType="num">
                                      <p:cBhvr>
                                        <p:cTn id="7" dur="500" fill="hold"/>
                                        <p:tgtEl>
                                          <p:spTgt spid="50186"/>
                                        </p:tgtEl>
                                        <p:attrNameLst>
                                          <p:attrName>ppt_x</p:attrName>
                                        </p:attrNameLst>
                                      </p:cBhvr>
                                      <p:tavLst>
                                        <p:tav tm="0">
                                          <p:val>
                                            <p:strVal val="#ppt_x"/>
                                          </p:val>
                                        </p:tav>
                                        <p:tav tm="100000">
                                          <p:val>
                                            <p:strVal val="#ppt_x"/>
                                          </p:val>
                                        </p:tav>
                                      </p:tavLst>
                                    </p:anim>
                                    <p:anim calcmode="lin" valueType="num">
                                      <p:cBhvr>
                                        <p:cTn id="8" dur="500" fill="hold"/>
                                        <p:tgtEl>
                                          <p:spTgt spid="50186"/>
                                        </p:tgtEl>
                                        <p:attrNameLst>
                                          <p:attrName>ppt_y</p:attrName>
                                        </p:attrNameLst>
                                      </p:cBhvr>
                                      <p:tavLst>
                                        <p:tav tm="0">
                                          <p:val>
                                            <p:strVal val="#ppt_y-#ppt_h/2"/>
                                          </p:val>
                                        </p:tav>
                                        <p:tav tm="100000">
                                          <p:val>
                                            <p:strVal val="#ppt_y"/>
                                          </p:val>
                                        </p:tav>
                                      </p:tavLst>
                                    </p:anim>
                                    <p:anim calcmode="lin" valueType="num">
                                      <p:cBhvr>
                                        <p:cTn id="9" dur="500" fill="hold"/>
                                        <p:tgtEl>
                                          <p:spTgt spid="50186"/>
                                        </p:tgtEl>
                                        <p:attrNameLst>
                                          <p:attrName>ppt_w</p:attrName>
                                        </p:attrNameLst>
                                      </p:cBhvr>
                                      <p:tavLst>
                                        <p:tav tm="0">
                                          <p:val>
                                            <p:strVal val="#ppt_w"/>
                                          </p:val>
                                        </p:tav>
                                        <p:tav tm="100000">
                                          <p:val>
                                            <p:strVal val="#ppt_w"/>
                                          </p:val>
                                        </p:tav>
                                      </p:tavLst>
                                    </p:anim>
                                    <p:anim calcmode="lin" valueType="num">
                                      <p:cBhvr>
                                        <p:cTn id="10" dur="500" fill="hold"/>
                                        <p:tgtEl>
                                          <p:spTgt spid="50186"/>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8" fill="hold" grpId="0" nodeType="clickEffect">
                                  <p:stCondLst>
                                    <p:cond delay="0"/>
                                  </p:stCondLst>
                                  <p:childTnLst>
                                    <p:set>
                                      <p:cBhvr>
                                        <p:cTn id="14" dur="1" fill="hold">
                                          <p:stCondLst>
                                            <p:cond delay="0"/>
                                          </p:stCondLst>
                                        </p:cTn>
                                        <p:tgtEl>
                                          <p:spTgt spid="50191"/>
                                        </p:tgtEl>
                                        <p:attrNameLst>
                                          <p:attrName>style.visibility</p:attrName>
                                        </p:attrNameLst>
                                      </p:cBhvr>
                                      <p:to>
                                        <p:strVal val="visible"/>
                                      </p:to>
                                    </p:set>
                                    <p:animEffect transition="in" filter="slide(fromLeft)">
                                      <p:cBhvr>
                                        <p:cTn id="15" dur="500"/>
                                        <p:tgtEl>
                                          <p:spTgt spid="50191"/>
                                        </p:tgtEl>
                                      </p:cBhvr>
                                    </p:animEffect>
                                  </p:childTnLst>
                                </p:cTn>
                              </p:par>
                            </p:childTnLst>
                          </p:cTn>
                        </p:par>
                      </p:childTnLst>
                    </p:cTn>
                  </p:par>
                  <p:par>
                    <p:cTn id="16" fill="hold">
                      <p:stCondLst>
                        <p:cond delay="indefinite"/>
                      </p:stCondLst>
                      <p:childTnLst>
                        <p:par>
                          <p:cTn id="17" fill="hold">
                            <p:stCondLst>
                              <p:cond delay="0"/>
                            </p:stCondLst>
                            <p:childTnLst>
                              <p:par>
                                <p:cTn id="18" presetID="17" presetClass="entr" presetSubtype="1" fill="hold" grpId="0" nodeType="clickEffect">
                                  <p:stCondLst>
                                    <p:cond delay="0"/>
                                  </p:stCondLst>
                                  <p:childTnLst>
                                    <p:set>
                                      <p:cBhvr>
                                        <p:cTn id="19" dur="1" fill="hold">
                                          <p:stCondLst>
                                            <p:cond delay="0"/>
                                          </p:stCondLst>
                                        </p:cTn>
                                        <p:tgtEl>
                                          <p:spTgt spid="50187"/>
                                        </p:tgtEl>
                                        <p:attrNameLst>
                                          <p:attrName>style.visibility</p:attrName>
                                        </p:attrNameLst>
                                      </p:cBhvr>
                                      <p:to>
                                        <p:strVal val="visible"/>
                                      </p:to>
                                    </p:set>
                                    <p:anim calcmode="lin" valueType="num">
                                      <p:cBhvr>
                                        <p:cTn id="20" dur="500" fill="hold"/>
                                        <p:tgtEl>
                                          <p:spTgt spid="50187"/>
                                        </p:tgtEl>
                                        <p:attrNameLst>
                                          <p:attrName>ppt_x</p:attrName>
                                        </p:attrNameLst>
                                      </p:cBhvr>
                                      <p:tavLst>
                                        <p:tav tm="0">
                                          <p:val>
                                            <p:strVal val="#ppt_x"/>
                                          </p:val>
                                        </p:tav>
                                        <p:tav tm="100000">
                                          <p:val>
                                            <p:strVal val="#ppt_x"/>
                                          </p:val>
                                        </p:tav>
                                      </p:tavLst>
                                    </p:anim>
                                    <p:anim calcmode="lin" valueType="num">
                                      <p:cBhvr>
                                        <p:cTn id="21" dur="500" fill="hold"/>
                                        <p:tgtEl>
                                          <p:spTgt spid="50187"/>
                                        </p:tgtEl>
                                        <p:attrNameLst>
                                          <p:attrName>ppt_y</p:attrName>
                                        </p:attrNameLst>
                                      </p:cBhvr>
                                      <p:tavLst>
                                        <p:tav tm="0">
                                          <p:val>
                                            <p:strVal val="#ppt_y-#ppt_h/2"/>
                                          </p:val>
                                        </p:tav>
                                        <p:tav tm="100000">
                                          <p:val>
                                            <p:strVal val="#ppt_y"/>
                                          </p:val>
                                        </p:tav>
                                      </p:tavLst>
                                    </p:anim>
                                    <p:anim calcmode="lin" valueType="num">
                                      <p:cBhvr>
                                        <p:cTn id="22" dur="500" fill="hold"/>
                                        <p:tgtEl>
                                          <p:spTgt spid="50187"/>
                                        </p:tgtEl>
                                        <p:attrNameLst>
                                          <p:attrName>ppt_w</p:attrName>
                                        </p:attrNameLst>
                                      </p:cBhvr>
                                      <p:tavLst>
                                        <p:tav tm="0">
                                          <p:val>
                                            <p:strVal val="#ppt_w"/>
                                          </p:val>
                                        </p:tav>
                                        <p:tav tm="100000">
                                          <p:val>
                                            <p:strVal val="#ppt_w"/>
                                          </p:val>
                                        </p:tav>
                                      </p:tavLst>
                                    </p:anim>
                                    <p:anim calcmode="lin" valueType="num">
                                      <p:cBhvr>
                                        <p:cTn id="23" dur="500" fill="hold"/>
                                        <p:tgtEl>
                                          <p:spTgt spid="50187"/>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2" presetClass="entr" presetSubtype="8" fill="hold" grpId="0" nodeType="clickEffect">
                                  <p:stCondLst>
                                    <p:cond delay="0"/>
                                  </p:stCondLst>
                                  <p:childTnLst>
                                    <p:set>
                                      <p:cBhvr>
                                        <p:cTn id="27" dur="1" fill="hold">
                                          <p:stCondLst>
                                            <p:cond delay="0"/>
                                          </p:stCondLst>
                                        </p:cTn>
                                        <p:tgtEl>
                                          <p:spTgt spid="50202"/>
                                        </p:tgtEl>
                                        <p:attrNameLst>
                                          <p:attrName>style.visibility</p:attrName>
                                        </p:attrNameLst>
                                      </p:cBhvr>
                                      <p:to>
                                        <p:strVal val="visible"/>
                                      </p:to>
                                    </p:set>
                                    <p:animEffect transition="in" filter="slide(fromLeft)">
                                      <p:cBhvr>
                                        <p:cTn id="28" dur="500"/>
                                        <p:tgtEl>
                                          <p:spTgt spid="50202"/>
                                        </p:tgtEl>
                                      </p:cBhvr>
                                    </p:animEffect>
                                  </p:childTnLst>
                                </p:cTn>
                              </p:par>
                            </p:childTnLst>
                          </p:cTn>
                        </p:par>
                      </p:childTnLst>
                    </p:cTn>
                  </p:par>
                  <p:par>
                    <p:cTn id="29" fill="hold">
                      <p:stCondLst>
                        <p:cond delay="indefinite"/>
                      </p:stCondLst>
                      <p:childTnLst>
                        <p:par>
                          <p:cTn id="30" fill="hold">
                            <p:stCondLst>
                              <p:cond delay="0"/>
                            </p:stCondLst>
                            <p:childTnLst>
                              <p:par>
                                <p:cTn id="31" presetID="17" presetClass="entr" presetSubtype="1" fill="hold" grpId="0" nodeType="clickEffect">
                                  <p:stCondLst>
                                    <p:cond delay="0"/>
                                  </p:stCondLst>
                                  <p:childTnLst>
                                    <p:set>
                                      <p:cBhvr>
                                        <p:cTn id="32" dur="1" fill="hold">
                                          <p:stCondLst>
                                            <p:cond delay="0"/>
                                          </p:stCondLst>
                                        </p:cTn>
                                        <p:tgtEl>
                                          <p:spTgt spid="50196"/>
                                        </p:tgtEl>
                                        <p:attrNameLst>
                                          <p:attrName>style.visibility</p:attrName>
                                        </p:attrNameLst>
                                      </p:cBhvr>
                                      <p:to>
                                        <p:strVal val="visible"/>
                                      </p:to>
                                    </p:set>
                                    <p:anim calcmode="lin" valueType="num">
                                      <p:cBhvr>
                                        <p:cTn id="33" dur="500" fill="hold"/>
                                        <p:tgtEl>
                                          <p:spTgt spid="50196"/>
                                        </p:tgtEl>
                                        <p:attrNameLst>
                                          <p:attrName>ppt_x</p:attrName>
                                        </p:attrNameLst>
                                      </p:cBhvr>
                                      <p:tavLst>
                                        <p:tav tm="0">
                                          <p:val>
                                            <p:strVal val="#ppt_x"/>
                                          </p:val>
                                        </p:tav>
                                        <p:tav tm="100000">
                                          <p:val>
                                            <p:strVal val="#ppt_x"/>
                                          </p:val>
                                        </p:tav>
                                      </p:tavLst>
                                    </p:anim>
                                    <p:anim calcmode="lin" valueType="num">
                                      <p:cBhvr>
                                        <p:cTn id="34" dur="500" fill="hold"/>
                                        <p:tgtEl>
                                          <p:spTgt spid="50196"/>
                                        </p:tgtEl>
                                        <p:attrNameLst>
                                          <p:attrName>ppt_y</p:attrName>
                                        </p:attrNameLst>
                                      </p:cBhvr>
                                      <p:tavLst>
                                        <p:tav tm="0">
                                          <p:val>
                                            <p:strVal val="#ppt_y-#ppt_h/2"/>
                                          </p:val>
                                        </p:tav>
                                        <p:tav tm="100000">
                                          <p:val>
                                            <p:strVal val="#ppt_y"/>
                                          </p:val>
                                        </p:tav>
                                      </p:tavLst>
                                    </p:anim>
                                    <p:anim calcmode="lin" valueType="num">
                                      <p:cBhvr>
                                        <p:cTn id="35" dur="500" fill="hold"/>
                                        <p:tgtEl>
                                          <p:spTgt spid="50196"/>
                                        </p:tgtEl>
                                        <p:attrNameLst>
                                          <p:attrName>ppt_w</p:attrName>
                                        </p:attrNameLst>
                                      </p:cBhvr>
                                      <p:tavLst>
                                        <p:tav tm="0">
                                          <p:val>
                                            <p:strVal val="#ppt_w"/>
                                          </p:val>
                                        </p:tav>
                                        <p:tav tm="100000">
                                          <p:val>
                                            <p:strVal val="#ppt_w"/>
                                          </p:val>
                                        </p:tav>
                                      </p:tavLst>
                                    </p:anim>
                                    <p:anim calcmode="lin" valueType="num">
                                      <p:cBhvr>
                                        <p:cTn id="36" dur="500" fill="hold"/>
                                        <p:tgtEl>
                                          <p:spTgt spid="50196"/>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2" presetClass="entr" presetSubtype="8" fill="hold" grpId="0" nodeType="clickEffect">
                                  <p:stCondLst>
                                    <p:cond delay="0"/>
                                  </p:stCondLst>
                                  <p:childTnLst>
                                    <p:set>
                                      <p:cBhvr>
                                        <p:cTn id="40" dur="1" fill="hold">
                                          <p:stCondLst>
                                            <p:cond delay="0"/>
                                          </p:stCondLst>
                                        </p:cTn>
                                        <p:tgtEl>
                                          <p:spTgt spid="50203"/>
                                        </p:tgtEl>
                                        <p:attrNameLst>
                                          <p:attrName>style.visibility</p:attrName>
                                        </p:attrNameLst>
                                      </p:cBhvr>
                                      <p:to>
                                        <p:strVal val="visible"/>
                                      </p:to>
                                    </p:set>
                                    <p:animEffect transition="in" filter="slide(fromLeft)">
                                      <p:cBhvr>
                                        <p:cTn id="41" dur="500"/>
                                        <p:tgtEl>
                                          <p:spTgt spid="50203"/>
                                        </p:tgtEl>
                                      </p:cBhvr>
                                    </p:animEffect>
                                  </p:childTnLst>
                                </p:cTn>
                              </p:par>
                            </p:childTnLst>
                          </p:cTn>
                        </p:par>
                      </p:childTnLst>
                    </p:cTn>
                  </p:par>
                  <p:par>
                    <p:cTn id="42" fill="hold">
                      <p:stCondLst>
                        <p:cond delay="indefinite"/>
                      </p:stCondLst>
                      <p:childTnLst>
                        <p:par>
                          <p:cTn id="43" fill="hold">
                            <p:stCondLst>
                              <p:cond delay="0"/>
                            </p:stCondLst>
                            <p:childTnLst>
                              <p:par>
                                <p:cTn id="44" presetID="17" presetClass="entr" presetSubtype="1" fill="hold" grpId="0" nodeType="clickEffect">
                                  <p:stCondLst>
                                    <p:cond delay="0"/>
                                  </p:stCondLst>
                                  <p:childTnLst>
                                    <p:set>
                                      <p:cBhvr>
                                        <p:cTn id="45" dur="1" fill="hold">
                                          <p:stCondLst>
                                            <p:cond delay="0"/>
                                          </p:stCondLst>
                                        </p:cTn>
                                        <p:tgtEl>
                                          <p:spTgt spid="50197"/>
                                        </p:tgtEl>
                                        <p:attrNameLst>
                                          <p:attrName>style.visibility</p:attrName>
                                        </p:attrNameLst>
                                      </p:cBhvr>
                                      <p:to>
                                        <p:strVal val="visible"/>
                                      </p:to>
                                    </p:set>
                                    <p:anim calcmode="lin" valueType="num">
                                      <p:cBhvr>
                                        <p:cTn id="46" dur="500" fill="hold"/>
                                        <p:tgtEl>
                                          <p:spTgt spid="50197"/>
                                        </p:tgtEl>
                                        <p:attrNameLst>
                                          <p:attrName>ppt_x</p:attrName>
                                        </p:attrNameLst>
                                      </p:cBhvr>
                                      <p:tavLst>
                                        <p:tav tm="0">
                                          <p:val>
                                            <p:strVal val="#ppt_x"/>
                                          </p:val>
                                        </p:tav>
                                        <p:tav tm="100000">
                                          <p:val>
                                            <p:strVal val="#ppt_x"/>
                                          </p:val>
                                        </p:tav>
                                      </p:tavLst>
                                    </p:anim>
                                    <p:anim calcmode="lin" valueType="num">
                                      <p:cBhvr>
                                        <p:cTn id="47" dur="500" fill="hold"/>
                                        <p:tgtEl>
                                          <p:spTgt spid="50197"/>
                                        </p:tgtEl>
                                        <p:attrNameLst>
                                          <p:attrName>ppt_y</p:attrName>
                                        </p:attrNameLst>
                                      </p:cBhvr>
                                      <p:tavLst>
                                        <p:tav tm="0">
                                          <p:val>
                                            <p:strVal val="#ppt_y-#ppt_h/2"/>
                                          </p:val>
                                        </p:tav>
                                        <p:tav tm="100000">
                                          <p:val>
                                            <p:strVal val="#ppt_y"/>
                                          </p:val>
                                        </p:tav>
                                      </p:tavLst>
                                    </p:anim>
                                    <p:anim calcmode="lin" valueType="num">
                                      <p:cBhvr>
                                        <p:cTn id="48" dur="500" fill="hold"/>
                                        <p:tgtEl>
                                          <p:spTgt spid="50197"/>
                                        </p:tgtEl>
                                        <p:attrNameLst>
                                          <p:attrName>ppt_w</p:attrName>
                                        </p:attrNameLst>
                                      </p:cBhvr>
                                      <p:tavLst>
                                        <p:tav tm="0">
                                          <p:val>
                                            <p:strVal val="#ppt_w"/>
                                          </p:val>
                                        </p:tav>
                                        <p:tav tm="100000">
                                          <p:val>
                                            <p:strVal val="#ppt_w"/>
                                          </p:val>
                                        </p:tav>
                                      </p:tavLst>
                                    </p:anim>
                                    <p:anim calcmode="lin" valueType="num">
                                      <p:cBhvr>
                                        <p:cTn id="49" dur="500" fill="hold"/>
                                        <p:tgtEl>
                                          <p:spTgt spid="5019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6" grpId="0" autoUpdateAnimBg="0"/>
      <p:bldP spid="50187" grpId="0" autoUpdateAnimBg="0"/>
      <p:bldP spid="50191" grpId="0" autoUpdateAnimBg="0"/>
      <p:bldP spid="50196" grpId="0" autoUpdateAnimBg="0"/>
      <p:bldP spid="50197" grpId="0" autoUpdateAnimBg="0"/>
      <p:bldP spid="50202" grpId="0" autoUpdateAnimBg="0"/>
      <p:bldP spid="5020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 Box 11"/>
          <p:cNvSpPr txBox="1">
            <a:spLocks noChangeArrowheads="1"/>
          </p:cNvSpPr>
          <p:nvPr/>
        </p:nvSpPr>
        <p:spPr bwMode="auto">
          <a:xfrm>
            <a:off x="609600" y="2362200"/>
            <a:ext cx="3505200" cy="457200"/>
          </a:xfrm>
          <a:prstGeom prst="rect">
            <a:avLst/>
          </a:prstGeom>
          <a:noFill/>
          <a:ln w="9525">
            <a:noFill/>
            <a:miter lim="800000"/>
            <a:headEnd/>
            <a:tailEnd/>
          </a:ln>
        </p:spPr>
        <p:txBody>
          <a:bodyPr>
            <a:spAutoFit/>
          </a:bodyPr>
          <a:lstStyle/>
          <a:p>
            <a:pPr>
              <a:spcBef>
                <a:spcPct val="50000"/>
              </a:spcBef>
            </a:pPr>
            <a:r>
              <a:rPr lang="en-US" b="1">
                <a:latin typeface="Verdana" pitchFamily="34" charset="0"/>
              </a:rPr>
              <a:t>B.</a:t>
            </a:r>
            <a:r>
              <a:rPr lang="en-US">
                <a:latin typeface="Verdana" pitchFamily="34" charset="0"/>
              </a:rPr>
              <a:t> –9 – </a:t>
            </a:r>
            <a:r>
              <a:rPr lang="en-US" i="1">
                <a:latin typeface="Verdana" pitchFamily="34" charset="0"/>
              </a:rPr>
              <a:t>y</a:t>
            </a:r>
            <a:r>
              <a:rPr lang="en-US">
                <a:latin typeface="Verdana" pitchFamily="34" charset="0"/>
              </a:rPr>
              <a:t> for </a:t>
            </a:r>
            <a:r>
              <a:rPr lang="en-US" i="1">
                <a:latin typeface="Verdana" pitchFamily="34" charset="0"/>
              </a:rPr>
              <a:t>y</a:t>
            </a:r>
            <a:r>
              <a:rPr lang="en-US">
                <a:latin typeface="Verdana" pitchFamily="34" charset="0"/>
              </a:rPr>
              <a:t> = –4</a:t>
            </a:r>
          </a:p>
        </p:txBody>
      </p:sp>
      <p:sp>
        <p:nvSpPr>
          <p:cNvPr id="57356" name="Text Box 12"/>
          <p:cNvSpPr txBox="1">
            <a:spLocks noChangeArrowheads="1"/>
          </p:cNvSpPr>
          <p:nvPr/>
        </p:nvSpPr>
        <p:spPr bwMode="auto">
          <a:xfrm>
            <a:off x="1066800" y="4038600"/>
            <a:ext cx="18288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 –9 + 4</a:t>
            </a:r>
          </a:p>
        </p:txBody>
      </p:sp>
      <p:sp>
        <p:nvSpPr>
          <p:cNvPr id="57357" name="Text Box 13"/>
          <p:cNvSpPr txBox="1">
            <a:spLocks noChangeArrowheads="1"/>
          </p:cNvSpPr>
          <p:nvPr/>
        </p:nvSpPr>
        <p:spPr bwMode="auto">
          <a:xfrm>
            <a:off x="1066800" y="4572000"/>
            <a:ext cx="10668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 –5 </a:t>
            </a:r>
          </a:p>
        </p:txBody>
      </p:sp>
      <p:sp>
        <p:nvSpPr>
          <p:cNvPr id="10245" name="Text Box 15"/>
          <p:cNvSpPr txBox="1">
            <a:spLocks noChangeArrowheads="1"/>
          </p:cNvSpPr>
          <p:nvPr/>
        </p:nvSpPr>
        <p:spPr bwMode="auto">
          <a:xfrm>
            <a:off x="304800" y="1692275"/>
            <a:ext cx="8229600" cy="822325"/>
          </a:xfrm>
          <a:prstGeom prst="rect">
            <a:avLst/>
          </a:prstGeom>
          <a:noFill/>
          <a:ln w="9525">
            <a:noFill/>
            <a:miter lim="800000"/>
            <a:headEnd/>
            <a:tailEnd/>
          </a:ln>
        </p:spPr>
        <p:txBody>
          <a:bodyPr>
            <a:spAutoFit/>
          </a:bodyPr>
          <a:lstStyle/>
          <a:p>
            <a:pPr>
              <a:spcBef>
                <a:spcPct val="50000"/>
              </a:spcBef>
            </a:pPr>
            <a:r>
              <a:rPr lang="en-US" b="1">
                <a:latin typeface="Verdana" pitchFamily="34" charset="0"/>
              </a:rPr>
              <a:t>Evaluate the expression for the given value of the variable.</a:t>
            </a:r>
          </a:p>
        </p:txBody>
      </p:sp>
      <p:sp>
        <p:nvSpPr>
          <p:cNvPr id="57362" name="Text Box 18"/>
          <p:cNvSpPr txBox="1">
            <a:spLocks noChangeArrowheads="1"/>
          </p:cNvSpPr>
          <p:nvPr/>
        </p:nvSpPr>
        <p:spPr bwMode="auto">
          <a:xfrm>
            <a:off x="1066800" y="2971800"/>
            <a:ext cx="15240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–9 – </a:t>
            </a:r>
            <a:r>
              <a:rPr lang="en-US" i="1">
                <a:latin typeface="Verdana" pitchFamily="34" charset="0"/>
              </a:rPr>
              <a:t>y</a:t>
            </a:r>
          </a:p>
        </p:txBody>
      </p:sp>
      <p:sp>
        <p:nvSpPr>
          <p:cNvPr id="57363" name="Text Box 19"/>
          <p:cNvSpPr txBox="1">
            <a:spLocks noChangeArrowheads="1"/>
          </p:cNvSpPr>
          <p:nvPr/>
        </p:nvSpPr>
        <p:spPr bwMode="auto">
          <a:xfrm>
            <a:off x="1066800" y="3505200"/>
            <a:ext cx="2438400" cy="457200"/>
          </a:xfrm>
          <a:prstGeom prst="rect">
            <a:avLst/>
          </a:prstGeom>
          <a:noFill/>
          <a:ln w="9525">
            <a:noFill/>
            <a:miter lim="800000"/>
            <a:headEnd/>
            <a:tailEnd/>
          </a:ln>
        </p:spPr>
        <p:txBody>
          <a:bodyPr>
            <a:spAutoFit/>
          </a:bodyPr>
          <a:lstStyle/>
          <a:p>
            <a:pPr>
              <a:spcBef>
                <a:spcPct val="50000"/>
              </a:spcBef>
            </a:pPr>
            <a:r>
              <a:rPr lang="en-US">
                <a:latin typeface="Verdana" pitchFamily="34" charset="0"/>
              </a:rPr>
              <a:t>–9 – </a:t>
            </a:r>
            <a:r>
              <a:rPr lang="en-US">
                <a:solidFill>
                  <a:srgbClr val="FF0000"/>
                </a:solidFill>
                <a:latin typeface="Verdana" pitchFamily="34" charset="0"/>
              </a:rPr>
              <a:t>(–4)</a:t>
            </a:r>
          </a:p>
        </p:txBody>
      </p:sp>
      <p:sp>
        <p:nvSpPr>
          <p:cNvPr id="57364" name="Text Box 20"/>
          <p:cNvSpPr txBox="1">
            <a:spLocks noChangeArrowheads="1"/>
          </p:cNvSpPr>
          <p:nvPr/>
        </p:nvSpPr>
        <p:spPr bwMode="auto">
          <a:xfrm>
            <a:off x="3810000" y="3505200"/>
            <a:ext cx="4114800" cy="457200"/>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Substitute –4 for y.</a:t>
            </a:r>
          </a:p>
        </p:txBody>
      </p:sp>
      <p:sp>
        <p:nvSpPr>
          <p:cNvPr id="57367" name="Text Box 23"/>
          <p:cNvSpPr txBox="1">
            <a:spLocks noChangeArrowheads="1"/>
          </p:cNvSpPr>
          <p:nvPr/>
        </p:nvSpPr>
        <p:spPr bwMode="auto">
          <a:xfrm>
            <a:off x="3886200" y="4038600"/>
            <a:ext cx="4419600" cy="457200"/>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Add the opposite of –4.</a:t>
            </a:r>
          </a:p>
        </p:txBody>
      </p:sp>
      <p:sp>
        <p:nvSpPr>
          <p:cNvPr id="57368" name="Text Box 24"/>
          <p:cNvSpPr txBox="1">
            <a:spLocks noChangeArrowheads="1"/>
          </p:cNvSpPr>
          <p:nvPr/>
        </p:nvSpPr>
        <p:spPr bwMode="auto">
          <a:xfrm>
            <a:off x="3886200" y="4572000"/>
            <a:ext cx="4724400" cy="457200"/>
          </a:xfrm>
          <a:prstGeom prst="rect">
            <a:avLst/>
          </a:prstGeom>
          <a:noFill/>
          <a:ln w="9525">
            <a:noFill/>
            <a:miter lim="800000"/>
            <a:headEnd/>
            <a:tailEnd/>
          </a:ln>
        </p:spPr>
        <p:txBody>
          <a:bodyPr>
            <a:spAutoFit/>
          </a:bodyPr>
          <a:lstStyle/>
          <a:p>
            <a:pPr>
              <a:spcBef>
                <a:spcPct val="50000"/>
              </a:spcBef>
            </a:pPr>
            <a:r>
              <a:rPr lang="en-US" i="1">
                <a:solidFill>
                  <a:srgbClr val="0099FF"/>
                </a:solidFill>
                <a:latin typeface="Verdana" pitchFamily="34" charset="0"/>
              </a:rPr>
              <a:t>9 &gt; 4; use the sign of 9.</a:t>
            </a:r>
            <a:endParaRPr lang="en-US"/>
          </a:p>
        </p:txBody>
      </p:sp>
      <p:sp>
        <p:nvSpPr>
          <p:cNvPr id="12" name="AutoShape 2"/>
          <p:cNvSpPr txBox="1">
            <a:spLocks noChangeArrowheads="1"/>
          </p:cNvSpPr>
          <p:nvPr/>
        </p:nvSpPr>
        <p:spPr>
          <a:xfrm>
            <a:off x="457200" y="277813"/>
            <a:ext cx="8077200" cy="788987"/>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spc="-100" dirty="0" smtClean="0">
                <a:solidFill>
                  <a:srgbClr val="CC9900"/>
                </a:solidFill>
                <a:latin typeface="akaDylan Open" pitchFamily="82" charset="0"/>
                <a:ea typeface="+mj-ea"/>
                <a:cs typeface="+mj-cs"/>
              </a:rPr>
              <a:t>SUBTRACTING </a:t>
            </a:r>
            <a:r>
              <a:rPr kumimoji="0" lang="en-US" sz="4000" b="1" i="0" u="none" strike="noStrike" kern="1200" cap="none" spc="-100" normalizeH="0" baseline="0" noProof="0" dirty="0" smtClean="0">
                <a:ln>
                  <a:noFill/>
                </a:ln>
                <a:solidFill>
                  <a:srgbClr val="CC9900"/>
                </a:solidFill>
                <a:effectLst/>
                <a:uLnTx/>
                <a:uFillTx/>
                <a:latin typeface="akaDylan Open" pitchFamily="82" charset="0"/>
                <a:ea typeface="+mj-ea"/>
                <a:cs typeface="+mj-cs"/>
              </a:rPr>
              <a:t>RATIONAL NUMBERS </a:t>
            </a:r>
            <a:endParaRPr kumimoji="0" lang="en-IN" sz="4000" b="1" i="0" u="none" strike="noStrike" kern="1200" cap="none" spc="-100" normalizeH="0" baseline="0" noProof="0" dirty="0">
              <a:ln>
                <a:noFill/>
              </a:ln>
              <a:solidFill>
                <a:srgbClr val="CC9900"/>
              </a:solidFill>
              <a:effectLst/>
              <a:uLnTx/>
              <a:uFillTx/>
              <a:latin typeface="akaDylan Open" pitchFamily="82"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57362"/>
                                        </p:tgtEl>
                                        <p:attrNameLst>
                                          <p:attrName>style.visibility</p:attrName>
                                        </p:attrNameLst>
                                      </p:cBhvr>
                                      <p:to>
                                        <p:strVal val="visible"/>
                                      </p:to>
                                    </p:set>
                                    <p:anim calcmode="lin" valueType="num">
                                      <p:cBhvr>
                                        <p:cTn id="7" dur="500" fill="hold"/>
                                        <p:tgtEl>
                                          <p:spTgt spid="57362"/>
                                        </p:tgtEl>
                                        <p:attrNameLst>
                                          <p:attrName>ppt_x</p:attrName>
                                        </p:attrNameLst>
                                      </p:cBhvr>
                                      <p:tavLst>
                                        <p:tav tm="0">
                                          <p:val>
                                            <p:strVal val="#ppt_x"/>
                                          </p:val>
                                        </p:tav>
                                        <p:tav tm="100000">
                                          <p:val>
                                            <p:strVal val="#ppt_x"/>
                                          </p:val>
                                        </p:tav>
                                      </p:tavLst>
                                    </p:anim>
                                    <p:anim calcmode="lin" valueType="num">
                                      <p:cBhvr>
                                        <p:cTn id="8" dur="500" fill="hold"/>
                                        <p:tgtEl>
                                          <p:spTgt spid="57362"/>
                                        </p:tgtEl>
                                        <p:attrNameLst>
                                          <p:attrName>ppt_y</p:attrName>
                                        </p:attrNameLst>
                                      </p:cBhvr>
                                      <p:tavLst>
                                        <p:tav tm="0">
                                          <p:val>
                                            <p:strVal val="#ppt_y-#ppt_h/2"/>
                                          </p:val>
                                        </p:tav>
                                        <p:tav tm="100000">
                                          <p:val>
                                            <p:strVal val="#ppt_y"/>
                                          </p:val>
                                        </p:tav>
                                      </p:tavLst>
                                    </p:anim>
                                    <p:anim calcmode="lin" valueType="num">
                                      <p:cBhvr>
                                        <p:cTn id="9" dur="500" fill="hold"/>
                                        <p:tgtEl>
                                          <p:spTgt spid="57362"/>
                                        </p:tgtEl>
                                        <p:attrNameLst>
                                          <p:attrName>ppt_w</p:attrName>
                                        </p:attrNameLst>
                                      </p:cBhvr>
                                      <p:tavLst>
                                        <p:tav tm="0">
                                          <p:val>
                                            <p:strVal val="#ppt_w"/>
                                          </p:val>
                                        </p:tav>
                                        <p:tav tm="100000">
                                          <p:val>
                                            <p:strVal val="#ppt_w"/>
                                          </p:val>
                                        </p:tav>
                                      </p:tavLst>
                                    </p:anim>
                                    <p:anim calcmode="lin" valueType="num">
                                      <p:cBhvr>
                                        <p:cTn id="10" dur="500" fill="hold"/>
                                        <p:tgtEl>
                                          <p:spTgt spid="57362"/>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8" fill="hold" grpId="0" nodeType="clickEffect">
                                  <p:stCondLst>
                                    <p:cond delay="0"/>
                                  </p:stCondLst>
                                  <p:childTnLst>
                                    <p:set>
                                      <p:cBhvr>
                                        <p:cTn id="14" dur="1" fill="hold">
                                          <p:stCondLst>
                                            <p:cond delay="0"/>
                                          </p:stCondLst>
                                        </p:cTn>
                                        <p:tgtEl>
                                          <p:spTgt spid="57364"/>
                                        </p:tgtEl>
                                        <p:attrNameLst>
                                          <p:attrName>style.visibility</p:attrName>
                                        </p:attrNameLst>
                                      </p:cBhvr>
                                      <p:to>
                                        <p:strVal val="visible"/>
                                      </p:to>
                                    </p:set>
                                    <p:animEffect transition="in" filter="slide(fromLeft)">
                                      <p:cBhvr>
                                        <p:cTn id="15" dur="500"/>
                                        <p:tgtEl>
                                          <p:spTgt spid="57364"/>
                                        </p:tgtEl>
                                      </p:cBhvr>
                                    </p:animEffect>
                                  </p:childTnLst>
                                </p:cTn>
                              </p:par>
                            </p:childTnLst>
                          </p:cTn>
                        </p:par>
                      </p:childTnLst>
                    </p:cTn>
                  </p:par>
                  <p:par>
                    <p:cTn id="16" fill="hold">
                      <p:stCondLst>
                        <p:cond delay="indefinite"/>
                      </p:stCondLst>
                      <p:childTnLst>
                        <p:par>
                          <p:cTn id="17" fill="hold">
                            <p:stCondLst>
                              <p:cond delay="0"/>
                            </p:stCondLst>
                            <p:childTnLst>
                              <p:par>
                                <p:cTn id="18" presetID="17" presetClass="entr" presetSubtype="1" fill="hold" grpId="0" nodeType="clickEffect">
                                  <p:stCondLst>
                                    <p:cond delay="0"/>
                                  </p:stCondLst>
                                  <p:childTnLst>
                                    <p:set>
                                      <p:cBhvr>
                                        <p:cTn id="19" dur="1" fill="hold">
                                          <p:stCondLst>
                                            <p:cond delay="0"/>
                                          </p:stCondLst>
                                        </p:cTn>
                                        <p:tgtEl>
                                          <p:spTgt spid="57363"/>
                                        </p:tgtEl>
                                        <p:attrNameLst>
                                          <p:attrName>style.visibility</p:attrName>
                                        </p:attrNameLst>
                                      </p:cBhvr>
                                      <p:to>
                                        <p:strVal val="visible"/>
                                      </p:to>
                                    </p:set>
                                    <p:anim calcmode="lin" valueType="num">
                                      <p:cBhvr>
                                        <p:cTn id="20" dur="500" fill="hold"/>
                                        <p:tgtEl>
                                          <p:spTgt spid="57363"/>
                                        </p:tgtEl>
                                        <p:attrNameLst>
                                          <p:attrName>ppt_x</p:attrName>
                                        </p:attrNameLst>
                                      </p:cBhvr>
                                      <p:tavLst>
                                        <p:tav tm="0">
                                          <p:val>
                                            <p:strVal val="#ppt_x"/>
                                          </p:val>
                                        </p:tav>
                                        <p:tav tm="100000">
                                          <p:val>
                                            <p:strVal val="#ppt_x"/>
                                          </p:val>
                                        </p:tav>
                                      </p:tavLst>
                                    </p:anim>
                                    <p:anim calcmode="lin" valueType="num">
                                      <p:cBhvr>
                                        <p:cTn id="21" dur="500" fill="hold"/>
                                        <p:tgtEl>
                                          <p:spTgt spid="57363"/>
                                        </p:tgtEl>
                                        <p:attrNameLst>
                                          <p:attrName>ppt_y</p:attrName>
                                        </p:attrNameLst>
                                      </p:cBhvr>
                                      <p:tavLst>
                                        <p:tav tm="0">
                                          <p:val>
                                            <p:strVal val="#ppt_y-#ppt_h/2"/>
                                          </p:val>
                                        </p:tav>
                                        <p:tav tm="100000">
                                          <p:val>
                                            <p:strVal val="#ppt_y"/>
                                          </p:val>
                                        </p:tav>
                                      </p:tavLst>
                                    </p:anim>
                                    <p:anim calcmode="lin" valueType="num">
                                      <p:cBhvr>
                                        <p:cTn id="22" dur="500" fill="hold"/>
                                        <p:tgtEl>
                                          <p:spTgt spid="57363"/>
                                        </p:tgtEl>
                                        <p:attrNameLst>
                                          <p:attrName>ppt_w</p:attrName>
                                        </p:attrNameLst>
                                      </p:cBhvr>
                                      <p:tavLst>
                                        <p:tav tm="0">
                                          <p:val>
                                            <p:strVal val="#ppt_w"/>
                                          </p:val>
                                        </p:tav>
                                        <p:tav tm="100000">
                                          <p:val>
                                            <p:strVal val="#ppt_w"/>
                                          </p:val>
                                        </p:tav>
                                      </p:tavLst>
                                    </p:anim>
                                    <p:anim calcmode="lin" valueType="num">
                                      <p:cBhvr>
                                        <p:cTn id="23" dur="500" fill="hold"/>
                                        <p:tgtEl>
                                          <p:spTgt spid="57363"/>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2" presetClass="entr" presetSubtype="8" fill="hold" grpId="0" nodeType="clickEffect">
                                  <p:stCondLst>
                                    <p:cond delay="0"/>
                                  </p:stCondLst>
                                  <p:childTnLst>
                                    <p:set>
                                      <p:cBhvr>
                                        <p:cTn id="27" dur="1" fill="hold">
                                          <p:stCondLst>
                                            <p:cond delay="0"/>
                                          </p:stCondLst>
                                        </p:cTn>
                                        <p:tgtEl>
                                          <p:spTgt spid="57367"/>
                                        </p:tgtEl>
                                        <p:attrNameLst>
                                          <p:attrName>style.visibility</p:attrName>
                                        </p:attrNameLst>
                                      </p:cBhvr>
                                      <p:to>
                                        <p:strVal val="visible"/>
                                      </p:to>
                                    </p:set>
                                    <p:animEffect transition="in" filter="slide(fromLeft)">
                                      <p:cBhvr>
                                        <p:cTn id="28" dur="500"/>
                                        <p:tgtEl>
                                          <p:spTgt spid="57367"/>
                                        </p:tgtEl>
                                      </p:cBhvr>
                                    </p:animEffect>
                                  </p:childTnLst>
                                </p:cTn>
                              </p:par>
                            </p:childTnLst>
                          </p:cTn>
                        </p:par>
                      </p:childTnLst>
                    </p:cTn>
                  </p:par>
                  <p:par>
                    <p:cTn id="29" fill="hold">
                      <p:stCondLst>
                        <p:cond delay="indefinite"/>
                      </p:stCondLst>
                      <p:childTnLst>
                        <p:par>
                          <p:cTn id="30" fill="hold">
                            <p:stCondLst>
                              <p:cond delay="0"/>
                            </p:stCondLst>
                            <p:childTnLst>
                              <p:par>
                                <p:cTn id="31" presetID="17" presetClass="entr" presetSubtype="1" fill="hold" grpId="0" nodeType="clickEffect">
                                  <p:stCondLst>
                                    <p:cond delay="0"/>
                                  </p:stCondLst>
                                  <p:childTnLst>
                                    <p:set>
                                      <p:cBhvr>
                                        <p:cTn id="32" dur="1" fill="hold">
                                          <p:stCondLst>
                                            <p:cond delay="0"/>
                                          </p:stCondLst>
                                        </p:cTn>
                                        <p:tgtEl>
                                          <p:spTgt spid="57356"/>
                                        </p:tgtEl>
                                        <p:attrNameLst>
                                          <p:attrName>style.visibility</p:attrName>
                                        </p:attrNameLst>
                                      </p:cBhvr>
                                      <p:to>
                                        <p:strVal val="visible"/>
                                      </p:to>
                                    </p:set>
                                    <p:anim calcmode="lin" valueType="num">
                                      <p:cBhvr>
                                        <p:cTn id="33" dur="500" fill="hold"/>
                                        <p:tgtEl>
                                          <p:spTgt spid="57356"/>
                                        </p:tgtEl>
                                        <p:attrNameLst>
                                          <p:attrName>ppt_x</p:attrName>
                                        </p:attrNameLst>
                                      </p:cBhvr>
                                      <p:tavLst>
                                        <p:tav tm="0">
                                          <p:val>
                                            <p:strVal val="#ppt_x"/>
                                          </p:val>
                                        </p:tav>
                                        <p:tav tm="100000">
                                          <p:val>
                                            <p:strVal val="#ppt_x"/>
                                          </p:val>
                                        </p:tav>
                                      </p:tavLst>
                                    </p:anim>
                                    <p:anim calcmode="lin" valueType="num">
                                      <p:cBhvr>
                                        <p:cTn id="34" dur="500" fill="hold"/>
                                        <p:tgtEl>
                                          <p:spTgt spid="57356"/>
                                        </p:tgtEl>
                                        <p:attrNameLst>
                                          <p:attrName>ppt_y</p:attrName>
                                        </p:attrNameLst>
                                      </p:cBhvr>
                                      <p:tavLst>
                                        <p:tav tm="0">
                                          <p:val>
                                            <p:strVal val="#ppt_y-#ppt_h/2"/>
                                          </p:val>
                                        </p:tav>
                                        <p:tav tm="100000">
                                          <p:val>
                                            <p:strVal val="#ppt_y"/>
                                          </p:val>
                                        </p:tav>
                                      </p:tavLst>
                                    </p:anim>
                                    <p:anim calcmode="lin" valueType="num">
                                      <p:cBhvr>
                                        <p:cTn id="35" dur="500" fill="hold"/>
                                        <p:tgtEl>
                                          <p:spTgt spid="57356"/>
                                        </p:tgtEl>
                                        <p:attrNameLst>
                                          <p:attrName>ppt_w</p:attrName>
                                        </p:attrNameLst>
                                      </p:cBhvr>
                                      <p:tavLst>
                                        <p:tav tm="0">
                                          <p:val>
                                            <p:strVal val="#ppt_w"/>
                                          </p:val>
                                        </p:tav>
                                        <p:tav tm="100000">
                                          <p:val>
                                            <p:strVal val="#ppt_w"/>
                                          </p:val>
                                        </p:tav>
                                      </p:tavLst>
                                    </p:anim>
                                    <p:anim calcmode="lin" valueType="num">
                                      <p:cBhvr>
                                        <p:cTn id="36" dur="500" fill="hold"/>
                                        <p:tgtEl>
                                          <p:spTgt spid="57356"/>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2" presetClass="entr" presetSubtype="8" fill="hold" grpId="0" nodeType="clickEffect">
                                  <p:stCondLst>
                                    <p:cond delay="0"/>
                                  </p:stCondLst>
                                  <p:childTnLst>
                                    <p:set>
                                      <p:cBhvr>
                                        <p:cTn id="40" dur="1" fill="hold">
                                          <p:stCondLst>
                                            <p:cond delay="0"/>
                                          </p:stCondLst>
                                        </p:cTn>
                                        <p:tgtEl>
                                          <p:spTgt spid="57368"/>
                                        </p:tgtEl>
                                        <p:attrNameLst>
                                          <p:attrName>style.visibility</p:attrName>
                                        </p:attrNameLst>
                                      </p:cBhvr>
                                      <p:to>
                                        <p:strVal val="visible"/>
                                      </p:to>
                                    </p:set>
                                    <p:animEffect transition="in" filter="slide(fromLeft)">
                                      <p:cBhvr>
                                        <p:cTn id="41" dur="500"/>
                                        <p:tgtEl>
                                          <p:spTgt spid="57368"/>
                                        </p:tgtEl>
                                      </p:cBhvr>
                                    </p:animEffect>
                                  </p:childTnLst>
                                </p:cTn>
                              </p:par>
                            </p:childTnLst>
                          </p:cTn>
                        </p:par>
                      </p:childTnLst>
                    </p:cTn>
                  </p:par>
                  <p:par>
                    <p:cTn id="42" fill="hold">
                      <p:stCondLst>
                        <p:cond delay="indefinite"/>
                      </p:stCondLst>
                      <p:childTnLst>
                        <p:par>
                          <p:cTn id="43" fill="hold">
                            <p:stCondLst>
                              <p:cond delay="0"/>
                            </p:stCondLst>
                            <p:childTnLst>
                              <p:par>
                                <p:cTn id="44" presetID="17" presetClass="entr" presetSubtype="1" fill="hold" grpId="0" nodeType="clickEffect">
                                  <p:stCondLst>
                                    <p:cond delay="0"/>
                                  </p:stCondLst>
                                  <p:childTnLst>
                                    <p:set>
                                      <p:cBhvr>
                                        <p:cTn id="45" dur="1" fill="hold">
                                          <p:stCondLst>
                                            <p:cond delay="0"/>
                                          </p:stCondLst>
                                        </p:cTn>
                                        <p:tgtEl>
                                          <p:spTgt spid="57357"/>
                                        </p:tgtEl>
                                        <p:attrNameLst>
                                          <p:attrName>style.visibility</p:attrName>
                                        </p:attrNameLst>
                                      </p:cBhvr>
                                      <p:to>
                                        <p:strVal val="visible"/>
                                      </p:to>
                                    </p:set>
                                    <p:anim calcmode="lin" valueType="num">
                                      <p:cBhvr>
                                        <p:cTn id="46" dur="500" fill="hold"/>
                                        <p:tgtEl>
                                          <p:spTgt spid="57357"/>
                                        </p:tgtEl>
                                        <p:attrNameLst>
                                          <p:attrName>ppt_x</p:attrName>
                                        </p:attrNameLst>
                                      </p:cBhvr>
                                      <p:tavLst>
                                        <p:tav tm="0">
                                          <p:val>
                                            <p:strVal val="#ppt_x"/>
                                          </p:val>
                                        </p:tav>
                                        <p:tav tm="100000">
                                          <p:val>
                                            <p:strVal val="#ppt_x"/>
                                          </p:val>
                                        </p:tav>
                                      </p:tavLst>
                                    </p:anim>
                                    <p:anim calcmode="lin" valueType="num">
                                      <p:cBhvr>
                                        <p:cTn id="47" dur="500" fill="hold"/>
                                        <p:tgtEl>
                                          <p:spTgt spid="57357"/>
                                        </p:tgtEl>
                                        <p:attrNameLst>
                                          <p:attrName>ppt_y</p:attrName>
                                        </p:attrNameLst>
                                      </p:cBhvr>
                                      <p:tavLst>
                                        <p:tav tm="0">
                                          <p:val>
                                            <p:strVal val="#ppt_y-#ppt_h/2"/>
                                          </p:val>
                                        </p:tav>
                                        <p:tav tm="100000">
                                          <p:val>
                                            <p:strVal val="#ppt_y"/>
                                          </p:val>
                                        </p:tav>
                                      </p:tavLst>
                                    </p:anim>
                                    <p:anim calcmode="lin" valueType="num">
                                      <p:cBhvr>
                                        <p:cTn id="48" dur="500" fill="hold"/>
                                        <p:tgtEl>
                                          <p:spTgt spid="57357"/>
                                        </p:tgtEl>
                                        <p:attrNameLst>
                                          <p:attrName>ppt_w</p:attrName>
                                        </p:attrNameLst>
                                      </p:cBhvr>
                                      <p:tavLst>
                                        <p:tav tm="0">
                                          <p:val>
                                            <p:strVal val="#ppt_w"/>
                                          </p:val>
                                        </p:tav>
                                        <p:tav tm="100000">
                                          <p:val>
                                            <p:strVal val="#ppt_w"/>
                                          </p:val>
                                        </p:tav>
                                      </p:tavLst>
                                    </p:anim>
                                    <p:anim calcmode="lin" valueType="num">
                                      <p:cBhvr>
                                        <p:cTn id="49" dur="500" fill="hold"/>
                                        <p:tgtEl>
                                          <p:spTgt spid="5735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6" grpId="0" autoUpdateAnimBg="0"/>
      <p:bldP spid="57357" grpId="0" autoUpdateAnimBg="0"/>
      <p:bldP spid="57362" grpId="0" autoUpdateAnimBg="0"/>
      <p:bldP spid="57363" grpId="0" autoUpdateAnimBg="0"/>
      <p:bldP spid="57364" grpId="0" autoUpdateAnimBg="0"/>
      <p:bldP spid="57367" grpId="0" autoUpdateAnimBg="0"/>
      <p:bldP spid="57368"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4|8|1|2.7|8.6|9.1|4.1|3|4.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1024</TotalTime>
  <Words>992</Words>
  <Application>Microsoft Office PowerPoint</Application>
  <PresentationFormat>On-screen Show (4:3)</PresentationFormat>
  <Paragraphs>174</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Metro</vt:lpstr>
      <vt:lpstr> Rational Numbers ~ Subtracting Rational Numbers</vt:lpstr>
      <vt:lpstr>Rational Numbers</vt:lpstr>
      <vt:lpstr>SUBTRACTING RATIONAL NUMBERS </vt:lpstr>
      <vt:lpstr>Slide 4</vt:lpstr>
      <vt:lpstr>Slide 5</vt:lpstr>
      <vt:lpstr>Slide 6</vt:lpstr>
      <vt:lpstr>Slide 7</vt:lpstr>
      <vt:lpstr>Slide 8</vt:lpstr>
      <vt:lpstr>Slide 9</vt:lpstr>
      <vt:lpstr>Slide 10</vt:lpstr>
      <vt:lpstr>Slide 11</vt:lpstr>
      <vt:lpstr>Slide 12</vt:lpstr>
      <vt:lpstr>Slide 13</vt:lpstr>
      <vt:lpstr>SUBTRACTING RATIONAL NUMBERS </vt:lpstr>
      <vt:lpstr>SUBTRACTING RATIONAL NUMBERS </vt:lpstr>
      <vt:lpstr>SUBTRACTING RATIONAL NUMBERS </vt:lpstr>
      <vt:lpstr>SUBTRACTING RATIONAL NUMBERS </vt:lpstr>
      <vt:lpstr>SUBTRACTING RATIONAL NUMBERS </vt:lpstr>
      <vt:lpstr>SUBTRACTING RATIONAL NUMBERS </vt:lpstr>
      <vt:lpstr>SUBTRACTING RATIONAL NUMBERS </vt:lpstr>
      <vt:lpstr>SUBTRACTING RATIONAL NUMBERS </vt:lpstr>
      <vt:lpstr>Student Activity</vt:lpstr>
      <vt:lpstr>Do Not Disturb    Work In Progress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Edwin Silie</dc:creator>
  <cp:lastModifiedBy>Silie</cp:lastModifiedBy>
  <cp:revision>60</cp:revision>
  <dcterms:created xsi:type="dcterms:W3CDTF">2010-01-10T21:40:20Z</dcterms:created>
  <dcterms:modified xsi:type="dcterms:W3CDTF">2011-03-29T00:10:51Z</dcterms:modified>
</cp:coreProperties>
</file>