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56" r:id="rId2"/>
    <p:sldId id="297" r:id="rId3"/>
    <p:sldId id="286" r:id="rId4"/>
    <p:sldId id="298" r:id="rId5"/>
    <p:sldId id="300" r:id="rId6"/>
    <p:sldId id="301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5789DDA-DA06-429B-9FF0-B453583E6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4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FE5405-E2AD-4EC1-825B-330CEB8FC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D02C8-9F6B-4650-A74E-4DF823329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D1D0-148E-4176-9B4C-B1F06B359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C31E8-EEF1-43E7-A0BC-215D44336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BBFE-18C7-431C-9BD0-D80DE35DF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52196-D8A7-4EE0-A792-F4C095786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1C12-2D2C-44D3-8172-35FA1A1E2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78E7C-4207-4217-9ECA-639B3CA0B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5E15-14D8-4226-BAE5-339451BF9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4C7F4-D9F1-443C-9861-198CDE398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43B64-83B4-4E15-ACE9-8304DD5F7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2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FAF81DDB-6FAA-4967-874A-8465230F5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3058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Rational Numbers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~</a:t>
            </a:r>
            <a:br>
              <a:rPr lang="en-US" sz="4400" dirty="0" smtClean="0"/>
            </a:br>
            <a:r>
              <a:rPr lang="en-US" sz="4400" dirty="0" smtClean="0"/>
              <a:t>Rational Numbers and the Absolute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Simplify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743200" y="2057400"/>
            <a:ext cx="2565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/>
              <a:t>|9| + |-9|| </a:t>
            </a:r>
          </a:p>
          <a:p>
            <a:pPr marL="457200" indent="-457200"/>
            <a:r>
              <a:rPr lang="en-US"/>
              <a:t>	|9| + |-9| = 9 + 9</a:t>
            </a:r>
          </a:p>
          <a:p>
            <a:pPr marL="457200" indent="-457200"/>
            <a:r>
              <a:rPr lang="en-US"/>
              <a:t>		        = 18</a:t>
            </a:r>
          </a:p>
          <a:p>
            <a:pPr marL="457200" indent="-457200"/>
            <a:endParaRPr lang="en-US"/>
          </a:p>
          <a:p>
            <a:pPr marL="457200" indent="-457200">
              <a:buFontTx/>
              <a:buAutoNum type="alphaLcPeriod" startAt="2"/>
            </a:pPr>
            <a:r>
              <a:rPr lang="en-US">
                <a:solidFill>
                  <a:srgbClr val="CC0000"/>
                </a:solidFill>
              </a:rPr>
              <a:t>|13| - |-2|</a:t>
            </a:r>
          </a:p>
          <a:p>
            <a:pPr marL="457200" indent="-457200"/>
            <a:r>
              <a:rPr lang="en-US"/>
              <a:t>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57181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Simplify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743200" y="2057400"/>
            <a:ext cx="27813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/>
              <a:t>|9| + |-9|| </a:t>
            </a:r>
          </a:p>
          <a:p>
            <a:pPr marL="457200" indent="-457200"/>
            <a:r>
              <a:rPr lang="en-US"/>
              <a:t>	|9| + |-9| = 9 + 9</a:t>
            </a:r>
          </a:p>
          <a:p>
            <a:pPr marL="457200" indent="-457200"/>
            <a:r>
              <a:rPr lang="en-US"/>
              <a:t>		        = 18</a:t>
            </a:r>
          </a:p>
          <a:p>
            <a:pPr marL="457200" indent="-457200"/>
            <a:endParaRPr lang="en-US"/>
          </a:p>
          <a:p>
            <a:pPr marL="457200" indent="-457200">
              <a:buFontTx/>
              <a:buAutoNum type="alphaLcPeriod" startAt="2"/>
            </a:pPr>
            <a:r>
              <a:rPr lang="en-US"/>
              <a:t>|13| - |-2|</a:t>
            </a:r>
          </a:p>
          <a:p>
            <a:pPr marL="457200" indent="-457200"/>
            <a:r>
              <a:rPr lang="en-US"/>
              <a:t>	</a:t>
            </a:r>
            <a:r>
              <a:rPr lang="en-US">
                <a:solidFill>
                  <a:srgbClr val="CC0000"/>
                </a:solidFill>
              </a:rPr>
              <a:t>|13| - |-2| = 13 – 2</a:t>
            </a:r>
          </a:p>
          <a:p>
            <a:pPr marL="457200" indent="-457200"/>
            <a:r>
              <a:rPr lang="en-US"/>
              <a:t>		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Simplify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743200" y="2057400"/>
            <a:ext cx="27813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/>
              <a:t>|9| + |-9|| </a:t>
            </a:r>
          </a:p>
          <a:p>
            <a:pPr marL="457200" indent="-457200"/>
            <a:r>
              <a:rPr lang="en-US"/>
              <a:t>	|9| + |-9| = 9 + 9</a:t>
            </a:r>
          </a:p>
          <a:p>
            <a:pPr marL="457200" indent="-457200"/>
            <a:r>
              <a:rPr lang="en-US"/>
              <a:t>		        = 18</a:t>
            </a:r>
          </a:p>
          <a:p>
            <a:pPr marL="457200" indent="-457200"/>
            <a:endParaRPr lang="en-US"/>
          </a:p>
          <a:p>
            <a:pPr marL="457200" indent="-457200">
              <a:buFontTx/>
              <a:buAutoNum type="alphaLcPeriod" startAt="2"/>
            </a:pPr>
            <a:r>
              <a:rPr lang="en-US"/>
              <a:t>|13| - |-2|</a:t>
            </a:r>
          </a:p>
          <a:p>
            <a:pPr marL="457200" indent="-457200"/>
            <a:r>
              <a:rPr lang="en-US"/>
              <a:t>	|13| - |-2| = 13 – 2</a:t>
            </a:r>
          </a:p>
          <a:p>
            <a:pPr marL="457200" indent="-457200"/>
            <a:r>
              <a:rPr lang="en-US"/>
              <a:t>		         </a:t>
            </a:r>
            <a:r>
              <a:rPr lang="en-US">
                <a:solidFill>
                  <a:srgbClr val="CC0000"/>
                </a:solidFill>
              </a:rPr>
              <a:t>= 11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Evaluate the expression</a:t>
            </a:r>
            <a:br>
              <a:rPr lang="en-US" sz="2800" dirty="0" smtClean="0"/>
            </a:br>
            <a:r>
              <a:rPr lang="en-US" sz="2800" dirty="0" smtClean="0"/>
              <a:t>|x| - 7 if x = - 13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743200" y="2057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57181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Evaluate the expression</a:t>
            </a:r>
            <a:br>
              <a:rPr lang="en-US" sz="2800" dirty="0" smtClean="0"/>
            </a:br>
            <a:r>
              <a:rPr lang="en-US" sz="2800" dirty="0" smtClean="0"/>
              <a:t>|x| - 7 if x = - 13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743200" y="2006600"/>
            <a:ext cx="2449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800">
                <a:solidFill>
                  <a:srgbClr val="CC0000"/>
                </a:solidFill>
              </a:rPr>
              <a:t>|x| - 7 = |-13| - 7</a:t>
            </a:r>
          </a:p>
          <a:p>
            <a:pPr marL="457200" indent="-457200"/>
            <a:r>
              <a:rPr lang="en-US" sz="2800">
                <a:solidFill>
                  <a:schemeClr val="tx2"/>
                </a:solidFill>
              </a:rPr>
              <a:t>		</a:t>
            </a: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57181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Evaluate the expression</a:t>
            </a:r>
            <a:br>
              <a:rPr lang="en-US" sz="2800" dirty="0" smtClean="0"/>
            </a:br>
            <a:r>
              <a:rPr lang="en-US" sz="2800" dirty="0" smtClean="0"/>
              <a:t>|x| - 7 if x = - 13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743200" y="2006600"/>
            <a:ext cx="24495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800">
                <a:solidFill>
                  <a:schemeClr val="tx2"/>
                </a:solidFill>
              </a:rPr>
              <a:t>|x| - 7 = |-13| - 7</a:t>
            </a:r>
          </a:p>
          <a:p>
            <a:pPr marL="457200" indent="-457200"/>
            <a:r>
              <a:rPr lang="en-US" sz="2800">
                <a:solidFill>
                  <a:schemeClr val="tx2"/>
                </a:solidFill>
              </a:rPr>
              <a:t>		</a:t>
            </a:r>
            <a:r>
              <a:rPr lang="en-US" sz="2800">
                <a:solidFill>
                  <a:srgbClr val="CC0000"/>
                </a:solidFill>
              </a:rPr>
              <a:t>= 13 – 7</a:t>
            </a:r>
          </a:p>
          <a:p>
            <a:pPr marL="457200" indent="-457200"/>
            <a:r>
              <a:rPr lang="en-US" sz="2800">
                <a:solidFill>
                  <a:schemeClr val="tx2"/>
                </a:solidFill>
              </a:rPr>
              <a:t>		</a:t>
            </a: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57181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Evaluate the expression</a:t>
            </a:r>
            <a:br>
              <a:rPr lang="en-US" sz="2800" dirty="0" smtClean="0"/>
            </a:br>
            <a:r>
              <a:rPr lang="en-US" sz="2800" dirty="0" smtClean="0"/>
              <a:t>|x| - 7 if x = - 13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743200" y="2006600"/>
            <a:ext cx="24495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800">
                <a:solidFill>
                  <a:schemeClr val="tx2"/>
                </a:solidFill>
              </a:rPr>
              <a:t>|x| - 7 = |-13| - 7</a:t>
            </a:r>
          </a:p>
          <a:p>
            <a:pPr marL="457200" indent="-457200"/>
            <a:r>
              <a:rPr lang="en-US" sz="2800">
                <a:solidFill>
                  <a:schemeClr val="tx2"/>
                </a:solidFill>
              </a:rPr>
              <a:t>		= 13 – 7</a:t>
            </a:r>
          </a:p>
          <a:p>
            <a:pPr marL="457200" indent="-457200"/>
            <a:r>
              <a:rPr lang="en-US" sz="2800">
                <a:solidFill>
                  <a:schemeClr val="tx2"/>
                </a:solidFill>
              </a:rPr>
              <a:t>		</a:t>
            </a:r>
            <a:r>
              <a:rPr lang="en-US" sz="2800">
                <a:solidFill>
                  <a:srgbClr val="CC0000"/>
                </a:solidFill>
              </a:rPr>
              <a:t>= 6</a:t>
            </a:r>
            <a:r>
              <a:rPr lang="en-US"/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57181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smtClean="0">
                <a:solidFill>
                  <a:schemeClr val="accent2"/>
                </a:solidFill>
              </a:rPr>
              <a:t>Student Activity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You will now receive a worksheet. Turn the worksheet in when completed.</a:t>
            </a:r>
            <a:r>
              <a:rPr lang="en-US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Script MT Bold" pitchFamily="66" charset="0"/>
              </a:rPr>
              <a:t>Do Not Disturb</a:t>
            </a:r>
            <a:br>
              <a:rPr lang="en-US" smtClean="0">
                <a:latin typeface="Script MT Bold" pitchFamily="66" charset="0"/>
              </a:rPr>
            </a:br>
            <a:r>
              <a:rPr lang="en-US" smtClean="0">
                <a:latin typeface="Script MT Bold" pitchFamily="66" charset="0"/>
              </a:rPr>
              <a:t>			Work In Progress</a:t>
            </a:r>
          </a:p>
        </p:txBody>
      </p:sp>
      <p:pic>
        <p:nvPicPr>
          <p:cNvPr id="27651" name="Picture 4" descr="working_overtime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2362200" y="2286000"/>
            <a:ext cx="48006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438401"/>
            <a:ext cx="4953000" cy="267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17525" y="1662113"/>
            <a:ext cx="23860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Numbers to the left of zero</a:t>
            </a:r>
          </a:p>
          <a:p>
            <a:pPr algn="ctr"/>
            <a:r>
              <a:rPr lang="en-US" sz="1600" dirty="0"/>
              <a:t>are less than zero.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72200" y="1600200"/>
            <a:ext cx="2301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Numbers to the right of zero are more than zero.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" y="5257800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The numbers –1, -2, -3,… are called negative integers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553200" y="5410200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The numbers 1, 2, 3, … are called positive integers.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352800" y="5638800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rgbClr val="CC0000"/>
                </a:solidFill>
              </a:rPr>
              <a:t>Zero is neither negative nor 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Absolute Value</a:t>
            </a:r>
          </a:p>
        </p:txBody>
      </p:sp>
      <p:graphicFrame>
        <p:nvGraphicFramePr>
          <p:cNvPr id="13328" name="Group 16"/>
          <p:cNvGraphicFramePr>
            <a:graphicFrameLocks noGrp="1"/>
          </p:cNvGraphicFramePr>
          <p:nvPr/>
        </p:nvGraphicFramePr>
        <p:xfrm>
          <a:off x="381000" y="2057400"/>
          <a:ext cx="8534400" cy="2438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14600"/>
                <a:gridCol w="6019800"/>
              </a:tblGrid>
              <a:tr h="243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Absolute Value</a:t>
                      </a:r>
                      <a:endParaRPr kumimoji="0" lang="en-US" sz="2800" b="0" i="0" u="none" strike="noStrike" cap="none" spc="0" normalizeH="0" baseline="0" dirty="0" smtClean="0">
                        <a:ln w="18415" cmpd="sng">
                          <a:solidFill>
                            <a:srgbClr val="FFFF00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In words: The absolute value of a number is the distance the number is from the zero point on the number line.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u="none" strike="noStrike" cap="none" spc="0" normalizeH="0" baseline="0" dirty="0" smtClean="0">
                        <a:ln w="18415" cmpd="sng">
                          <a:solidFill>
                            <a:srgbClr val="FFFF00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In symbols: </a:t>
                      </a:r>
                      <a:r>
                        <a:rPr kumimoji="0" lang="en-US" sz="1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| 4 | </a:t>
                      </a:r>
                      <a:r>
                        <a:rPr kumimoji="0" lang="en-US" sz="1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= 4 and </a:t>
                      </a:r>
                      <a:r>
                        <a:rPr kumimoji="0" lang="en-US" sz="1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| -4 | </a:t>
                      </a:r>
                      <a:r>
                        <a:rPr kumimoji="0" lang="en-US" sz="1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= 4</a:t>
                      </a:r>
                      <a:endParaRPr kumimoji="0" lang="en-US" sz="1800" b="0" i="0" u="none" strike="noStrike" cap="none" spc="0" normalizeH="0" baseline="0" dirty="0" smtClean="0">
                        <a:ln w="18415" cmpd="sng">
                          <a:solidFill>
                            <a:srgbClr val="FFFF00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Absolute Value</a:t>
            </a:r>
          </a:p>
        </p:txBody>
      </p:sp>
      <p:graphicFrame>
        <p:nvGraphicFramePr>
          <p:cNvPr id="13328" name="Group 16"/>
          <p:cNvGraphicFramePr>
            <a:graphicFrameLocks noGrp="1"/>
          </p:cNvGraphicFramePr>
          <p:nvPr/>
        </p:nvGraphicFramePr>
        <p:xfrm>
          <a:off x="381000" y="2057400"/>
          <a:ext cx="8534400" cy="2438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14600"/>
                <a:gridCol w="6019800"/>
              </a:tblGrid>
              <a:tr h="243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Absolute Value</a:t>
                      </a:r>
                      <a:endParaRPr kumimoji="0" lang="en-US" sz="2800" b="0" i="0" u="none" strike="noStrike" cap="none" spc="0" normalizeH="0" baseline="0" dirty="0" smtClean="0">
                        <a:ln w="18415" cmpd="sng">
                          <a:solidFill>
                            <a:srgbClr val="FFFF00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Absolute value only asks </a:t>
                      </a:r>
                      <a:r>
                        <a:rPr lang="en-US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"How far?"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lang="en-US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"In which direction?"</a:t>
                      </a:r>
                      <a:endParaRPr lang="en-US" sz="1800" b="1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4" name="Picture 3" descr="http://www.wtamu.edu/academic/anns/mps/math/mathlab/beg_algebra/beg_alg_tut2ex13.gif"/>
          <p:cNvPicPr/>
          <p:nvPr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762000" y="4648200"/>
            <a:ext cx="7772400" cy="1524000"/>
          </a:xfrm>
          <a:prstGeom prst="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Absolute Value</a:t>
            </a:r>
          </a:p>
        </p:txBody>
      </p:sp>
      <p:graphicFrame>
        <p:nvGraphicFramePr>
          <p:cNvPr id="13328" name="Group 16"/>
          <p:cNvGraphicFramePr>
            <a:graphicFrameLocks noGrp="1"/>
          </p:cNvGraphicFramePr>
          <p:nvPr/>
        </p:nvGraphicFramePr>
        <p:xfrm>
          <a:off x="381000" y="2057400"/>
          <a:ext cx="8534400" cy="2438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14600"/>
                <a:gridCol w="6019800"/>
              </a:tblGrid>
              <a:tr h="243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Absolute Value</a:t>
                      </a:r>
                      <a:endParaRPr kumimoji="0" lang="en-US" sz="2800" b="0" i="0" u="none" strike="noStrike" cap="none" spc="0" normalizeH="0" baseline="0" dirty="0" smtClean="0">
                        <a:ln w="18415" cmpd="sng">
                          <a:solidFill>
                            <a:srgbClr val="FFFF00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This means not only that | 3 | = 3, because 3 is three units to the right of zero, but also that | –3 | = 3, because –3 is three units to the left of zero.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4" name="Picture 3" descr="http://www.wtamu.edu/academic/anns/mps/math/mathlab/beg_algebra/beg_alg_tut2ex13.gif"/>
          <p:cNvPicPr/>
          <p:nvPr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762000" y="4648200"/>
            <a:ext cx="7772400" cy="1524000"/>
          </a:xfrm>
          <a:prstGeom prst="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Absolute Value</a:t>
            </a:r>
          </a:p>
        </p:txBody>
      </p:sp>
      <p:graphicFrame>
        <p:nvGraphicFramePr>
          <p:cNvPr id="13328" name="Group 16"/>
          <p:cNvGraphicFramePr>
            <a:graphicFrameLocks noGrp="1"/>
          </p:cNvGraphicFramePr>
          <p:nvPr/>
        </p:nvGraphicFramePr>
        <p:xfrm>
          <a:off x="381000" y="2057400"/>
          <a:ext cx="8534400" cy="2438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14600"/>
                <a:gridCol w="6019800"/>
              </a:tblGrid>
              <a:tr h="243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spc="0" normalizeH="0" baseline="0" dirty="0" smtClean="0">
                          <a:ln w="18415" cmpd="sng">
                            <a:solidFill>
                              <a:srgbClr val="FFFF00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Absolute Value</a:t>
                      </a:r>
                      <a:endParaRPr kumimoji="0" lang="en-US" sz="2800" b="0" i="0" u="none" strike="noStrike" cap="none" spc="0" normalizeH="0" baseline="0" dirty="0" smtClean="0">
                        <a:ln w="18415" cmpd="sng">
                          <a:solidFill>
                            <a:srgbClr val="FFFF00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The absolute value notation is bars | |. It is not parentheses (  ) or brackets {  }.</a:t>
                      </a:r>
                      <a:endParaRPr lang="en-US" sz="1800" b="1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4" name="Picture 3" descr="http://www.wtamu.edu/academic/anns/mps/math/mathlab/beg_algebra/beg_alg_tut2ex13.gif"/>
          <p:cNvPicPr/>
          <p:nvPr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762000" y="4648200"/>
            <a:ext cx="7772400" cy="1524000"/>
          </a:xfrm>
          <a:prstGeom prst="rect">
            <a:avLst/>
          </a:prstGeom>
          <a:noFill/>
          <a:ln w="508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Simplify</a:t>
            </a:r>
            <a:endParaRPr lang="en-US" sz="2800" dirty="0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743200" y="2057400"/>
            <a:ext cx="163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 b="1" dirty="0">
                <a:solidFill>
                  <a:srgbClr val="CC0000"/>
                </a:solidFill>
              </a:rPr>
              <a:t>|9| + |-9|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57181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Simplify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743200" y="2057400"/>
            <a:ext cx="256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/>
              <a:t>|9| + |-9| </a:t>
            </a:r>
          </a:p>
          <a:p>
            <a:pPr marL="457200" indent="-457200"/>
            <a:r>
              <a:rPr lang="en-US"/>
              <a:t>	</a:t>
            </a:r>
            <a:r>
              <a:rPr lang="en-US">
                <a:solidFill>
                  <a:srgbClr val="CC0000"/>
                </a:solidFill>
              </a:rPr>
              <a:t>|9| + |-9| = 9 + 9</a:t>
            </a:r>
          </a:p>
          <a:p>
            <a:pPr marL="457200" indent="-457200"/>
            <a:r>
              <a:rPr lang="en-US"/>
              <a:t>		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Simplify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743200" y="2057400"/>
            <a:ext cx="2565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/>
              <a:t>|9| + |-9|| </a:t>
            </a:r>
          </a:p>
          <a:p>
            <a:pPr marL="457200" indent="-457200"/>
            <a:r>
              <a:rPr lang="en-US"/>
              <a:t>	|9| + |-9| = 9 + 9</a:t>
            </a:r>
          </a:p>
          <a:p>
            <a:pPr marL="457200" indent="-457200"/>
            <a:r>
              <a:rPr lang="en-US"/>
              <a:t>		        </a:t>
            </a:r>
            <a:r>
              <a:rPr lang="en-US">
                <a:solidFill>
                  <a:srgbClr val="CC0000"/>
                </a:solidFill>
              </a:rPr>
              <a:t>= 18</a:t>
            </a:r>
          </a:p>
          <a:p>
            <a:pPr marL="457200" indent="-457200"/>
            <a:endParaRPr lang="en-US"/>
          </a:p>
          <a:p>
            <a:pPr marL="457200" indent="-457200"/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3810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Absolute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433</TotalTime>
  <Words>330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Orbit</vt:lpstr>
      <vt:lpstr> Rational Numbers ~ Rational Numbers and the Absolute Value</vt:lpstr>
      <vt:lpstr>Integers</vt:lpstr>
      <vt:lpstr>Absolute Value</vt:lpstr>
      <vt:lpstr>Absolute Value</vt:lpstr>
      <vt:lpstr>Absolute Value</vt:lpstr>
      <vt:lpstr>Absolute Value</vt:lpstr>
      <vt:lpstr>Simplify</vt:lpstr>
      <vt:lpstr>Simplify</vt:lpstr>
      <vt:lpstr>Simplify</vt:lpstr>
      <vt:lpstr>Simplify</vt:lpstr>
      <vt:lpstr>Simplify</vt:lpstr>
      <vt:lpstr>Simplify</vt:lpstr>
      <vt:lpstr>Evaluate the expression |x| - 7 if x = - 13</vt:lpstr>
      <vt:lpstr>Evaluate the expression |x| - 7 if x = - 13</vt:lpstr>
      <vt:lpstr>Evaluate the expression |x| - 7 if x = - 13</vt:lpstr>
      <vt:lpstr>Evaluate the expression |x| - 7 if x = - 13</vt:lpstr>
      <vt:lpstr>Student Activity</vt:lpstr>
      <vt:lpstr>Do Not Disturb    Work In Progress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Edwin Silie</dc:creator>
  <cp:lastModifiedBy>Silie</cp:lastModifiedBy>
  <cp:revision>26</cp:revision>
  <dcterms:created xsi:type="dcterms:W3CDTF">2010-01-10T16:28:44Z</dcterms:created>
  <dcterms:modified xsi:type="dcterms:W3CDTF">2010-09-26T14:12:36Z</dcterms:modified>
</cp:coreProperties>
</file>