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notesMasterIdLst>
    <p:notesMasterId r:id="rId29"/>
  </p:notesMasterIdLst>
  <p:sldIdLst>
    <p:sldId id="256" r:id="rId2"/>
    <p:sldId id="281" r:id="rId3"/>
    <p:sldId id="275" r:id="rId4"/>
    <p:sldId id="276" r:id="rId5"/>
    <p:sldId id="270" r:id="rId6"/>
    <p:sldId id="271" r:id="rId7"/>
    <p:sldId id="272" r:id="rId8"/>
    <p:sldId id="273" r:id="rId9"/>
    <p:sldId id="274" r:id="rId10"/>
    <p:sldId id="282" r:id="rId11"/>
    <p:sldId id="283" r:id="rId12"/>
    <p:sldId id="277" r:id="rId13"/>
    <p:sldId id="280" r:id="rId14"/>
    <p:sldId id="284" r:id="rId15"/>
    <p:sldId id="285" r:id="rId16"/>
    <p:sldId id="262" r:id="rId17"/>
    <p:sldId id="259" r:id="rId18"/>
    <p:sldId id="286" r:id="rId19"/>
    <p:sldId id="263" r:id="rId20"/>
    <p:sldId id="264" r:id="rId21"/>
    <p:sldId id="265" r:id="rId22"/>
    <p:sldId id="267" r:id="rId23"/>
    <p:sldId id="269" r:id="rId24"/>
    <p:sldId id="278" r:id="rId25"/>
    <p:sldId id="279" r:id="rId26"/>
    <p:sldId id="258" r:id="rId27"/>
    <p:sldId id="257" r:id="rId2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14" y="-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image" Target="../media/image26.wmf"/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12" Type="http://schemas.openxmlformats.org/officeDocument/2006/relationships/image" Target="../media/image25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11" Type="http://schemas.openxmlformats.org/officeDocument/2006/relationships/image" Target="../media/image24.wmf"/><Relationship Id="rId5" Type="http://schemas.openxmlformats.org/officeDocument/2006/relationships/image" Target="../media/image18.wmf"/><Relationship Id="rId15" Type="http://schemas.openxmlformats.org/officeDocument/2006/relationships/image" Target="../media/image28.wmf"/><Relationship Id="rId10" Type="http://schemas.openxmlformats.org/officeDocument/2006/relationships/image" Target="../media/image23.wmf"/><Relationship Id="rId4" Type="http://schemas.openxmlformats.org/officeDocument/2006/relationships/image" Target="../media/image17.wmf"/><Relationship Id="rId9" Type="http://schemas.openxmlformats.org/officeDocument/2006/relationships/image" Target="../media/image22.wmf"/><Relationship Id="rId14" Type="http://schemas.openxmlformats.org/officeDocument/2006/relationships/image" Target="../media/image2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A7F18ED0-2095-4D62-919A-414CCBB9DE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59DD237-A839-423D-AF02-68DF7A33BF4A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A2DC819-FE14-49F2-8F18-E4D0CA488840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1A351F-6977-422F-B5DB-2C482E9741D1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A293F7-63BB-45C6-96B0-F7E287F78CBC}" type="slidenum">
              <a:rPr lang="en-US">
                <a:latin typeface="Arial" charset="0"/>
              </a:rPr>
              <a:pPr/>
              <a:t>13</a:t>
            </a:fld>
            <a:endParaRPr lang="en-US">
              <a:latin typeface="Arial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1DF7462-E124-435B-8505-589A7AB4993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9A38108-39FF-40BE-98B4-69CE00DCD0D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87079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7080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9" name="Rectangle 3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" name="Rectangle 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562E1B5-3663-4E35-AFCE-4C8794F70B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77D10F-FDA8-4871-A4D7-1D2F5AB46A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C286A5-0076-43B7-9477-4E81B3C680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C66414-E518-4095-B8E8-E058771834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454ED-839F-4050-AF52-360D946722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E021BB-3FC5-402C-BEEC-716752BE3E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A98908-02B8-4EBA-A71D-B334C6DCA8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26724-BF35-48ED-9FB0-D36DDEAD29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914CC-024D-44E2-98C4-1AFD3B7BF2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B1610A-33CC-4766-B7CF-43C5CF1BFD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A5FD2D-3DBB-423B-A533-96C32031A4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86019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6020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6021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6022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6023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6024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6025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6026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6027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6028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6029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6030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6031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6032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6033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6034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6035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6036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6037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6038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6039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6040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6041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6042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6043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6044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6045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6046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6047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6048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6049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6050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6051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6052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86053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6054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6055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56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57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37807195-0961-4FB5-B5A4-E211F63BCB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1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  <p:sldLayoutId id="2147483742" r:id="rId12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audio" Target="../media/audio1.wav"/><Relationship Id="rId9" Type="http://schemas.openxmlformats.org/officeDocument/2006/relationships/oleObject" Target="../embeddings/oleObject6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5" Type="http://schemas.openxmlformats.org/officeDocument/2006/relationships/image" Target="../media/image11.png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oleObject" Target="../embeddings/oleObject16.bin"/><Relationship Id="rId18" Type="http://schemas.openxmlformats.org/officeDocument/2006/relationships/oleObject" Target="../embeddings/oleObject21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10.bin"/><Relationship Id="rId12" Type="http://schemas.openxmlformats.org/officeDocument/2006/relationships/oleObject" Target="../embeddings/oleObject15.bin"/><Relationship Id="rId17" Type="http://schemas.openxmlformats.org/officeDocument/2006/relationships/oleObject" Target="../embeddings/oleObject20.bin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19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8.bin"/><Relationship Id="rId15" Type="http://schemas.openxmlformats.org/officeDocument/2006/relationships/oleObject" Target="../embeddings/oleObject18.bin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7.bin"/><Relationship Id="rId9" Type="http://schemas.openxmlformats.org/officeDocument/2006/relationships/oleObject" Target="../embeddings/oleObject12.bin"/><Relationship Id="rId14" Type="http://schemas.openxmlformats.org/officeDocument/2006/relationships/oleObject" Target="../embeddings/oleObject17.bin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3276600"/>
            <a:ext cx="7772400" cy="17367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 Rational Numbers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~</a:t>
            </a:r>
            <a:br>
              <a:rPr lang="en-US" sz="4800" dirty="0" smtClean="0"/>
            </a:br>
            <a:r>
              <a:rPr lang="en-US" sz="4800" dirty="0" smtClean="0"/>
              <a:t>Multiplying Rational Numbers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2" descr="BlueQuestionBox(1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" y="84406"/>
            <a:ext cx="8206740" cy="213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3" descr="question border blu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" y="2141807"/>
            <a:ext cx="9144000" cy="439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Text Box 4"/>
          <p:cNvSpPr txBox="1">
            <a:spLocks noChangeArrowheads="1"/>
          </p:cNvSpPr>
          <p:nvPr/>
        </p:nvSpPr>
        <p:spPr bwMode="auto">
          <a:xfrm>
            <a:off x="1524000" y="685800"/>
            <a:ext cx="6233160" cy="495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9452" tIns="39726" rIns="79452" bIns="39726">
            <a:spAutoFit/>
          </a:bodyPr>
          <a:lstStyle/>
          <a:p>
            <a:r>
              <a:rPr lang="en-US" sz="2700" dirty="0">
                <a:solidFill>
                  <a:srgbClr val="FFFFFF"/>
                </a:solidFill>
                <a:latin typeface="Arial - 11"/>
              </a:rPr>
              <a:t>Rules for Multiplying </a:t>
            </a:r>
            <a:r>
              <a:rPr lang="en-US" sz="2700" dirty="0" smtClean="0">
                <a:solidFill>
                  <a:srgbClr val="FFFFFF"/>
                </a:solidFill>
                <a:latin typeface="Arial - 11"/>
              </a:rPr>
              <a:t>Rational Numbers:</a:t>
            </a:r>
            <a:endParaRPr lang="en-US" sz="2700" dirty="0">
              <a:solidFill>
                <a:srgbClr val="FFFFFF"/>
              </a:solidFill>
              <a:latin typeface="Arial - 11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-274320" y="-295421"/>
            <a:ext cx="1714500" cy="1523268"/>
            <a:chOff x="-192" y="-224"/>
            <a:chExt cx="1200" cy="1155"/>
          </a:xfrm>
        </p:grpSpPr>
        <p:pic>
          <p:nvPicPr>
            <p:cNvPr id="2101" name="Picture 5" descr="star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-192" y="-224"/>
              <a:ext cx="1200" cy="1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02" name="Picture 6" descr="mathEx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80" y="112"/>
              <a:ext cx="210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1085850" y="2173458"/>
            <a:ext cx="8732520" cy="10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452" tIns="39726" rIns="79452" bIns="39726">
            <a:spAutoFit/>
          </a:bodyPr>
          <a:lstStyle/>
          <a:p>
            <a:endParaRPr lang="en-US" dirty="0"/>
          </a:p>
          <a:p>
            <a:r>
              <a:rPr lang="en-US" sz="2300" dirty="0" smtClean="0">
                <a:solidFill>
                  <a:srgbClr val="FF6820"/>
                </a:solidFill>
                <a:latin typeface="Arial - 16"/>
              </a:rPr>
              <a:t>Multiplying </a:t>
            </a:r>
            <a:r>
              <a:rPr lang="en-US" sz="2300" dirty="0">
                <a:solidFill>
                  <a:srgbClr val="FF6820"/>
                </a:solidFill>
                <a:latin typeface="Arial - 16"/>
              </a:rPr>
              <a:t>two integers with the same signs:</a:t>
            </a:r>
            <a:r>
              <a:rPr lang="en-US" sz="2300" dirty="0">
                <a:solidFill>
                  <a:srgbClr val="000000"/>
                </a:solidFill>
                <a:latin typeface="Arial - 16"/>
              </a:rPr>
              <a:t>	</a:t>
            </a:r>
            <a:r>
              <a:rPr lang="en-US" sz="2300" b="1" dirty="0">
                <a:solidFill>
                  <a:srgbClr val="000000"/>
                </a:solidFill>
                <a:latin typeface="Times New Roman - 16"/>
              </a:rPr>
              <a:t>			</a:t>
            </a: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1680210" y="4673991"/>
            <a:ext cx="4389120" cy="434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452" tIns="39726" rIns="79452" bIns="39726">
            <a:spAutoFit/>
          </a:bodyPr>
          <a:lstStyle/>
          <a:p>
            <a:r>
              <a:rPr lang="en-US" sz="2300" dirty="0">
                <a:solidFill>
                  <a:srgbClr val="004080"/>
                </a:solidFill>
                <a:latin typeface="Arial - 16"/>
              </a:rPr>
              <a:t>Negative</a:t>
            </a:r>
            <a:r>
              <a:rPr lang="en-US" sz="2300" b="1" dirty="0">
                <a:solidFill>
                  <a:srgbClr val="004080"/>
                </a:solidFill>
                <a:latin typeface="Arial - 16"/>
              </a:rPr>
              <a:t> x </a:t>
            </a:r>
            <a:r>
              <a:rPr lang="en-US" sz="2300" dirty="0">
                <a:solidFill>
                  <a:srgbClr val="004080"/>
                </a:solidFill>
                <a:latin typeface="Arial - 16"/>
              </a:rPr>
              <a:t>negative</a:t>
            </a:r>
            <a:r>
              <a:rPr lang="en-US" sz="2300" b="1" dirty="0">
                <a:solidFill>
                  <a:srgbClr val="004080"/>
                </a:solidFill>
                <a:latin typeface="Arial - 16"/>
              </a:rPr>
              <a:t> = </a:t>
            </a:r>
            <a:r>
              <a:rPr lang="en-US" sz="2300" dirty="0">
                <a:solidFill>
                  <a:srgbClr val="004080"/>
                </a:solidFill>
                <a:latin typeface="Arial - 16"/>
              </a:rPr>
              <a:t>positive</a:t>
            </a: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1623060" y="3196883"/>
            <a:ext cx="4503420" cy="434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452" tIns="39726" rIns="79452" bIns="39726">
            <a:spAutoFit/>
          </a:bodyPr>
          <a:lstStyle/>
          <a:p>
            <a:r>
              <a:rPr lang="en-US" sz="2300" dirty="0">
                <a:solidFill>
                  <a:srgbClr val="004080"/>
                </a:solidFill>
                <a:latin typeface="Arial - 16"/>
              </a:rPr>
              <a:t>Positive  </a:t>
            </a:r>
            <a:r>
              <a:rPr lang="en-US" sz="2300" b="1" dirty="0">
                <a:solidFill>
                  <a:srgbClr val="004080"/>
                </a:solidFill>
                <a:latin typeface="Arial - 16"/>
              </a:rPr>
              <a:t>x</a:t>
            </a:r>
            <a:r>
              <a:rPr lang="en-US" sz="2300" dirty="0">
                <a:solidFill>
                  <a:srgbClr val="004080"/>
                </a:solidFill>
                <a:latin typeface="Arial - 16"/>
              </a:rPr>
              <a:t>  positive </a:t>
            </a:r>
            <a:r>
              <a:rPr lang="en-US" sz="2300" b="1" dirty="0">
                <a:solidFill>
                  <a:srgbClr val="004080"/>
                </a:solidFill>
                <a:latin typeface="Arial - 16"/>
              </a:rPr>
              <a:t> = </a:t>
            </a:r>
            <a:r>
              <a:rPr lang="en-US" sz="2300" dirty="0">
                <a:solidFill>
                  <a:srgbClr val="004080"/>
                </a:solidFill>
                <a:latin typeface="Arial - 16"/>
              </a:rPr>
              <a:t> positive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1805940" y="3429001"/>
            <a:ext cx="1257300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452" tIns="39726" rIns="79452" bIns="39726">
            <a:spAutoFit/>
          </a:bodyPr>
          <a:lstStyle/>
          <a:p>
            <a:r>
              <a:rPr lang="en-US" sz="5400" dirty="0">
                <a:solidFill>
                  <a:srgbClr val="000000"/>
                </a:solidFill>
                <a:latin typeface="Arial - 16"/>
              </a:rPr>
              <a:t>+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3406140" y="3429000"/>
            <a:ext cx="1257300" cy="946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452" tIns="39726" rIns="79452" bIns="39726">
            <a:spAutoFit/>
          </a:bodyPr>
          <a:lstStyle/>
          <a:p>
            <a:r>
              <a:rPr lang="en-US" sz="5400" dirty="0">
                <a:solidFill>
                  <a:srgbClr val="000000"/>
                </a:solidFill>
                <a:latin typeface="Arial - 16"/>
              </a:rPr>
              <a:t>+</a:t>
            </a: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4914900" y="3429000"/>
            <a:ext cx="1257300" cy="946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452" tIns="39726" rIns="79452" bIns="39726">
            <a:spAutoFit/>
          </a:bodyPr>
          <a:lstStyle/>
          <a:p>
            <a:r>
              <a:rPr lang="en-US" sz="5400" dirty="0">
                <a:solidFill>
                  <a:srgbClr val="000000"/>
                </a:solidFill>
                <a:latin typeface="Arial - 16"/>
              </a:rPr>
              <a:t>+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2811780" y="3682218"/>
            <a:ext cx="617220" cy="449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452" tIns="39726" rIns="79452" bIns="39726">
            <a:spAutoFit/>
          </a:bodyPr>
          <a:lstStyle/>
          <a:p>
            <a:r>
              <a:rPr lang="en-US" sz="2400" b="1" dirty="0">
                <a:solidFill>
                  <a:srgbClr val="004080"/>
                </a:solidFill>
                <a:latin typeface="Arial - 8"/>
              </a:rPr>
              <a:t>x</a:t>
            </a:r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4309110" y="3640016"/>
            <a:ext cx="617220" cy="43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452" tIns="39726" rIns="79452" bIns="39726">
            <a:spAutoFit/>
          </a:bodyPr>
          <a:lstStyle/>
          <a:p>
            <a:r>
              <a:rPr lang="en-US" sz="2300" b="1" dirty="0">
                <a:solidFill>
                  <a:srgbClr val="004080"/>
                </a:solidFill>
                <a:latin typeface="Arial - 8"/>
              </a:rPr>
              <a:t>=</a:t>
            </a:r>
          </a:p>
        </p:txBody>
      </p:sp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4903470" y="5127674"/>
            <a:ext cx="1257300" cy="946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452" tIns="39726" rIns="79452" bIns="39726">
            <a:spAutoFit/>
          </a:bodyPr>
          <a:lstStyle/>
          <a:p>
            <a:r>
              <a:rPr lang="en-US" sz="5400" dirty="0">
                <a:solidFill>
                  <a:srgbClr val="000000"/>
                </a:solidFill>
                <a:latin typeface="Arial - 16"/>
              </a:rPr>
              <a:t>+</a:t>
            </a:r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2000250" y="5001065"/>
            <a:ext cx="1257300" cy="1106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452" tIns="39726" rIns="79452" bIns="39726">
            <a:spAutoFit/>
          </a:bodyPr>
          <a:lstStyle/>
          <a:p>
            <a:r>
              <a:rPr lang="en-US" sz="6400" dirty="0">
                <a:solidFill>
                  <a:srgbClr val="000000"/>
                </a:solidFill>
                <a:latin typeface="Arial - 72"/>
              </a:rPr>
              <a:t>-</a:t>
            </a:r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3520440" y="4990514"/>
            <a:ext cx="1257300" cy="10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452" tIns="39726" rIns="79452" bIns="39726">
            <a:spAutoFit/>
          </a:bodyPr>
          <a:lstStyle/>
          <a:p>
            <a:r>
              <a:rPr lang="en-US" sz="6400" dirty="0">
                <a:solidFill>
                  <a:srgbClr val="000000"/>
                </a:solidFill>
                <a:latin typeface="Arial - 72"/>
              </a:rPr>
              <a:t>-</a:t>
            </a:r>
          </a:p>
        </p:txBody>
      </p:sp>
      <p:sp>
        <p:nvSpPr>
          <p:cNvPr id="2068" name="Text Box 20"/>
          <p:cNvSpPr txBox="1">
            <a:spLocks noChangeArrowheads="1"/>
          </p:cNvSpPr>
          <p:nvPr/>
        </p:nvSpPr>
        <p:spPr bwMode="auto">
          <a:xfrm>
            <a:off x="2903220" y="5296486"/>
            <a:ext cx="617220" cy="449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452" tIns="39726" rIns="79452" bIns="39726">
            <a:spAutoFit/>
          </a:bodyPr>
          <a:lstStyle/>
          <a:p>
            <a:r>
              <a:rPr lang="en-US" sz="2400" b="1" dirty="0">
                <a:solidFill>
                  <a:srgbClr val="004080"/>
                </a:solidFill>
                <a:latin typeface="Arial - 8"/>
              </a:rPr>
              <a:t>x</a:t>
            </a:r>
          </a:p>
        </p:txBody>
      </p:sp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4377690" y="5296487"/>
            <a:ext cx="617220" cy="43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452" tIns="39726" rIns="79452" bIns="39726">
            <a:spAutoFit/>
          </a:bodyPr>
          <a:lstStyle/>
          <a:p>
            <a:r>
              <a:rPr lang="en-US" sz="2300" b="1" dirty="0">
                <a:solidFill>
                  <a:srgbClr val="004080"/>
                </a:solidFill>
                <a:latin typeface="Arial - 8"/>
              </a:rPr>
              <a:t>=</a:t>
            </a:r>
          </a:p>
        </p:txBody>
      </p:sp>
      <p:sp>
        <p:nvSpPr>
          <p:cNvPr id="2072" name="Freeform 25"/>
          <p:cNvSpPr>
            <a:spLocks/>
          </p:cNvSpPr>
          <p:nvPr/>
        </p:nvSpPr>
        <p:spPr bwMode="auto">
          <a:xfrm>
            <a:off x="5945029" y="5074921"/>
            <a:ext cx="11430" cy="9232"/>
          </a:xfrm>
          <a:custGeom>
            <a:avLst/>
            <a:gdLst>
              <a:gd name="T0" fmla="*/ 8 w 8"/>
              <a:gd name="T1" fmla="*/ 7 h 7"/>
              <a:gd name="T2" fmla="*/ 0 w 8"/>
              <a:gd name="T3" fmla="*/ 0 h 7"/>
              <a:gd name="T4" fmla="*/ 0 60000 65536"/>
              <a:gd name="T5" fmla="*/ 0 60000 65536"/>
              <a:gd name="T6" fmla="*/ 0 w 8"/>
              <a:gd name="T7" fmla="*/ 0 h 7"/>
              <a:gd name="T8" fmla="*/ 8 w 8"/>
              <a:gd name="T9" fmla="*/ 7 h 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" h="7">
                <a:moveTo>
                  <a:pt x="8" y="7"/>
                </a:moveTo>
                <a:lnTo>
                  <a:pt x="0" y="0"/>
                </a:lnTo>
              </a:path>
            </a:pathLst>
          </a:custGeom>
          <a:noFill/>
          <a:ln w="266700">
            <a:solidFill>
              <a:srgbClr val="FFFFFF"/>
            </a:solidFill>
            <a:round/>
            <a:headEnd/>
            <a:tailEnd/>
          </a:ln>
        </p:spPr>
        <p:txBody>
          <a:bodyPr wrap="none" lIns="79452" tIns="39726" rIns="79452" bIns="39726" anchor="ctr"/>
          <a:lstStyle/>
          <a:p>
            <a:endParaRPr lang="en-US"/>
          </a:p>
        </p:txBody>
      </p:sp>
      <p:sp>
        <p:nvSpPr>
          <p:cNvPr id="2073" name="Freeform 26"/>
          <p:cNvSpPr>
            <a:spLocks/>
          </p:cNvSpPr>
          <p:nvPr/>
        </p:nvSpPr>
        <p:spPr bwMode="auto">
          <a:xfrm>
            <a:off x="5895023" y="5074920"/>
            <a:ext cx="8573" cy="3957"/>
          </a:xfrm>
          <a:custGeom>
            <a:avLst/>
            <a:gdLst>
              <a:gd name="T0" fmla="*/ 0 w 6"/>
              <a:gd name="T1" fmla="*/ 0 h 3"/>
              <a:gd name="T2" fmla="*/ 6 w 6"/>
              <a:gd name="T3" fmla="*/ 3 h 3"/>
              <a:gd name="T4" fmla="*/ 0 60000 65536"/>
              <a:gd name="T5" fmla="*/ 0 60000 65536"/>
              <a:gd name="T6" fmla="*/ 0 w 6"/>
              <a:gd name="T7" fmla="*/ 0 h 3"/>
              <a:gd name="T8" fmla="*/ 6 w 6"/>
              <a:gd name="T9" fmla="*/ 3 h 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" h="3">
                <a:moveTo>
                  <a:pt x="0" y="0"/>
                </a:moveTo>
                <a:lnTo>
                  <a:pt x="6" y="3"/>
                </a:lnTo>
              </a:path>
            </a:pathLst>
          </a:custGeom>
          <a:noFill/>
          <a:ln w="266700">
            <a:solidFill>
              <a:srgbClr val="FFFFFF"/>
            </a:solidFill>
            <a:round/>
            <a:headEnd/>
            <a:tailEnd/>
          </a:ln>
        </p:spPr>
        <p:txBody>
          <a:bodyPr wrap="none" lIns="79452" tIns="39726" rIns="79452" bIns="39726" anchor="ctr"/>
          <a:lstStyle/>
          <a:p>
            <a:endParaRPr lang="en-US"/>
          </a:p>
        </p:txBody>
      </p:sp>
      <p:sp>
        <p:nvSpPr>
          <p:cNvPr id="2074" name="Freeform 27"/>
          <p:cNvSpPr>
            <a:spLocks/>
          </p:cNvSpPr>
          <p:nvPr/>
        </p:nvSpPr>
        <p:spPr bwMode="auto">
          <a:xfrm>
            <a:off x="5257800" y="4237453"/>
            <a:ext cx="1429" cy="47478"/>
          </a:xfrm>
          <a:custGeom>
            <a:avLst/>
            <a:gdLst>
              <a:gd name="T0" fmla="*/ 0 w 1"/>
              <a:gd name="T1" fmla="*/ 0 h 36"/>
              <a:gd name="T2" fmla="*/ 0 w 1"/>
              <a:gd name="T3" fmla="*/ 36 h 36"/>
              <a:gd name="T4" fmla="*/ 0 60000 65536"/>
              <a:gd name="T5" fmla="*/ 0 60000 65536"/>
              <a:gd name="T6" fmla="*/ 0 w 1"/>
              <a:gd name="T7" fmla="*/ 0 h 36"/>
              <a:gd name="T8" fmla="*/ 1 w 1"/>
              <a:gd name="T9" fmla="*/ 36 h 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36">
                <a:moveTo>
                  <a:pt x="0" y="0"/>
                </a:moveTo>
                <a:lnTo>
                  <a:pt x="0" y="36"/>
                </a:lnTo>
              </a:path>
            </a:pathLst>
          </a:custGeom>
          <a:noFill/>
          <a:ln w="266700">
            <a:solidFill>
              <a:srgbClr val="FFFFFF"/>
            </a:solidFill>
            <a:round/>
            <a:headEnd/>
            <a:tailEnd/>
          </a:ln>
        </p:spPr>
        <p:txBody>
          <a:bodyPr wrap="none" lIns="79452" tIns="39726" rIns="79452" bIns="39726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2" descr="BlueQuestionBox(1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" y="84406"/>
            <a:ext cx="8206740" cy="213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3" descr="question border blu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" y="2141807"/>
            <a:ext cx="9144000" cy="439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Text Box 4"/>
          <p:cNvSpPr txBox="1">
            <a:spLocks noChangeArrowheads="1"/>
          </p:cNvSpPr>
          <p:nvPr/>
        </p:nvSpPr>
        <p:spPr bwMode="auto">
          <a:xfrm>
            <a:off x="1828800" y="914400"/>
            <a:ext cx="6267450" cy="495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9452" tIns="39726" rIns="79452" bIns="39726">
            <a:spAutoFit/>
          </a:bodyPr>
          <a:lstStyle/>
          <a:p>
            <a:r>
              <a:rPr lang="en-US" sz="2700" dirty="0">
                <a:solidFill>
                  <a:srgbClr val="FFFFFF"/>
                </a:solidFill>
                <a:latin typeface="Arial - 11"/>
              </a:rPr>
              <a:t>Rules for Multiplying </a:t>
            </a:r>
            <a:r>
              <a:rPr lang="en-US" sz="2700" dirty="0" smtClean="0">
                <a:solidFill>
                  <a:srgbClr val="FFFFFF"/>
                </a:solidFill>
                <a:latin typeface="Arial - 11"/>
              </a:rPr>
              <a:t>Rational Numbers:</a:t>
            </a:r>
            <a:endParaRPr lang="en-US" sz="2700" dirty="0">
              <a:solidFill>
                <a:srgbClr val="FFFFFF"/>
              </a:solidFill>
              <a:latin typeface="Arial - 11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-274320" y="-295421"/>
            <a:ext cx="1714500" cy="1523268"/>
            <a:chOff x="-192" y="-224"/>
            <a:chExt cx="1200" cy="1155"/>
          </a:xfrm>
        </p:grpSpPr>
        <p:pic>
          <p:nvPicPr>
            <p:cNvPr id="3128" name="Picture 5" descr="star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-192" y="-224"/>
              <a:ext cx="1200" cy="1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29" name="Picture 6" descr="mathEx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80" y="112"/>
              <a:ext cx="210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800100" y="2205111"/>
            <a:ext cx="8755380" cy="10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452" tIns="39726" rIns="79452" bIns="39726">
            <a:spAutoFit/>
          </a:bodyPr>
          <a:lstStyle/>
          <a:p>
            <a:endParaRPr lang="en-US" dirty="0"/>
          </a:p>
          <a:p>
            <a:r>
              <a:rPr lang="en-US" dirty="0" smtClean="0"/>
              <a:t>   </a:t>
            </a:r>
            <a:r>
              <a:rPr lang="en-US" sz="2300" dirty="0" smtClean="0">
                <a:solidFill>
                  <a:srgbClr val="FF6820"/>
                </a:solidFill>
                <a:latin typeface="Arial - 16"/>
              </a:rPr>
              <a:t>Multiplying </a:t>
            </a:r>
            <a:r>
              <a:rPr lang="en-US" sz="2300" dirty="0">
                <a:solidFill>
                  <a:srgbClr val="FF6820"/>
                </a:solidFill>
                <a:latin typeface="Arial - 16"/>
              </a:rPr>
              <a:t>two integers with the different signs:</a:t>
            </a:r>
            <a:r>
              <a:rPr lang="en-US" sz="2300" dirty="0">
                <a:solidFill>
                  <a:srgbClr val="000000"/>
                </a:solidFill>
                <a:latin typeface="Arial - 16"/>
              </a:rPr>
              <a:t>	</a:t>
            </a:r>
            <a:r>
              <a:rPr lang="en-US" sz="2300" b="1" dirty="0">
                <a:solidFill>
                  <a:srgbClr val="000000"/>
                </a:solidFill>
                <a:latin typeface="Times New Roman - 16"/>
              </a:rPr>
              <a:t>			</a:t>
            </a: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1680210" y="4673991"/>
            <a:ext cx="4617720" cy="434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452" tIns="39726" rIns="79452" bIns="39726">
            <a:spAutoFit/>
          </a:bodyPr>
          <a:lstStyle/>
          <a:p>
            <a:r>
              <a:rPr lang="en-US" sz="2300" dirty="0">
                <a:solidFill>
                  <a:srgbClr val="004080"/>
                </a:solidFill>
                <a:latin typeface="Arial - 16"/>
              </a:rPr>
              <a:t>Negative</a:t>
            </a:r>
            <a:r>
              <a:rPr lang="en-US" sz="2300" b="1" dirty="0">
                <a:solidFill>
                  <a:srgbClr val="004080"/>
                </a:solidFill>
                <a:latin typeface="Arial - 16"/>
              </a:rPr>
              <a:t> x </a:t>
            </a:r>
            <a:r>
              <a:rPr lang="en-US" sz="2300" dirty="0">
                <a:solidFill>
                  <a:srgbClr val="004080"/>
                </a:solidFill>
                <a:latin typeface="Arial - 16"/>
              </a:rPr>
              <a:t>positive</a:t>
            </a:r>
            <a:r>
              <a:rPr lang="en-US" sz="2300" b="1" dirty="0">
                <a:solidFill>
                  <a:srgbClr val="004080"/>
                </a:solidFill>
                <a:latin typeface="Arial - 16"/>
              </a:rPr>
              <a:t> = </a:t>
            </a:r>
            <a:r>
              <a:rPr lang="en-US" sz="2300" dirty="0">
                <a:solidFill>
                  <a:srgbClr val="004080"/>
                </a:solidFill>
                <a:latin typeface="Arial - 16"/>
              </a:rPr>
              <a:t>negative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1623060" y="3196884"/>
            <a:ext cx="4732020" cy="434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452" tIns="39726" rIns="79452" bIns="39726">
            <a:spAutoFit/>
          </a:bodyPr>
          <a:lstStyle/>
          <a:p>
            <a:r>
              <a:rPr lang="en-US" sz="2300" dirty="0">
                <a:solidFill>
                  <a:srgbClr val="004080"/>
                </a:solidFill>
                <a:latin typeface="Arial - 16"/>
              </a:rPr>
              <a:t>Positive  </a:t>
            </a:r>
            <a:r>
              <a:rPr lang="en-US" sz="2300" b="1" dirty="0">
                <a:solidFill>
                  <a:srgbClr val="004080"/>
                </a:solidFill>
                <a:latin typeface="Arial - 16"/>
              </a:rPr>
              <a:t>x</a:t>
            </a:r>
            <a:r>
              <a:rPr lang="en-US" sz="2300" dirty="0">
                <a:solidFill>
                  <a:srgbClr val="004080"/>
                </a:solidFill>
                <a:latin typeface="Arial - 16"/>
              </a:rPr>
              <a:t>  negative </a:t>
            </a:r>
            <a:r>
              <a:rPr lang="en-US" sz="2300" b="1" dirty="0">
                <a:solidFill>
                  <a:srgbClr val="004080"/>
                </a:solidFill>
                <a:latin typeface="Arial - 16"/>
              </a:rPr>
              <a:t> = </a:t>
            </a:r>
            <a:r>
              <a:rPr lang="en-US" sz="2300" dirty="0">
                <a:solidFill>
                  <a:srgbClr val="004080"/>
                </a:solidFill>
                <a:latin typeface="Arial - 16"/>
              </a:rPr>
              <a:t> negative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1805940" y="3429001"/>
            <a:ext cx="1257300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452" tIns="39726" rIns="79452" bIns="39726">
            <a:spAutoFit/>
          </a:bodyPr>
          <a:lstStyle/>
          <a:p>
            <a:r>
              <a:rPr lang="en-US" sz="5400" dirty="0">
                <a:solidFill>
                  <a:srgbClr val="000000"/>
                </a:solidFill>
                <a:latin typeface="Arial - 16"/>
              </a:rPr>
              <a:t>+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3406140" y="3429000"/>
            <a:ext cx="594360" cy="946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452" tIns="39726" rIns="79452" bIns="39726">
            <a:spAutoFit/>
          </a:bodyPr>
          <a:lstStyle/>
          <a:p>
            <a:r>
              <a:rPr lang="en-US" sz="5400" dirty="0">
                <a:solidFill>
                  <a:srgbClr val="000000"/>
                </a:solidFill>
                <a:latin typeface="Arial - 16"/>
              </a:rPr>
              <a:t>-</a:t>
            </a:r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4914900" y="3429001"/>
            <a:ext cx="571500" cy="92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452" tIns="39726" rIns="79452" bIns="39726">
            <a:spAutoFit/>
          </a:bodyPr>
          <a:lstStyle/>
          <a:p>
            <a:r>
              <a:rPr lang="en-US" sz="5500" dirty="0">
                <a:solidFill>
                  <a:srgbClr val="000000"/>
                </a:solidFill>
                <a:latin typeface="Arial - 16"/>
              </a:rPr>
              <a:t>-</a:t>
            </a:r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2811780" y="3682218"/>
            <a:ext cx="617220" cy="449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452" tIns="39726" rIns="79452" bIns="39726">
            <a:spAutoFit/>
          </a:bodyPr>
          <a:lstStyle/>
          <a:p>
            <a:r>
              <a:rPr lang="en-US" sz="2400" b="1" dirty="0">
                <a:solidFill>
                  <a:srgbClr val="004080"/>
                </a:solidFill>
                <a:latin typeface="Arial - 8"/>
              </a:rPr>
              <a:t>x</a:t>
            </a:r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4309110" y="3640016"/>
            <a:ext cx="617220" cy="43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452" tIns="39726" rIns="79452" bIns="39726">
            <a:spAutoFit/>
          </a:bodyPr>
          <a:lstStyle/>
          <a:p>
            <a:r>
              <a:rPr lang="en-US" sz="2300" b="1" dirty="0">
                <a:solidFill>
                  <a:srgbClr val="004080"/>
                </a:solidFill>
                <a:latin typeface="Arial - 8"/>
              </a:rPr>
              <a:t>=</a:t>
            </a:r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3417570" y="5117123"/>
            <a:ext cx="1257300" cy="946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452" tIns="39726" rIns="79452" bIns="39726">
            <a:spAutoFit/>
          </a:bodyPr>
          <a:lstStyle/>
          <a:p>
            <a:r>
              <a:rPr lang="en-US" sz="5400" dirty="0">
                <a:solidFill>
                  <a:srgbClr val="000000"/>
                </a:solidFill>
                <a:latin typeface="Arial - 16"/>
              </a:rPr>
              <a:t>+</a:t>
            </a:r>
          </a:p>
        </p:txBody>
      </p:sp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2000250" y="5001065"/>
            <a:ext cx="1257300" cy="1106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452" tIns="39726" rIns="79452" bIns="39726">
            <a:spAutoFit/>
          </a:bodyPr>
          <a:lstStyle/>
          <a:p>
            <a:r>
              <a:rPr lang="en-US" sz="6400" dirty="0">
                <a:solidFill>
                  <a:srgbClr val="000000"/>
                </a:solidFill>
                <a:latin typeface="Arial - 72"/>
              </a:rPr>
              <a:t>-</a:t>
            </a:r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4960620" y="5001065"/>
            <a:ext cx="1257300" cy="10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452" tIns="39726" rIns="79452" bIns="39726">
            <a:spAutoFit/>
          </a:bodyPr>
          <a:lstStyle/>
          <a:p>
            <a:r>
              <a:rPr lang="en-US" sz="6400" dirty="0">
                <a:solidFill>
                  <a:srgbClr val="000000"/>
                </a:solidFill>
                <a:latin typeface="Arial - 72"/>
              </a:rPr>
              <a:t>-</a:t>
            </a:r>
          </a:p>
        </p:txBody>
      </p:sp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2903220" y="5296486"/>
            <a:ext cx="617220" cy="449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452" tIns="39726" rIns="79452" bIns="39726">
            <a:spAutoFit/>
          </a:bodyPr>
          <a:lstStyle/>
          <a:p>
            <a:r>
              <a:rPr lang="en-US" sz="2400" b="1" dirty="0">
                <a:solidFill>
                  <a:srgbClr val="004080"/>
                </a:solidFill>
                <a:latin typeface="Arial - 8"/>
              </a:rPr>
              <a:t>x</a:t>
            </a:r>
          </a:p>
        </p:txBody>
      </p:sp>
      <p:sp>
        <p:nvSpPr>
          <p:cNvPr id="3093" name="Text Box 21"/>
          <p:cNvSpPr txBox="1">
            <a:spLocks noChangeArrowheads="1"/>
          </p:cNvSpPr>
          <p:nvPr/>
        </p:nvSpPr>
        <p:spPr bwMode="auto">
          <a:xfrm>
            <a:off x="4377690" y="5296487"/>
            <a:ext cx="617220" cy="43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452" tIns="39726" rIns="79452" bIns="39726">
            <a:spAutoFit/>
          </a:bodyPr>
          <a:lstStyle/>
          <a:p>
            <a:r>
              <a:rPr lang="en-US" sz="2300" b="1" dirty="0">
                <a:solidFill>
                  <a:srgbClr val="004080"/>
                </a:solidFill>
                <a:latin typeface="Arial - 8"/>
              </a:rPr>
              <a:t>=</a:t>
            </a:r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726430" y="5106572"/>
            <a:ext cx="115729" cy="94957"/>
          </a:xfrm>
          <a:custGeom>
            <a:avLst/>
            <a:gdLst>
              <a:gd name="T0" fmla="*/ 81 w 81"/>
              <a:gd name="T1" fmla="*/ 0 h 72"/>
              <a:gd name="T2" fmla="*/ 60 w 81"/>
              <a:gd name="T3" fmla="*/ 17 h 72"/>
              <a:gd name="T4" fmla="*/ 33 w 81"/>
              <a:gd name="T5" fmla="*/ 40 h 72"/>
              <a:gd name="T6" fmla="*/ 14 w 81"/>
              <a:gd name="T7" fmla="*/ 58 h 72"/>
              <a:gd name="T8" fmla="*/ 0 w 81"/>
              <a:gd name="T9" fmla="*/ 72 h 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1"/>
              <a:gd name="T16" fmla="*/ 0 h 72"/>
              <a:gd name="T17" fmla="*/ 81 w 81"/>
              <a:gd name="T18" fmla="*/ 72 h 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1" h="72">
                <a:moveTo>
                  <a:pt x="81" y="0"/>
                </a:moveTo>
                <a:lnTo>
                  <a:pt x="60" y="17"/>
                </a:lnTo>
                <a:lnTo>
                  <a:pt x="33" y="40"/>
                </a:lnTo>
                <a:lnTo>
                  <a:pt x="14" y="58"/>
                </a:lnTo>
                <a:lnTo>
                  <a:pt x="0" y="72"/>
                </a:lnTo>
              </a:path>
            </a:pathLst>
          </a:custGeom>
          <a:noFill/>
          <a:ln w="355600">
            <a:solidFill>
              <a:srgbClr val="FFFFFF"/>
            </a:solidFill>
            <a:round/>
            <a:headEnd/>
            <a:tailEnd/>
          </a:ln>
        </p:spPr>
        <p:txBody>
          <a:bodyPr wrap="none" lIns="79452" tIns="39726" rIns="79452" bIns="39726" anchor="ctr"/>
          <a:lstStyle/>
          <a:p>
            <a:endParaRPr 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529263" y="4245366"/>
            <a:ext cx="194310" cy="141116"/>
          </a:xfrm>
          <a:custGeom>
            <a:avLst/>
            <a:gdLst>
              <a:gd name="T0" fmla="*/ 0 w 136"/>
              <a:gd name="T1" fmla="*/ 0 h 107"/>
              <a:gd name="T2" fmla="*/ 3 w 136"/>
              <a:gd name="T3" fmla="*/ 7 h 107"/>
              <a:gd name="T4" fmla="*/ 16 w 136"/>
              <a:gd name="T5" fmla="*/ 22 h 107"/>
              <a:gd name="T6" fmla="*/ 25 w 136"/>
              <a:gd name="T7" fmla="*/ 29 h 107"/>
              <a:gd name="T8" fmla="*/ 33 w 136"/>
              <a:gd name="T9" fmla="*/ 35 h 107"/>
              <a:gd name="T10" fmla="*/ 58 w 136"/>
              <a:gd name="T11" fmla="*/ 44 h 107"/>
              <a:gd name="T12" fmla="*/ 82 w 136"/>
              <a:gd name="T13" fmla="*/ 63 h 107"/>
              <a:gd name="T14" fmla="*/ 105 w 136"/>
              <a:gd name="T15" fmla="*/ 79 h 107"/>
              <a:gd name="T16" fmla="*/ 129 w 136"/>
              <a:gd name="T17" fmla="*/ 101 h 107"/>
              <a:gd name="T18" fmla="*/ 135 w 136"/>
              <a:gd name="T19" fmla="*/ 107 h 107"/>
              <a:gd name="T20" fmla="*/ 136 w 136"/>
              <a:gd name="T21" fmla="*/ 107 h 10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36"/>
              <a:gd name="T34" fmla="*/ 0 h 107"/>
              <a:gd name="T35" fmla="*/ 136 w 136"/>
              <a:gd name="T36" fmla="*/ 107 h 10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36" h="107">
                <a:moveTo>
                  <a:pt x="0" y="0"/>
                </a:moveTo>
                <a:lnTo>
                  <a:pt x="3" y="7"/>
                </a:lnTo>
                <a:lnTo>
                  <a:pt x="16" y="22"/>
                </a:lnTo>
                <a:lnTo>
                  <a:pt x="25" y="29"/>
                </a:lnTo>
                <a:lnTo>
                  <a:pt x="33" y="35"/>
                </a:lnTo>
                <a:lnTo>
                  <a:pt x="58" y="44"/>
                </a:lnTo>
                <a:lnTo>
                  <a:pt x="82" y="63"/>
                </a:lnTo>
                <a:lnTo>
                  <a:pt x="105" y="79"/>
                </a:lnTo>
                <a:lnTo>
                  <a:pt x="129" y="101"/>
                </a:lnTo>
                <a:lnTo>
                  <a:pt x="135" y="107"/>
                </a:lnTo>
                <a:lnTo>
                  <a:pt x="136" y="107"/>
                </a:lnTo>
              </a:path>
            </a:pathLst>
          </a:custGeom>
          <a:noFill/>
          <a:ln w="355600">
            <a:solidFill>
              <a:srgbClr val="FFFFFF"/>
            </a:solidFill>
            <a:round/>
            <a:headEnd/>
            <a:tailEnd/>
          </a:ln>
        </p:spPr>
        <p:txBody>
          <a:bodyPr wrap="none" lIns="79452" tIns="39726" rIns="79452" bIns="39726" anchor="ctr"/>
          <a:lstStyle/>
          <a:p>
            <a:endParaRPr lang="en-US"/>
          </a:p>
        </p:txBody>
      </p:sp>
      <p:sp>
        <p:nvSpPr>
          <p:cNvPr id="3098" name="Freeform 27"/>
          <p:cNvSpPr>
            <a:spLocks/>
          </p:cNvSpPr>
          <p:nvPr/>
        </p:nvSpPr>
        <p:spPr bwMode="auto">
          <a:xfrm>
            <a:off x="5546408" y="5105254"/>
            <a:ext cx="77153" cy="134522"/>
          </a:xfrm>
          <a:custGeom>
            <a:avLst/>
            <a:gdLst>
              <a:gd name="T0" fmla="*/ 54 w 54"/>
              <a:gd name="T1" fmla="*/ 0 h 102"/>
              <a:gd name="T2" fmla="*/ 53 w 54"/>
              <a:gd name="T3" fmla="*/ 1 h 102"/>
              <a:gd name="T4" fmla="*/ 31 w 54"/>
              <a:gd name="T5" fmla="*/ 47 h 102"/>
              <a:gd name="T6" fmla="*/ 8 w 54"/>
              <a:gd name="T7" fmla="*/ 95 h 102"/>
              <a:gd name="T8" fmla="*/ 0 w 54"/>
              <a:gd name="T9" fmla="*/ 102 h 10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4"/>
              <a:gd name="T16" fmla="*/ 0 h 102"/>
              <a:gd name="T17" fmla="*/ 54 w 54"/>
              <a:gd name="T18" fmla="*/ 102 h 10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4" h="102">
                <a:moveTo>
                  <a:pt x="54" y="0"/>
                </a:moveTo>
                <a:lnTo>
                  <a:pt x="53" y="1"/>
                </a:lnTo>
                <a:lnTo>
                  <a:pt x="31" y="47"/>
                </a:lnTo>
                <a:lnTo>
                  <a:pt x="8" y="95"/>
                </a:lnTo>
                <a:lnTo>
                  <a:pt x="0" y="102"/>
                </a:lnTo>
              </a:path>
            </a:pathLst>
          </a:custGeom>
          <a:noFill/>
          <a:ln w="266700">
            <a:solidFill>
              <a:srgbClr val="FFFFFF"/>
            </a:solidFill>
            <a:round/>
            <a:headEnd/>
            <a:tailEnd/>
          </a:ln>
        </p:spPr>
        <p:txBody>
          <a:bodyPr wrap="none" lIns="79452" tIns="39726" rIns="79452" bIns="39726" anchor="ctr"/>
          <a:lstStyle/>
          <a:p>
            <a:endParaRPr lang="en-US"/>
          </a:p>
        </p:txBody>
      </p:sp>
      <p:sp>
        <p:nvSpPr>
          <p:cNvPr id="3099" name="Freeform 28"/>
          <p:cNvSpPr>
            <a:spLocks/>
          </p:cNvSpPr>
          <p:nvPr/>
        </p:nvSpPr>
        <p:spPr bwMode="auto">
          <a:xfrm>
            <a:off x="5252085" y="4098974"/>
            <a:ext cx="191453" cy="431263"/>
          </a:xfrm>
          <a:custGeom>
            <a:avLst/>
            <a:gdLst>
              <a:gd name="T0" fmla="*/ 134 w 134"/>
              <a:gd name="T1" fmla="*/ 0 h 327"/>
              <a:gd name="T2" fmla="*/ 131 w 134"/>
              <a:gd name="T3" fmla="*/ 12 h 327"/>
              <a:gd name="T4" fmla="*/ 116 w 134"/>
              <a:gd name="T5" fmla="*/ 61 h 327"/>
              <a:gd name="T6" fmla="*/ 110 w 134"/>
              <a:gd name="T7" fmla="*/ 110 h 327"/>
              <a:gd name="T8" fmla="*/ 105 w 134"/>
              <a:gd name="T9" fmla="*/ 134 h 327"/>
              <a:gd name="T10" fmla="*/ 101 w 134"/>
              <a:gd name="T11" fmla="*/ 143 h 327"/>
              <a:gd name="T12" fmla="*/ 77 w 134"/>
              <a:gd name="T13" fmla="*/ 178 h 327"/>
              <a:gd name="T14" fmla="*/ 38 w 134"/>
              <a:gd name="T15" fmla="*/ 254 h 327"/>
              <a:gd name="T16" fmla="*/ 11 w 134"/>
              <a:gd name="T17" fmla="*/ 303 h 327"/>
              <a:gd name="T18" fmla="*/ 0 w 134"/>
              <a:gd name="T19" fmla="*/ 327 h 32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34"/>
              <a:gd name="T31" fmla="*/ 0 h 327"/>
              <a:gd name="T32" fmla="*/ 134 w 134"/>
              <a:gd name="T33" fmla="*/ 327 h 327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34" h="327">
                <a:moveTo>
                  <a:pt x="134" y="0"/>
                </a:moveTo>
                <a:lnTo>
                  <a:pt x="131" y="12"/>
                </a:lnTo>
                <a:lnTo>
                  <a:pt x="116" y="61"/>
                </a:lnTo>
                <a:lnTo>
                  <a:pt x="110" y="110"/>
                </a:lnTo>
                <a:lnTo>
                  <a:pt x="105" y="134"/>
                </a:lnTo>
                <a:lnTo>
                  <a:pt x="101" y="143"/>
                </a:lnTo>
                <a:lnTo>
                  <a:pt x="77" y="178"/>
                </a:lnTo>
                <a:lnTo>
                  <a:pt x="38" y="254"/>
                </a:lnTo>
                <a:lnTo>
                  <a:pt x="11" y="303"/>
                </a:lnTo>
                <a:lnTo>
                  <a:pt x="0" y="327"/>
                </a:lnTo>
              </a:path>
            </a:pathLst>
          </a:custGeom>
          <a:noFill/>
          <a:ln w="266700">
            <a:solidFill>
              <a:srgbClr val="FFFFFF"/>
            </a:solidFill>
            <a:round/>
            <a:headEnd/>
            <a:tailEnd/>
          </a:ln>
        </p:spPr>
        <p:txBody>
          <a:bodyPr wrap="none" lIns="79452" tIns="39726" rIns="79452" bIns="39726" anchor="ctr"/>
          <a:lstStyle/>
          <a:p>
            <a:endParaRPr lang="en-US"/>
          </a:p>
        </p:txBody>
      </p:sp>
      <p:sp>
        <p:nvSpPr>
          <p:cNvPr id="3100" name="Freeform 29"/>
          <p:cNvSpPr>
            <a:spLocks/>
          </p:cNvSpPr>
          <p:nvPr/>
        </p:nvSpPr>
        <p:spPr bwMode="auto">
          <a:xfrm>
            <a:off x="5619275" y="3545059"/>
            <a:ext cx="18573" cy="51435"/>
          </a:xfrm>
          <a:custGeom>
            <a:avLst/>
            <a:gdLst>
              <a:gd name="T0" fmla="*/ 13 w 13"/>
              <a:gd name="T1" fmla="*/ 0 h 39"/>
              <a:gd name="T2" fmla="*/ 12 w 13"/>
              <a:gd name="T3" fmla="*/ 4 h 39"/>
              <a:gd name="T4" fmla="*/ 0 w 13"/>
              <a:gd name="T5" fmla="*/ 39 h 39"/>
              <a:gd name="T6" fmla="*/ 0 60000 65536"/>
              <a:gd name="T7" fmla="*/ 0 60000 65536"/>
              <a:gd name="T8" fmla="*/ 0 60000 65536"/>
              <a:gd name="T9" fmla="*/ 0 w 13"/>
              <a:gd name="T10" fmla="*/ 0 h 39"/>
              <a:gd name="T11" fmla="*/ 13 w 13"/>
              <a:gd name="T12" fmla="*/ 39 h 3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" h="39">
                <a:moveTo>
                  <a:pt x="13" y="0"/>
                </a:moveTo>
                <a:lnTo>
                  <a:pt x="12" y="4"/>
                </a:lnTo>
                <a:lnTo>
                  <a:pt x="0" y="39"/>
                </a:lnTo>
              </a:path>
            </a:pathLst>
          </a:custGeom>
          <a:noFill/>
          <a:ln w="266700">
            <a:solidFill>
              <a:srgbClr val="FFFFFF"/>
            </a:solidFill>
            <a:round/>
            <a:headEnd/>
            <a:tailEnd/>
          </a:ln>
        </p:spPr>
        <p:txBody>
          <a:bodyPr wrap="none" lIns="79452" tIns="39726" rIns="79452" bIns="39726" anchor="ctr"/>
          <a:lstStyle/>
          <a:p>
            <a:endParaRPr lang="en-US"/>
          </a:p>
        </p:txBody>
      </p:sp>
      <p:sp>
        <p:nvSpPr>
          <p:cNvPr id="3101" name="Freeform 30"/>
          <p:cNvSpPr>
            <a:spLocks/>
          </p:cNvSpPr>
          <p:nvPr/>
        </p:nvSpPr>
        <p:spPr bwMode="auto">
          <a:xfrm>
            <a:off x="5606415" y="3546378"/>
            <a:ext cx="75724" cy="50116"/>
          </a:xfrm>
          <a:custGeom>
            <a:avLst/>
            <a:gdLst>
              <a:gd name="T0" fmla="*/ 0 w 53"/>
              <a:gd name="T1" fmla="*/ 38 h 38"/>
              <a:gd name="T2" fmla="*/ 28 w 53"/>
              <a:gd name="T3" fmla="*/ 17 h 38"/>
              <a:gd name="T4" fmla="*/ 53 w 53"/>
              <a:gd name="T5" fmla="*/ 0 h 38"/>
              <a:gd name="T6" fmla="*/ 0 60000 65536"/>
              <a:gd name="T7" fmla="*/ 0 60000 65536"/>
              <a:gd name="T8" fmla="*/ 0 60000 65536"/>
              <a:gd name="T9" fmla="*/ 0 w 53"/>
              <a:gd name="T10" fmla="*/ 0 h 38"/>
              <a:gd name="T11" fmla="*/ 53 w 53"/>
              <a:gd name="T12" fmla="*/ 38 h 3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3" h="38">
                <a:moveTo>
                  <a:pt x="0" y="38"/>
                </a:moveTo>
                <a:lnTo>
                  <a:pt x="28" y="17"/>
                </a:lnTo>
                <a:lnTo>
                  <a:pt x="53" y="0"/>
                </a:lnTo>
              </a:path>
            </a:pathLst>
          </a:custGeom>
          <a:noFill/>
          <a:ln w="266700">
            <a:solidFill>
              <a:srgbClr val="FFFFFF"/>
            </a:solidFill>
            <a:round/>
            <a:headEnd/>
            <a:tailEnd/>
          </a:ln>
        </p:spPr>
        <p:txBody>
          <a:bodyPr wrap="none" lIns="79452" tIns="39726" rIns="79452" bIns="39726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Text Box 3"/>
          <p:cNvSpPr txBox="1">
            <a:spLocks noChangeArrowheads="1"/>
          </p:cNvSpPr>
          <p:nvPr/>
        </p:nvSpPr>
        <p:spPr bwMode="auto">
          <a:xfrm>
            <a:off x="0" y="685800"/>
            <a:ext cx="9144000" cy="120032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 smtClean="0">
                <a:latin typeface="Times New Roman" charset="0"/>
              </a:rPr>
              <a:t>EXAMPLE</a:t>
            </a:r>
            <a:r>
              <a:rPr lang="en-US" sz="2400" b="1" dirty="0" smtClean="0">
                <a:latin typeface="Times New Roman" charset="0"/>
                <a:cs typeface="Times New Roman" charset="0"/>
              </a:rPr>
              <a:t>:</a:t>
            </a:r>
            <a:r>
              <a:rPr lang="en-US" sz="2400" dirty="0" smtClean="0">
                <a:latin typeface="Times New Roman" charset="0"/>
                <a:cs typeface="Times New Roman" charset="0"/>
              </a:rPr>
              <a:t>  </a:t>
            </a:r>
            <a:r>
              <a:rPr lang="en-US" sz="2400" dirty="0">
                <a:latin typeface="Times New Roman" charset="0"/>
              </a:rPr>
              <a:t>Find each product.</a:t>
            </a:r>
          </a:p>
          <a:p>
            <a:endParaRPr lang="en-US" sz="2400" b="1" dirty="0" smtClean="0">
              <a:latin typeface="Times New Roman" charset="0"/>
            </a:endParaRPr>
          </a:p>
          <a:p>
            <a:r>
              <a:rPr lang="en-US" sz="2400" b="1" dirty="0" smtClean="0">
                <a:latin typeface="Times New Roman" charset="0"/>
              </a:rPr>
              <a:t>a</a:t>
            </a:r>
            <a:r>
              <a:rPr lang="en-US" sz="2400" b="1" dirty="0">
                <a:latin typeface="Times New Roman" charset="0"/>
              </a:rPr>
              <a:t>.</a:t>
            </a:r>
            <a:r>
              <a:rPr lang="en-US" sz="2400" dirty="0">
                <a:latin typeface="Times New Roman" charset="0"/>
              </a:rPr>
              <a:t>  (-9.8)4				</a:t>
            </a:r>
            <a:r>
              <a:rPr lang="en-US" sz="2400" b="1" dirty="0">
                <a:latin typeface="Times New Roman" charset="0"/>
              </a:rPr>
              <a:t>b.</a:t>
            </a:r>
            <a:r>
              <a:rPr lang="en-US" sz="2400" dirty="0">
                <a:latin typeface="Times New Roman" charset="0"/>
              </a:rPr>
              <a:t>  </a:t>
            </a:r>
            <a:endParaRPr lang="el-GR" sz="2400" dirty="0">
              <a:latin typeface="Times New Roman" charset="0"/>
              <a:cs typeface="Times New Roman" charset="0"/>
            </a:endParaRPr>
          </a:p>
        </p:txBody>
      </p:sp>
      <p:graphicFrame>
        <p:nvGraphicFramePr>
          <p:cNvPr id="1026" name="Object 4"/>
          <p:cNvGraphicFramePr>
            <a:graphicFrameLocks noGrp="1" noChangeAspect="1"/>
          </p:cNvGraphicFramePr>
          <p:nvPr>
            <p:ph/>
          </p:nvPr>
        </p:nvGraphicFramePr>
        <p:xfrm>
          <a:off x="5029200" y="1295400"/>
          <a:ext cx="1409700" cy="771525"/>
        </p:xfrm>
        <a:graphic>
          <a:graphicData uri="http://schemas.openxmlformats.org/presentationml/2006/ole">
            <p:oleObj spid="_x0000_s1026" name="Equation" r:id="rId5" imgW="1485720" imgH="812520" progId="">
              <p:embed/>
            </p:oleObj>
          </a:graphicData>
        </a:graphic>
      </p:graphicFrame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76200" y="1752600"/>
            <a:ext cx="41910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 sz="2000" dirty="0" smtClean="0">
              <a:solidFill>
                <a:srgbClr val="0000FF"/>
              </a:solidFill>
              <a:latin typeface="Times New Roman" charset="0"/>
            </a:endParaRPr>
          </a:p>
          <a:p>
            <a:pPr eaLnBrk="0" hangingPunct="0"/>
            <a:r>
              <a:rPr lang="en-US" sz="2000" dirty="0" smtClean="0">
                <a:solidFill>
                  <a:srgbClr val="0000FF"/>
                </a:solidFill>
                <a:latin typeface="Times New Roman" charset="0"/>
              </a:rPr>
              <a:t>Negative </a:t>
            </a:r>
            <a:r>
              <a:rPr lang="en-US" sz="2000" dirty="0">
                <a:solidFill>
                  <a:srgbClr val="0000FF"/>
                </a:solidFill>
                <a:latin typeface="Times New Roman" charset="0"/>
              </a:rPr>
              <a:t>times positive yields negative.</a:t>
            </a:r>
          </a:p>
          <a:p>
            <a:pPr eaLnBrk="0" hangingPunct="0"/>
            <a:r>
              <a:rPr lang="en-US" sz="2000" dirty="0" smtClean="0">
                <a:solidFill>
                  <a:srgbClr val="0000FF"/>
                </a:solidFill>
                <a:latin typeface="Times New Roman" charset="0"/>
              </a:rPr>
              <a:t>All </a:t>
            </a:r>
            <a:r>
              <a:rPr lang="en-US" sz="2000" dirty="0">
                <a:solidFill>
                  <a:srgbClr val="0000FF"/>
                </a:solidFill>
                <a:latin typeface="Times New Roman" charset="0"/>
              </a:rPr>
              <a:t>that is left is to multiply 9.8 by 4 and put a negative sign on the result.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152400" y="3276600"/>
            <a:ext cx="177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>
                <a:solidFill>
                  <a:srgbClr val="0000FF"/>
                </a:solidFill>
                <a:latin typeface="Times New Roman" charset="0"/>
              </a:rPr>
              <a:t>(9.8)4 = 39.2</a:t>
            </a:r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1981200" y="3505200"/>
            <a:ext cx="457200" cy="0"/>
          </a:xfrm>
          <a:prstGeom prst="line">
            <a:avLst/>
          </a:prstGeom>
          <a:noFill/>
          <a:ln w="57150">
            <a:solidFill>
              <a:srgbClr val="0000CC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2590800" y="3276600"/>
            <a:ext cx="819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>
                <a:solidFill>
                  <a:srgbClr val="0000FF"/>
                </a:solidFill>
                <a:latin typeface="Times New Roman" charset="0"/>
              </a:rPr>
              <a:t>-39.2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4800600" y="1857375"/>
            <a:ext cx="444865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 sz="2000" dirty="0" smtClean="0">
              <a:solidFill>
                <a:srgbClr val="0000FF"/>
              </a:solidFill>
              <a:latin typeface="Times New Roman" charset="0"/>
            </a:endParaRPr>
          </a:p>
          <a:p>
            <a:pPr eaLnBrk="0" hangingPunct="0"/>
            <a:r>
              <a:rPr lang="en-US" sz="2000" dirty="0" smtClean="0">
                <a:solidFill>
                  <a:srgbClr val="0000FF"/>
                </a:solidFill>
                <a:latin typeface="Times New Roman" charset="0"/>
              </a:rPr>
              <a:t>Negative </a:t>
            </a:r>
            <a:r>
              <a:rPr lang="en-US" sz="2000" dirty="0">
                <a:solidFill>
                  <a:srgbClr val="0000FF"/>
                </a:solidFill>
                <a:latin typeface="Times New Roman" charset="0"/>
              </a:rPr>
              <a:t>times negative yields a positive.</a:t>
            </a:r>
          </a:p>
          <a:p>
            <a:pPr eaLnBrk="0" hangingPunct="0"/>
            <a:r>
              <a:rPr lang="en-US" sz="2000" dirty="0">
                <a:solidFill>
                  <a:srgbClr val="0000FF"/>
                </a:solidFill>
                <a:latin typeface="Times New Roman" charset="0"/>
              </a:rPr>
              <a:t>Multiply the numbers.</a:t>
            </a:r>
          </a:p>
        </p:txBody>
      </p:sp>
      <p:graphicFrame>
        <p:nvGraphicFramePr>
          <p:cNvPr id="6155" name="Object 11"/>
          <p:cNvGraphicFramePr>
            <a:graphicFrameLocks noChangeAspect="1"/>
          </p:cNvGraphicFramePr>
          <p:nvPr/>
        </p:nvGraphicFramePr>
        <p:xfrm>
          <a:off x="4826000" y="3086100"/>
          <a:ext cx="1308100" cy="812800"/>
        </p:xfrm>
        <a:graphic>
          <a:graphicData uri="http://schemas.openxmlformats.org/presentationml/2006/ole">
            <p:oleObj spid="_x0000_s1027" name="Equation" r:id="rId6" imgW="1307880" imgH="812520" progId="">
              <p:embed/>
            </p:oleObj>
          </a:graphicData>
        </a:graphic>
      </p:graphicFrame>
      <p:graphicFrame>
        <p:nvGraphicFramePr>
          <p:cNvPr id="6156" name="Object 12"/>
          <p:cNvGraphicFramePr>
            <a:graphicFrameLocks noChangeAspect="1"/>
          </p:cNvGraphicFramePr>
          <p:nvPr/>
        </p:nvGraphicFramePr>
        <p:xfrm>
          <a:off x="6153150" y="3132138"/>
          <a:ext cx="368300" cy="722312"/>
        </p:xfrm>
        <a:graphic>
          <a:graphicData uri="http://schemas.openxmlformats.org/presentationml/2006/ole">
            <p:oleObj spid="_x0000_s1028" name="Equation" r:id="rId7" imgW="368280" imgH="723600" progId="">
              <p:embed/>
            </p:oleObj>
          </a:graphicData>
        </a:graphic>
      </p:graphicFrame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4800600" y="2438400"/>
            <a:ext cx="101822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 sz="2000" dirty="0" smtClean="0">
              <a:solidFill>
                <a:srgbClr val="0000FF"/>
              </a:solidFill>
              <a:latin typeface="Times New Roman" charset="0"/>
            </a:endParaRPr>
          </a:p>
          <a:p>
            <a:pPr eaLnBrk="0" hangingPunct="0"/>
            <a:r>
              <a:rPr lang="en-US" sz="2000" dirty="0" smtClean="0">
                <a:solidFill>
                  <a:srgbClr val="0000FF"/>
                </a:solidFill>
                <a:latin typeface="Times New Roman" charset="0"/>
              </a:rPr>
              <a:t>Reduce</a:t>
            </a:r>
            <a:r>
              <a:rPr lang="en-US" sz="2000" dirty="0">
                <a:solidFill>
                  <a:srgbClr val="0000FF"/>
                </a:solidFill>
                <a:latin typeface="Times New Roman" charset="0"/>
              </a:rPr>
              <a:t>.</a:t>
            </a:r>
          </a:p>
        </p:txBody>
      </p:sp>
      <p:graphicFrame>
        <p:nvGraphicFramePr>
          <p:cNvPr id="6158" name="Object 14"/>
          <p:cNvGraphicFramePr>
            <a:graphicFrameLocks noChangeAspect="1"/>
          </p:cNvGraphicFramePr>
          <p:nvPr/>
        </p:nvGraphicFramePr>
        <p:xfrm>
          <a:off x="6540500" y="3124200"/>
          <a:ext cx="482600" cy="722313"/>
        </p:xfrm>
        <a:graphic>
          <a:graphicData uri="http://schemas.openxmlformats.org/presentationml/2006/ole">
            <p:oleObj spid="_x0000_s1029" name="Equation" r:id="rId8" imgW="482400" imgH="723600" progId="">
              <p:embed/>
            </p:oleObj>
          </a:graphicData>
        </a:graphic>
      </p:graphicFrame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0" y="4257675"/>
            <a:ext cx="9144000" cy="120032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 smtClean="0">
                <a:latin typeface="Times New Roman" charset="0"/>
              </a:rPr>
              <a:t>EXAMPLE</a:t>
            </a:r>
            <a:r>
              <a:rPr lang="en-US" sz="2400" b="1" dirty="0" smtClean="0">
                <a:latin typeface="Times New Roman" charset="0"/>
                <a:cs typeface="Times New Roman" charset="0"/>
              </a:rPr>
              <a:t>:</a:t>
            </a:r>
            <a:r>
              <a:rPr lang="en-US" sz="2400" dirty="0" smtClean="0">
                <a:latin typeface="Times New Roman" charset="0"/>
                <a:cs typeface="Times New Roman" charset="0"/>
              </a:rPr>
              <a:t>  </a:t>
            </a:r>
            <a:r>
              <a:rPr lang="en-US" sz="2400" dirty="0">
                <a:latin typeface="Times New Roman" charset="0"/>
              </a:rPr>
              <a:t>Find each product.</a:t>
            </a:r>
          </a:p>
          <a:p>
            <a:endParaRPr lang="en-US" sz="2400" b="1" dirty="0">
              <a:latin typeface="Times New Roman" charset="0"/>
            </a:endParaRPr>
          </a:p>
          <a:p>
            <a:r>
              <a:rPr lang="en-US" sz="2400" b="1" dirty="0">
                <a:latin typeface="Times New Roman" charset="0"/>
              </a:rPr>
              <a:t>a.</a:t>
            </a:r>
            <a:r>
              <a:rPr lang="en-US" sz="2400" dirty="0">
                <a:latin typeface="Times New Roman" charset="0"/>
              </a:rPr>
              <a:t> 					</a:t>
            </a:r>
            <a:r>
              <a:rPr lang="en-US" sz="2400" b="1" dirty="0">
                <a:latin typeface="Times New Roman" charset="0"/>
              </a:rPr>
              <a:t>b.</a:t>
            </a:r>
            <a:r>
              <a:rPr lang="en-US" sz="2400" dirty="0">
                <a:latin typeface="Times New Roman" charset="0"/>
              </a:rPr>
              <a:t>  (-1.4)7 </a:t>
            </a:r>
            <a:endParaRPr lang="el-GR" sz="2400" dirty="0">
              <a:latin typeface="Times New Roman" charset="0"/>
              <a:cs typeface="Times New Roman" charset="0"/>
            </a:endParaRPr>
          </a:p>
        </p:txBody>
      </p:sp>
      <p:graphicFrame>
        <p:nvGraphicFramePr>
          <p:cNvPr id="6160" name="Object 16"/>
          <p:cNvGraphicFramePr>
            <a:graphicFrameLocks noChangeAspect="1"/>
          </p:cNvGraphicFramePr>
          <p:nvPr/>
        </p:nvGraphicFramePr>
        <p:xfrm>
          <a:off x="596900" y="4835525"/>
          <a:ext cx="1079500" cy="812800"/>
        </p:xfrm>
        <a:graphic>
          <a:graphicData uri="http://schemas.openxmlformats.org/presentationml/2006/ole">
            <p:oleObj spid="_x0000_s1030" name="Equation" r:id="rId9" imgW="1079280" imgH="812520" progId="">
              <p:embed/>
            </p:oleObj>
          </a:graphicData>
        </a:graphic>
      </p:graphicFrame>
      <p:sp>
        <p:nvSpPr>
          <p:cNvPr id="22" name="Rectangle 2"/>
          <p:cNvSpPr txBox="1">
            <a:spLocks noChangeArrowheads="1"/>
          </p:cNvSpPr>
          <p:nvPr/>
        </p:nvSpPr>
        <p:spPr bwMode="auto">
          <a:xfrm>
            <a:off x="457200" y="0"/>
            <a:ext cx="8001000" cy="63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Multiplying Rational Numbers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 uiExpand="1" build="p" autoUpdateAnimBg="0"/>
      <p:bldP spid="6151" grpId="0" build="p" autoUpdateAnimBg="0"/>
      <p:bldP spid="6152" grpId="0" animBg="1"/>
      <p:bldP spid="6153" grpId="0" build="p" autoUpdateAnimBg="0" advAuto="0"/>
      <p:bldP spid="6154" grpId="0" uiExpand="1" build="p" autoUpdateAnimBg="0"/>
      <p:bldP spid="6157" grpId="0" build="p" autoUpdateAnimBg="0"/>
      <p:bldP spid="615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Text Box 2"/>
          <p:cNvSpPr txBox="1">
            <a:spLocks noChangeArrowheads="1"/>
          </p:cNvSpPr>
          <p:nvPr/>
        </p:nvSpPr>
        <p:spPr bwMode="auto">
          <a:xfrm>
            <a:off x="0" y="381000"/>
            <a:ext cx="9144000" cy="56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100" dirty="0" smtClean="0">
                <a:solidFill>
                  <a:srgbClr val="FF0000"/>
                </a:solidFill>
                <a:latin typeface="Stencil" pitchFamily="82" charset="0"/>
              </a:rPr>
              <a:t>What does it mean? Let’s write them out: </a:t>
            </a:r>
            <a:endParaRPr lang="en-US" sz="3100" dirty="0">
              <a:solidFill>
                <a:srgbClr val="FF0000"/>
              </a:solidFill>
              <a:latin typeface="Stencil" pitchFamily="82" charset="0"/>
            </a:endParaRPr>
          </a:p>
        </p:txBody>
      </p:sp>
      <p:sp>
        <p:nvSpPr>
          <p:cNvPr id="184323" name="Text Box 3"/>
          <p:cNvSpPr txBox="1">
            <a:spLocks noChangeArrowheads="1"/>
          </p:cNvSpPr>
          <p:nvPr/>
        </p:nvSpPr>
        <p:spPr bwMode="auto">
          <a:xfrm>
            <a:off x="0" y="1371600"/>
            <a:ext cx="297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</a:rPr>
              <a:t>1)  </a:t>
            </a:r>
            <a:r>
              <a:rPr lang="en-US" sz="3200" b="1">
                <a:solidFill>
                  <a:srgbClr val="0000FF"/>
                </a:solidFill>
                <a:latin typeface="Times New Roman" pitchFamily="18" charset="0"/>
              </a:rPr>
              <a:t>-5(2)</a:t>
            </a:r>
            <a:r>
              <a:rPr lang="en-US" sz="3200" b="1">
                <a:latin typeface="Times New Roman" pitchFamily="18" charset="0"/>
              </a:rPr>
              <a:t> = </a:t>
            </a:r>
          </a:p>
        </p:txBody>
      </p:sp>
      <p:sp>
        <p:nvSpPr>
          <p:cNvPr id="184324" name="Text Box 4"/>
          <p:cNvSpPr txBox="1">
            <a:spLocks noChangeArrowheads="1"/>
          </p:cNvSpPr>
          <p:nvPr/>
        </p:nvSpPr>
        <p:spPr bwMode="auto">
          <a:xfrm>
            <a:off x="1828800" y="1295400"/>
            <a:ext cx="6781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Times New Roman" pitchFamily="18" charset="0"/>
              </a:rPr>
              <a:t>Take away 5 groups of +2.</a:t>
            </a:r>
          </a:p>
        </p:txBody>
      </p:sp>
      <p:sp>
        <p:nvSpPr>
          <p:cNvPr id="184326" name="Text Box 6"/>
          <p:cNvSpPr txBox="1">
            <a:spLocks noChangeArrowheads="1"/>
          </p:cNvSpPr>
          <p:nvPr/>
        </p:nvSpPr>
        <p:spPr bwMode="auto">
          <a:xfrm>
            <a:off x="0" y="2895600"/>
            <a:ext cx="297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</a:rPr>
              <a:t>2)  </a:t>
            </a:r>
            <a:r>
              <a:rPr lang="en-US" sz="3200" b="1">
                <a:solidFill>
                  <a:srgbClr val="0000FF"/>
                </a:solidFill>
                <a:latin typeface="Times New Roman" pitchFamily="18" charset="0"/>
              </a:rPr>
              <a:t>3(-2)</a:t>
            </a:r>
            <a:r>
              <a:rPr lang="en-US" sz="3200" b="1">
                <a:latin typeface="Times New Roman" pitchFamily="18" charset="0"/>
              </a:rPr>
              <a:t> = </a:t>
            </a:r>
          </a:p>
        </p:txBody>
      </p:sp>
      <p:sp>
        <p:nvSpPr>
          <p:cNvPr id="184327" name="Text Box 7"/>
          <p:cNvSpPr txBox="1">
            <a:spLocks noChangeArrowheads="1"/>
          </p:cNvSpPr>
          <p:nvPr/>
        </p:nvSpPr>
        <p:spPr bwMode="auto">
          <a:xfrm>
            <a:off x="1828800" y="2819400"/>
            <a:ext cx="5410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Times New Roman" pitchFamily="18" charset="0"/>
              </a:rPr>
              <a:t>Add 3 groups of </a:t>
            </a:r>
            <a:r>
              <a:rPr lang="en-US" sz="3600">
                <a:solidFill>
                  <a:srgbClr val="FF0000"/>
                </a:solidFill>
                <a:latin typeface="Times New Roman" pitchFamily="18" charset="0"/>
              </a:rPr>
              <a:t>-2</a:t>
            </a:r>
            <a:r>
              <a:rPr lang="en-US" sz="3600">
                <a:latin typeface="Times New Roman" pitchFamily="18" charset="0"/>
              </a:rPr>
              <a:t>.</a:t>
            </a:r>
          </a:p>
        </p:txBody>
      </p:sp>
      <p:sp>
        <p:nvSpPr>
          <p:cNvPr id="184328" name="Text Box 8"/>
          <p:cNvSpPr txBox="1">
            <a:spLocks noChangeArrowheads="1"/>
          </p:cNvSpPr>
          <p:nvPr/>
        </p:nvSpPr>
        <p:spPr bwMode="auto">
          <a:xfrm>
            <a:off x="0" y="4267200"/>
            <a:ext cx="297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</a:rPr>
              <a:t>3)  </a:t>
            </a:r>
            <a:r>
              <a:rPr lang="en-US" sz="3200" b="1">
                <a:solidFill>
                  <a:srgbClr val="0000FF"/>
                </a:solidFill>
                <a:latin typeface="Times New Roman" pitchFamily="18" charset="0"/>
              </a:rPr>
              <a:t>-5(-4)</a:t>
            </a:r>
            <a:r>
              <a:rPr lang="en-US" sz="3200" b="1">
                <a:latin typeface="Times New Roman" pitchFamily="18" charset="0"/>
              </a:rPr>
              <a:t> = </a:t>
            </a:r>
          </a:p>
        </p:txBody>
      </p:sp>
      <p:sp>
        <p:nvSpPr>
          <p:cNvPr id="184329" name="Text Box 9"/>
          <p:cNvSpPr txBox="1">
            <a:spLocks noChangeArrowheads="1"/>
          </p:cNvSpPr>
          <p:nvPr/>
        </p:nvSpPr>
        <p:spPr bwMode="auto">
          <a:xfrm>
            <a:off x="1828800" y="4191000"/>
            <a:ext cx="7315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Times New Roman" pitchFamily="18" charset="0"/>
              </a:rPr>
              <a:t>Take away 5 groups of </a:t>
            </a:r>
            <a:r>
              <a:rPr lang="en-US" sz="3600">
                <a:solidFill>
                  <a:srgbClr val="FF0000"/>
                </a:solidFill>
                <a:latin typeface="Times New Roman" pitchFamily="18" charset="0"/>
              </a:rPr>
              <a:t>-4</a:t>
            </a:r>
            <a:r>
              <a:rPr lang="en-US" sz="3600">
                <a:latin typeface="Times New Roman" pitchFamily="18" charset="0"/>
              </a:rPr>
              <a:t>.</a:t>
            </a:r>
          </a:p>
        </p:txBody>
      </p:sp>
      <p:sp>
        <p:nvSpPr>
          <p:cNvPr id="184330" name="Text Box 10"/>
          <p:cNvSpPr txBox="1">
            <a:spLocks noChangeArrowheads="1"/>
          </p:cNvSpPr>
          <p:nvPr/>
        </p:nvSpPr>
        <p:spPr bwMode="auto">
          <a:xfrm>
            <a:off x="0" y="5486400"/>
            <a:ext cx="297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</a:rPr>
              <a:t>4)  </a:t>
            </a:r>
            <a:r>
              <a:rPr lang="en-US" sz="3200" b="1">
                <a:solidFill>
                  <a:srgbClr val="0000FF"/>
                </a:solidFill>
                <a:latin typeface="Times New Roman" pitchFamily="18" charset="0"/>
              </a:rPr>
              <a:t>-8(1)</a:t>
            </a:r>
            <a:r>
              <a:rPr lang="en-US" sz="3200" b="1">
                <a:latin typeface="Times New Roman" pitchFamily="18" charset="0"/>
              </a:rPr>
              <a:t> = </a:t>
            </a:r>
          </a:p>
        </p:txBody>
      </p:sp>
      <p:sp>
        <p:nvSpPr>
          <p:cNvPr id="184331" name="Text Box 11"/>
          <p:cNvSpPr txBox="1">
            <a:spLocks noChangeArrowheads="1"/>
          </p:cNvSpPr>
          <p:nvPr/>
        </p:nvSpPr>
        <p:spPr bwMode="auto">
          <a:xfrm>
            <a:off x="1828800" y="5410200"/>
            <a:ext cx="7315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Times New Roman" pitchFamily="18" charset="0"/>
              </a:rPr>
              <a:t>Take away 8 groups of +1.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43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84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4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4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84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84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400"/>
                            </p:stCondLst>
                            <p:childTnLst>
                              <p:par>
                                <p:cTn id="2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84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84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200"/>
                            </p:stCondLst>
                            <p:childTnLst>
                              <p:par>
                                <p:cTn id="3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4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4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184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84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400"/>
                            </p:stCondLst>
                            <p:childTnLst>
                              <p:par>
                                <p:cTn id="4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4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4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184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184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22" grpId="0"/>
      <p:bldP spid="184323" grpId="0" autoUpdateAnimBg="0"/>
      <p:bldP spid="184324" grpId="0" autoUpdateAnimBg="0"/>
      <p:bldP spid="184326" grpId="0" autoUpdateAnimBg="0"/>
      <p:bldP spid="184327" grpId="0" autoUpdateAnimBg="0"/>
      <p:bldP spid="184328" grpId="0" autoUpdateAnimBg="0"/>
      <p:bldP spid="184329" grpId="0" autoUpdateAnimBg="0"/>
      <p:bldP spid="184330" grpId="0" autoUpdateAnimBg="0"/>
      <p:bldP spid="184331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2" descr="BlueQuestionBox(1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" y="84406"/>
            <a:ext cx="8206740" cy="213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2617470" y="422031"/>
            <a:ext cx="3589020" cy="81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452" tIns="39726" rIns="79452" bIns="39726">
            <a:spAutoFit/>
          </a:bodyPr>
          <a:lstStyle/>
          <a:p>
            <a:r>
              <a:rPr lang="en-US" sz="4800" dirty="0">
                <a:solidFill>
                  <a:srgbClr val="FFFFFF"/>
                </a:solidFill>
                <a:latin typeface="Arial - 11"/>
              </a:rPr>
              <a:t>Try </a:t>
            </a:r>
            <a:r>
              <a:rPr lang="en-US" sz="4800" dirty="0" smtClean="0">
                <a:solidFill>
                  <a:srgbClr val="FFFFFF"/>
                </a:solidFill>
                <a:latin typeface="Arial - 11"/>
              </a:rPr>
              <a:t>It.</a:t>
            </a:r>
            <a:endParaRPr lang="en-US" sz="4800" dirty="0">
              <a:solidFill>
                <a:srgbClr val="FFFFFF"/>
              </a:solidFill>
              <a:latin typeface="Arial - 11"/>
            </a:endParaRPr>
          </a:p>
        </p:txBody>
      </p:sp>
      <p:pic>
        <p:nvPicPr>
          <p:cNvPr id="5126" name="Picture 4" descr="question border blu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" y="2141807"/>
            <a:ext cx="9144000" cy="439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-285750" y="-295421"/>
            <a:ext cx="1714500" cy="1523268"/>
            <a:chOff x="-200" y="-224"/>
            <a:chExt cx="1200" cy="1155"/>
          </a:xfrm>
        </p:grpSpPr>
        <p:pic>
          <p:nvPicPr>
            <p:cNvPr id="5138" name="Picture 5" descr="star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-200" y="-224"/>
              <a:ext cx="1200" cy="1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9" name="Picture 6" descr="point_math(1)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08" y="136"/>
              <a:ext cx="396" cy="4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5129" name="Picture 9" descr="checkAnswer(4)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389620" y="5781821"/>
            <a:ext cx="708660" cy="654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0" name="Text Box 11"/>
          <p:cNvSpPr txBox="1">
            <a:spLocks noChangeArrowheads="1"/>
          </p:cNvSpPr>
          <p:nvPr/>
        </p:nvSpPr>
        <p:spPr bwMode="auto">
          <a:xfrm>
            <a:off x="937260" y="3059723"/>
            <a:ext cx="3794760" cy="788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452" tIns="39726" rIns="79452" bIns="39726">
            <a:spAutoFit/>
          </a:bodyPr>
          <a:lstStyle/>
          <a:p>
            <a:r>
              <a:rPr lang="en-US" sz="4600" dirty="0">
                <a:solidFill>
                  <a:srgbClr val="000000"/>
                </a:solidFill>
                <a:latin typeface="Arial - 16"/>
              </a:rPr>
              <a:t>- 5  x  (-4) </a:t>
            </a:r>
            <a:r>
              <a:rPr lang="en-US" sz="4600" b="1" dirty="0">
                <a:solidFill>
                  <a:srgbClr val="000000"/>
                </a:solidFill>
                <a:latin typeface="Arial - 16"/>
              </a:rPr>
              <a:t>=</a:t>
            </a: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1017270" y="4209757"/>
            <a:ext cx="3200400" cy="77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452" tIns="39726" rIns="79452" bIns="39726">
            <a:spAutoFit/>
          </a:bodyPr>
          <a:lstStyle/>
          <a:p>
            <a:r>
              <a:rPr lang="en-US" sz="4500" dirty="0">
                <a:solidFill>
                  <a:srgbClr val="000000"/>
                </a:solidFill>
                <a:latin typeface="Arial - 14"/>
              </a:rPr>
              <a:t>- 5  x  4 </a:t>
            </a:r>
            <a:r>
              <a:rPr lang="en-US" sz="4500" b="1" dirty="0">
                <a:solidFill>
                  <a:srgbClr val="000000"/>
                </a:solidFill>
                <a:latin typeface="Arial - 14"/>
              </a:rPr>
              <a:t>=</a:t>
            </a:r>
          </a:p>
        </p:txBody>
      </p:sp>
      <p:sp>
        <p:nvSpPr>
          <p:cNvPr id="5132" name="Text Box 13"/>
          <p:cNvSpPr txBox="1">
            <a:spLocks noChangeArrowheads="1"/>
          </p:cNvSpPr>
          <p:nvPr/>
        </p:nvSpPr>
        <p:spPr bwMode="auto">
          <a:xfrm>
            <a:off x="1074420" y="5307037"/>
            <a:ext cx="3474720" cy="77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452" tIns="39726" rIns="79452" bIns="39726">
            <a:spAutoFit/>
          </a:bodyPr>
          <a:lstStyle/>
          <a:p>
            <a:r>
              <a:rPr lang="en-US" sz="4500" dirty="0">
                <a:solidFill>
                  <a:srgbClr val="000000"/>
                </a:solidFill>
                <a:latin typeface="Arial - 18"/>
              </a:rPr>
              <a:t>6  x  (-7) </a:t>
            </a:r>
            <a:r>
              <a:rPr lang="en-US" sz="4500" b="1" dirty="0">
                <a:solidFill>
                  <a:srgbClr val="000000"/>
                </a:solidFill>
                <a:latin typeface="Arial - 18"/>
              </a:rPr>
              <a:t>=</a:t>
            </a:r>
          </a:p>
        </p:txBody>
      </p:sp>
      <p:sp>
        <p:nvSpPr>
          <p:cNvPr id="5133" name="Text Box 14"/>
          <p:cNvSpPr txBox="1">
            <a:spLocks noChangeArrowheads="1"/>
          </p:cNvSpPr>
          <p:nvPr/>
        </p:nvSpPr>
        <p:spPr bwMode="auto">
          <a:xfrm>
            <a:off x="891540" y="2331721"/>
            <a:ext cx="7155180" cy="695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452" tIns="39726" rIns="79452" bIns="39726">
            <a:spAutoFit/>
          </a:bodyPr>
          <a:lstStyle/>
          <a:p>
            <a:r>
              <a:rPr lang="en-US" sz="2000" dirty="0">
                <a:solidFill>
                  <a:srgbClr val="FF6820"/>
                </a:solidFill>
                <a:latin typeface="Arial - 24"/>
              </a:rPr>
              <a:t>Find the </a:t>
            </a:r>
            <a:r>
              <a:rPr lang="en-US" sz="2000" dirty="0" smtClean="0">
                <a:solidFill>
                  <a:srgbClr val="FF6820"/>
                </a:solidFill>
                <a:latin typeface="Arial - 24"/>
              </a:rPr>
              <a:t>product of each rational number: Remember the rules for multiplying </a:t>
            </a:r>
            <a:r>
              <a:rPr lang="en-US" sz="2000" smtClean="0">
                <a:solidFill>
                  <a:srgbClr val="FF6820"/>
                </a:solidFill>
                <a:latin typeface="Arial - 24"/>
              </a:rPr>
              <a:t>rational </a:t>
            </a:r>
            <a:r>
              <a:rPr lang="en-US" sz="2000" smtClean="0">
                <a:solidFill>
                  <a:srgbClr val="FF6820"/>
                </a:solidFill>
                <a:latin typeface="Arial - 24"/>
              </a:rPr>
              <a:t>numbers.</a:t>
            </a:r>
            <a:endParaRPr lang="en-US" sz="2000" dirty="0">
              <a:solidFill>
                <a:srgbClr val="FF6820"/>
              </a:solidFill>
              <a:latin typeface="Arial - 2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20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0" grpId="0"/>
      <p:bldP spid="5131" grpId="0"/>
      <p:bldP spid="5132" grpId="0"/>
      <p:bldP spid="513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BlueQuestionBox(1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" y="84406"/>
            <a:ext cx="8309610" cy="2158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Picture 3" descr="question border blu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" y="2141807"/>
            <a:ext cx="9144000" cy="439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-285750" y="-305972"/>
            <a:ext cx="1714500" cy="1523268"/>
            <a:chOff x="-200" y="-232"/>
            <a:chExt cx="1200" cy="1155"/>
          </a:xfrm>
        </p:grpSpPr>
        <p:pic>
          <p:nvPicPr>
            <p:cNvPr id="20500" name="Picture 4" descr="star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-200" y="-232"/>
              <a:ext cx="1200" cy="1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01" name="Picture 5" descr="mathTick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00" y="144"/>
              <a:ext cx="394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487" name="Text Box 9"/>
          <p:cNvSpPr txBox="1">
            <a:spLocks noChangeArrowheads="1"/>
          </p:cNvSpPr>
          <p:nvPr/>
        </p:nvSpPr>
        <p:spPr bwMode="auto">
          <a:xfrm>
            <a:off x="2423160" y="516988"/>
            <a:ext cx="3543300" cy="81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452" tIns="39726" rIns="79452" bIns="39726">
            <a:spAutoFit/>
          </a:bodyPr>
          <a:lstStyle/>
          <a:p>
            <a:r>
              <a:rPr lang="en-US" sz="4800" dirty="0" smtClean="0">
                <a:solidFill>
                  <a:srgbClr val="FFFFFF"/>
                </a:solidFill>
                <a:latin typeface="Arial - 11"/>
              </a:rPr>
              <a:t>Try It.</a:t>
            </a:r>
            <a:endParaRPr lang="en-US" sz="4800" dirty="0">
              <a:solidFill>
                <a:srgbClr val="FFFFFF"/>
              </a:solidFill>
              <a:latin typeface="Arial - 11"/>
            </a:endParaRPr>
          </a:p>
        </p:txBody>
      </p:sp>
      <p:sp>
        <p:nvSpPr>
          <p:cNvPr id="20488" name="Text Box 10"/>
          <p:cNvSpPr txBox="1">
            <a:spLocks noChangeArrowheads="1"/>
          </p:cNvSpPr>
          <p:nvPr/>
        </p:nvSpPr>
        <p:spPr bwMode="auto">
          <a:xfrm>
            <a:off x="1074420" y="2395025"/>
            <a:ext cx="4183380" cy="695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452" tIns="39726" rIns="79452" bIns="39726">
            <a:spAutoFit/>
          </a:bodyPr>
          <a:lstStyle/>
          <a:p>
            <a:r>
              <a:rPr lang="en-US" sz="4000" dirty="0">
                <a:solidFill>
                  <a:srgbClr val="000000"/>
                </a:solidFill>
                <a:latin typeface="Arial - 14"/>
              </a:rPr>
              <a:t>- 5  x  (-4) </a:t>
            </a:r>
            <a:r>
              <a:rPr lang="en-US" sz="4000" b="1" dirty="0">
                <a:solidFill>
                  <a:srgbClr val="000000"/>
                </a:solidFill>
                <a:latin typeface="Arial - 14"/>
              </a:rPr>
              <a:t>= </a:t>
            </a:r>
            <a:r>
              <a:rPr lang="en-US" sz="4000" dirty="0">
                <a:solidFill>
                  <a:srgbClr val="000000"/>
                </a:solidFill>
                <a:latin typeface="Arial - 14"/>
              </a:rPr>
              <a:t>20</a:t>
            </a:r>
          </a:p>
        </p:txBody>
      </p:sp>
      <p:sp>
        <p:nvSpPr>
          <p:cNvPr id="20489" name="Text Box 11"/>
          <p:cNvSpPr txBox="1">
            <a:spLocks noChangeArrowheads="1"/>
          </p:cNvSpPr>
          <p:nvPr/>
        </p:nvSpPr>
        <p:spPr bwMode="auto">
          <a:xfrm>
            <a:off x="1085850" y="3829929"/>
            <a:ext cx="3863340" cy="711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452" tIns="39726" rIns="79452" bIns="39726">
            <a:spAutoFit/>
          </a:bodyPr>
          <a:lstStyle/>
          <a:p>
            <a:r>
              <a:rPr lang="en-US" sz="4100" dirty="0">
                <a:solidFill>
                  <a:srgbClr val="000000"/>
                </a:solidFill>
                <a:latin typeface="Arial - 12"/>
              </a:rPr>
              <a:t>- 5  x  4 </a:t>
            </a:r>
            <a:r>
              <a:rPr lang="en-US" sz="4100" b="1" dirty="0">
                <a:solidFill>
                  <a:srgbClr val="000000"/>
                </a:solidFill>
                <a:latin typeface="Arial - 12"/>
              </a:rPr>
              <a:t>= </a:t>
            </a:r>
            <a:r>
              <a:rPr lang="en-US" sz="4100" dirty="0">
                <a:solidFill>
                  <a:srgbClr val="000000"/>
                </a:solidFill>
                <a:latin typeface="Arial - 12"/>
              </a:rPr>
              <a:t>-20</a:t>
            </a:r>
          </a:p>
        </p:txBody>
      </p:sp>
      <p:sp>
        <p:nvSpPr>
          <p:cNvPr id="20490" name="Text Box 12"/>
          <p:cNvSpPr txBox="1">
            <a:spLocks noChangeArrowheads="1"/>
          </p:cNvSpPr>
          <p:nvPr/>
        </p:nvSpPr>
        <p:spPr bwMode="auto">
          <a:xfrm>
            <a:off x="1097280" y="5159327"/>
            <a:ext cx="4023360" cy="695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452" tIns="39726" rIns="79452" bIns="39726">
            <a:spAutoFit/>
          </a:bodyPr>
          <a:lstStyle/>
          <a:p>
            <a:r>
              <a:rPr lang="en-US" sz="4000" dirty="0">
                <a:solidFill>
                  <a:srgbClr val="000000"/>
                </a:solidFill>
                <a:latin typeface="Arial - 16"/>
              </a:rPr>
              <a:t>6  x  (-7) </a:t>
            </a:r>
            <a:r>
              <a:rPr lang="en-US" sz="4000" b="1" dirty="0">
                <a:solidFill>
                  <a:srgbClr val="000000"/>
                </a:solidFill>
                <a:latin typeface="Arial - 16"/>
              </a:rPr>
              <a:t>= </a:t>
            </a:r>
            <a:r>
              <a:rPr lang="en-US" sz="4000" dirty="0">
                <a:solidFill>
                  <a:srgbClr val="000000"/>
                </a:solidFill>
                <a:latin typeface="Arial - 16"/>
              </a:rPr>
              <a:t>-42</a:t>
            </a:r>
          </a:p>
        </p:txBody>
      </p:sp>
      <p:sp>
        <p:nvSpPr>
          <p:cNvPr id="20491" name="Text Box 13"/>
          <p:cNvSpPr txBox="1">
            <a:spLocks noChangeArrowheads="1"/>
          </p:cNvSpPr>
          <p:nvPr/>
        </p:nvSpPr>
        <p:spPr bwMode="auto">
          <a:xfrm>
            <a:off x="2960370" y="2912013"/>
            <a:ext cx="937260" cy="820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452" tIns="39726" rIns="79452" bIns="39726">
            <a:spAutoFit/>
          </a:bodyPr>
          <a:lstStyle/>
          <a:p>
            <a:r>
              <a:rPr lang="en-US" sz="4700" dirty="0">
                <a:solidFill>
                  <a:srgbClr val="004080"/>
                </a:solidFill>
                <a:latin typeface="Arial - 16"/>
              </a:rPr>
              <a:t>-</a:t>
            </a:r>
          </a:p>
        </p:txBody>
      </p:sp>
      <p:sp>
        <p:nvSpPr>
          <p:cNvPr id="20492" name="Text Box 14"/>
          <p:cNvSpPr txBox="1">
            <a:spLocks noChangeArrowheads="1"/>
          </p:cNvSpPr>
          <p:nvPr/>
        </p:nvSpPr>
        <p:spPr bwMode="auto">
          <a:xfrm>
            <a:off x="4229100" y="2954216"/>
            <a:ext cx="982980" cy="726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452" tIns="39726" rIns="79452" bIns="39726">
            <a:spAutoFit/>
          </a:bodyPr>
          <a:lstStyle/>
          <a:p>
            <a:r>
              <a:rPr lang="en-US" sz="4100" dirty="0">
                <a:solidFill>
                  <a:srgbClr val="004080"/>
                </a:solidFill>
                <a:latin typeface="Arial - 16"/>
              </a:rPr>
              <a:t>+</a:t>
            </a:r>
          </a:p>
        </p:txBody>
      </p:sp>
      <p:sp>
        <p:nvSpPr>
          <p:cNvPr id="20493" name="Text Box 15"/>
          <p:cNvSpPr txBox="1">
            <a:spLocks noChangeArrowheads="1"/>
          </p:cNvSpPr>
          <p:nvPr/>
        </p:nvSpPr>
        <p:spPr bwMode="auto">
          <a:xfrm>
            <a:off x="2617470" y="4399671"/>
            <a:ext cx="982980" cy="726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452" tIns="39726" rIns="79452" bIns="39726">
            <a:spAutoFit/>
          </a:bodyPr>
          <a:lstStyle/>
          <a:p>
            <a:r>
              <a:rPr lang="en-US" sz="4100" dirty="0">
                <a:solidFill>
                  <a:srgbClr val="004080"/>
                </a:solidFill>
                <a:latin typeface="Arial - 16"/>
              </a:rPr>
              <a:t>+</a:t>
            </a:r>
          </a:p>
        </p:txBody>
      </p:sp>
      <p:sp>
        <p:nvSpPr>
          <p:cNvPr id="20494" name="Text Box 16"/>
          <p:cNvSpPr txBox="1">
            <a:spLocks noChangeArrowheads="1"/>
          </p:cNvSpPr>
          <p:nvPr/>
        </p:nvSpPr>
        <p:spPr bwMode="auto">
          <a:xfrm>
            <a:off x="1051560" y="5707966"/>
            <a:ext cx="982980" cy="726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452" tIns="39726" rIns="79452" bIns="39726">
            <a:spAutoFit/>
          </a:bodyPr>
          <a:lstStyle/>
          <a:p>
            <a:r>
              <a:rPr lang="en-US" sz="4100" dirty="0">
                <a:solidFill>
                  <a:srgbClr val="004080"/>
                </a:solidFill>
                <a:latin typeface="Arial - 16"/>
              </a:rPr>
              <a:t>+</a:t>
            </a:r>
          </a:p>
        </p:txBody>
      </p:sp>
      <p:sp>
        <p:nvSpPr>
          <p:cNvPr id="20495" name="Text Box 17"/>
          <p:cNvSpPr txBox="1">
            <a:spLocks noChangeArrowheads="1"/>
          </p:cNvSpPr>
          <p:nvPr/>
        </p:nvSpPr>
        <p:spPr bwMode="auto">
          <a:xfrm>
            <a:off x="1440180" y="2912013"/>
            <a:ext cx="937260" cy="820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452" tIns="39726" rIns="79452" bIns="39726">
            <a:spAutoFit/>
          </a:bodyPr>
          <a:lstStyle/>
          <a:p>
            <a:r>
              <a:rPr lang="en-US" sz="4700" dirty="0">
                <a:solidFill>
                  <a:srgbClr val="004080"/>
                </a:solidFill>
                <a:latin typeface="Arial - 16"/>
              </a:rPr>
              <a:t>-</a:t>
            </a:r>
          </a:p>
        </p:txBody>
      </p:sp>
      <p:sp>
        <p:nvSpPr>
          <p:cNvPr id="20496" name="Text Box 18"/>
          <p:cNvSpPr txBox="1">
            <a:spLocks noChangeArrowheads="1"/>
          </p:cNvSpPr>
          <p:nvPr/>
        </p:nvSpPr>
        <p:spPr bwMode="auto">
          <a:xfrm>
            <a:off x="1440180" y="4346917"/>
            <a:ext cx="937260" cy="820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452" tIns="39726" rIns="79452" bIns="39726">
            <a:spAutoFit/>
          </a:bodyPr>
          <a:lstStyle/>
          <a:p>
            <a:r>
              <a:rPr lang="en-US" sz="4700" dirty="0">
                <a:solidFill>
                  <a:srgbClr val="004080"/>
                </a:solidFill>
                <a:latin typeface="Arial - 16"/>
              </a:rPr>
              <a:t>-</a:t>
            </a:r>
          </a:p>
        </p:txBody>
      </p:sp>
      <p:sp>
        <p:nvSpPr>
          <p:cNvPr id="20497" name="Text Box 19"/>
          <p:cNvSpPr txBox="1">
            <a:spLocks noChangeArrowheads="1"/>
          </p:cNvSpPr>
          <p:nvPr/>
        </p:nvSpPr>
        <p:spPr bwMode="auto">
          <a:xfrm>
            <a:off x="3886200" y="4304714"/>
            <a:ext cx="937260" cy="820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452" tIns="39726" rIns="79452" bIns="39726">
            <a:spAutoFit/>
          </a:bodyPr>
          <a:lstStyle/>
          <a:p>
            <a:r>
              <a:rPr lang="en-US" sz="4700" dirty="0">
                <a:solidFill>
                  <a:srgbClr val="004080"/>
                </a:solidFill>
                <a:latin typeface="Arial - 16"/>
              </a:rPr>
              <a:t>-</a:t>
            </a:r>
          </a:p>
        </p:txBody>
      </p:sp>
      <p:sp>
        <p:nvSpPr>
          <p:cNvPr id="20498" name="Text Box 20"/>
          <p:cNvSpPr txBox="1">
            <a:spLocks noChangeArrowheads="1"/>
          </p:cNvSpPr>
          <p:nvPr/>
        </p:nvSpPr>
        <p:spPr bwMode="auto">
          <a:xfrm>
            <a:off x="2480310" y="5602459"/>
            <a:ext cx="937260" cy="820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452" tIns="39726" rIns="79452" bIns="39726">
            <a:spAutoFit/>
          </a:bodyPr>
          <a:lstStyle/>
          <a:p>
            <a:r>
              <a:rPr lang="en-US" sz="4700" dirty="0">
                <a:solidFill>
                  <a:srgbClr val="004080"/>
                </a:solidFill>
                <a:latin typeface="Arial - 16"/>
              </a:rPr>
              <a:t>-</a:t>
            </a:r>
          </a:p>
        </p:txBody>
      </p:sp>
      <p:sp>
        <p:nvSpPr>
          <p:cNvPr id="20499" name="Text Box 21"/>
          <p:cNvSpPr txBox="1">
            <a:spLocks noChangeArrowheads="1"/>
          </p:cNvSpPr>
          <p:nvPr/>
        </p:nvSpPr>
        <p:spPr bwMode="auto">
          <a:xfrm>
            <a:off x="3977640" y="5591908"/>
            <a:ext cx="937260" cy="820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452" tIns="39726" rIns="79452" bIns="39726">
            <a:spAutoFit/>
          </a:bodyPr>
          <a:lstStyle/>
          <a:p>
            <a:r>
              <a:rPr lang="en-US" sz="4700" dirty="0">
                <a:solidFill>
                  <a:srgbClr val="004080"/>
                </a:solidFill>
                <a:latin typeface="Arial - 16"/>
              </a:rPr>
              <a:t>-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9" name="Group 3"/>
          <p:cNvGraphicFramePr>
            <a:graphicFrameLocks noGrp="1"/>
          </p:cNvGraphicFramePr>
          <p:nvPr/>
        </p:nvGraphicFramePr>
        <p:xfrm>
          <a:off x="0" y="2971800"/>
          <a:ext cx="9144000" cy="1456944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9144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Remember: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The product of two integers with the same sign is positive.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/>
                </a:tc>
              </a:tr>
            </a:tbl>
          </a:graphicData>
        </a:graphic>
      </p:graphicFrame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Multiplying Rational Numbers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27" name="Group 19"/>
          <p:cNvGraphicFramePr>
            <a:graphicFrameLocks noGrp="1"/>
          </p:cNvGraphicFramePr>
          <p:nvPr/>
        </p:nvGraphicFramePr>
        <p:xfrm>
          <a:off x="0" y="2971800"/>
          <a:ext cx="9144000" cy="1456944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9144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Remember: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The product of two integers with different signs is negative.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/>
                </a:tc>
              </a:tr>
            </a:tbl>
          </a:graphicData>
        </a:graphic>
      </p:graphicFrame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Multiplying Rational Numbers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5275" y="974724"/>
            <a:ext cx="8524875" cy="55022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To prove that the product of a negative number and a positive number is negative, write the problem as </a:t>
            </a:r>
            <a:r>
              <a:rPr lang="en-US" sz="2400" dirty="0" smtClean="0">
                <a:solidFill>
                  <a:schemeClr val="bg2"/>
                </a:solidFill>
              </a:rPr>
              <a:t>repeated addition</a:t>
            </a:r>
            <a:r>
              <a:rPr lang="en-US" sz="24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4(-10) =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None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2(-6) =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4(-3) =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7(-2) =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21(-1) =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153400" cy="941387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Multiplying Rational Numbers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0" y="327660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(-6) + (-6)  = -12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09800" y="40386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(-3) + (-3) + (-3) + (-3) = -12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86000" y="4800600"/>
            <a:ext cx="594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(-2) + (-2) + (-2) + (-2) + (-2) + (-2) + (-2) = -14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09800" y="5638800"/>
            <a:ext cx="6781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(-1) + (-1) + (-1) + (-1) + (-1) + (-1) + (-1) + (-1) + (-1) +    (-1) + (-1) + (-1) + (-1) + (-1) + (-1) + (-1) + (-1) + (-1) +    (-1) + (-1) + (-1)  = -21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133600" y="2057400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(-10) + (-10) + (-10) + (-10)</a:t>
            </a:r>
            <a:r>
              <a:rPr lang="en-US" dirty="0" smtClean="0"/>
              <a:t> = -40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898525" y="2098675"/>
            <a:ext cx="5742469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u="sng" dirty="0">
                <a:solidFill>
                  <a:srgbClr val="FFFF00"/>
                </a:solidFill>
              </a:rPr>
              <a:t>Example </a:t>
            </a:r>
          </a:p>
          <a:p>
            <a:endParaRPr lang="en-US" dirty="0" smtClean="0"/>
          </a:p>
          <a:p>
            <a:r>
              <a:rPr lang="en-US" dirty="0" smtClean="0"/>
              <a:t>Solve </a:t>
            </a:r>
            <a:r>
              <a:rPr lang="en-US" dirty="0"/>
              <a:t>r = -8(-9)</a:t>
            </a:r>
          </a:p>
          <a:p>
            <a:endParaRPr lang="en-US" dirty="0" smtClean="0"/>
          </a:p>
          <a:p>
            <a:r>
              <a:rPr lang="en-US" dirty="0" smtClean="0"/>
              <a:t>r </a:t>
            </a:r>
            <a:r>
              <a:rPr lang="en-US" dirty="0"/>
              <a:t>= -8(-9) 	The two factors have the same sign.</a:t>
            </a:r>
          </a:p>
          <a:p>
            <a:endParaRPr lang="en-US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Multiplying Rational Numbers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9" name="Text Box 3"/>
          <p:cNvSpPr txBox="1">
            <a:spLocks noChangeArrowheads="1"/>
          </p:cNvSpPr>
          <p:nvPr/>
        </p:nvSpPr>
        <p:spPr bwMode="auto">
          <a:xfrm>
            <a:off x="533400" y="1779588"/>
            <a:ext cx="344677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600" b="1" u="sng" dirty="0" smtClean="0">
                <a:latin typeface="Comic Sans MS" pitchFamily="66" charset="0"/>
              </a:rPr>
              <a:t>…Multiplication</a:t>
            </a:r>
            <a:endParaRPr lang="en-US" sz="3600" b="1" u="sng" dirty="0">
              <a:latin typeface="Comic Sans MS" pitchFamily="66" charset="0"/>
            </a:endParaRPr>
          </a:p>
        </p:txBody>
      </p:sp>
      <p:sp>
        <p:nvSpPr>
          <p:cNvPr id="178180" name="Text Box 4"/>
          <p:cNvSpPr txBox="1">
            <a:spLocks noChangeArrowheads="1"/>
          </p:cNvSpPr>
          <p:nvPr/>
        </p:nvSpPr>
        <p:spPr bwMode="auto">
          <a:xfrm>
            <a:off x="3810000" y="1828800"/>
            <a:ext cx="43799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>
                <a:latin typeface="Comic Sans MS" pitchFamily="66" charset="0"/>
              </a:rPr>
              <a:t>is repeated addition!</a:t>
            </a:r>
          </a:p>
        </p:txBody>
      </p:sp>
      <p:sp>
        <p:nvSpPr>
          <p:cNvPr id="178181" name="Text Box 5"/>
          <p:cNvSpPr txBox="1">
            <a:spLocks noChangeArrowheads="1"/>
          </p:cNvSpPr>
          <p:nvPr/>
        </p:nvSpPr>
        <p:spPr bwMode="auto">
          <a:xfrm>
            <a:off x="381000" y="2611438"/>
            <a:ext cx="3248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dirty="0">
                <a:solidFill>
                  <a:srgbClr val="FF0000"/>
                </a:solidFill>
                <a:latin typeface="Comic Sans MS" pitchFamily="66" charset="0"/>
              </a:rPr>
              <a:t>“Three times four”</a:t>
            </a:r>
          </a:p>
        </p:txBody>
      </p:sp>
      <p:sp>
        <p:nvSpPr>
          <p:cNvPr id="178182" name="Text Box 6"/>
          <p:cNvSpPr txBox="1">
            <a:spLocks noChangeArrowheads="1"/>
          </p:cNvSpPr>
          <p:nvPr/>
        </p:nvSpPr>
        <p:spPr bwMode="auto">
          <a:xfrm>
            <a:off x="3733800" y="2667000"/>
            <a:ext cx="5429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>
                <a:solidFill>
                  <a:srgbClr val="FF0000"/>
                </a:solidFill>
                <a:latin typeface="Comic Sans MS" pitchFamily="66" charset="0"/>
              </a:rPr>
              <a:t>or</a:t>
            </a:r>
          </a:p>
        </p:txBody>
      </p:sp>
      <p:sp>
        <p:nvSpPr>
          <p:cNvPr id="178183" name="Text Box 7"/>
          <p:cNvSpPr txBox="1">
            <a:spLocks noChangeArrowheads="1"/>
          </p:cNvSpPr>
          <p:nvPr/>
        </p:nvSpPr>
        <p:spPr bwMode="auto">
          <a:xfrm>
            <a:off x="4572000" y="2722563"/>
            <a:ext cx="3435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>
                <a:solidFill>
                  <a:srgbClr val="FF0000"/>
                </a:solidFill>
                <a:latin typeface="Comic Sans MS" pitchFamily="66" charset="0"/>
              </a:rPr>
              <a:t>“Three groups of four”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447800" y="3316288"/>
            <a:ext cx="152400" cy="609600"/>
            <a:chOff x="720" y="1654"/>
            <a:chExt cx="96" cy="384"/>
          </a:xfrm>
        </p:grpSpPr>
        <p:sp>
          <p:nvSpPr>
            <p:cNvPr id="1070" name="Rectangle 9"/>
            <p:cNvSpPr>
              <a:spLocks noChangeArrowheads="1"/>
            </p:cNvSpPr>
            <p:nvPr/>
          </p:nvSpPr>
          <p:spPr bwMode="auto">
            <a:xfrm>
              <a:off x="720" y="1654"/>
              <a:ext cx="96" cy="9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1" name="Rectangle 10"/>
            <p:cNvSpPr>
              <a:spLocks noChangeArrowheads="1"/>
            </p:cNvSpPr>
            <p:nvPr/>
          </p:nvSpPr>
          <p:spPr bwMode="auto">
            <a:xfrm>
              <a:off x="720" y="1750"/>
              <a:ext cx="96" cy="9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2" name="Rectangle 11"/>
            <p:cNvSpPr>
              <a:spLocks noChangeArrowheads="1"/>
            </p:cNvSpPr>
            <p:nvPr/>
          </p:nvSpPr>
          <p:spPr bwMode="auto">
            <a:xfrm>
              <a:off x="720" y="1846"/>
              <a:ext cx="96" cy="9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3" name="Rectangle 12"/>
            <p:cNvSpPr>
              <a:spLocks noChangeArrowheads="1"/>
            </p:cNvSpPr>
            <p:nvPr/>
          </p:nvSpPr>
          <p:spPr bwMode="auto">
            <a:xfrm>
              <a:off x="720" y="1942"/>
              <a:ext cx="96" cy="9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1981200" y="3316288"/>
            <a:ext cx="152400" cy="609600"/>
            <a:chOff x="1056" y="1654"/>
            <a:chExt cx="96" cy="384"/>
          </a:xfrm>
        </p:grpSpPr>
        <p:sp>
          <p:nvSpPr>
            <p:cNvPr id="1066" name="Rectangle 14"/>
            <p:cNvSpPr>
              <a:spLocks noChangeArrowheads="1"/>
            </p:cNvSpPr>
            <p:nvPr/>
          </p:nvSpPr>
          <p:spPr bwMode="auto">
            <a:xfrm>
              <a:off x="1056" y="1654"/>
              <a:ext cx="96" cy="9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7" name="Rectangle 15"/>
            <p:cNvSpPr>
              <a:spLocks noChangeArrowheads="1"/>
            </p:cNvSpPr>
            <p:nvPr/>
          </p:nvSpPr>
          <p:spPr bwMode="auto">
            <a:xfrm>
              <a:off x="1056" y="1750"/>
              <a:ext cx="96" cy="9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8" name="Rectangle 16"/>
            <p:cNvSpPr>
              <a:spLocks noChangeArrowheads="1"/>
            </p:cNvSpPr>
            <p:nvPr/>
          </p:nvSpPr>
          <p:spPr bwMode="auto">
            <a:xfrm>
              <a:off x="1056" y="1846"/>
              <a:ext cx="96" cy="9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9" name="Rectangle 17"/>
            <p:cNvSpPr>
              <a:spLocks noChangeArrowheads="1"/>
            </p:cNvSpPr>
            <p:nvPr/>
          </p:nvSpPr>
          <p:spPr bwMode="auto">
            <a:xfrm>
              <a:off x="1056" y="1942"/>
              <a:ext cx="96" cy="9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8194" name="Text Box 18"/>
          <p:cNvSpPr txBox="1">
            <a:spLocks noChangeArrowheads="1"/>
          </p:cNvSpPr>
          <p:nvPr/>
        </p:nvSpPr>
        <p:spPr bwMode="auto">
          <a:xfrm>
            <a:off x="1600200" y="3397250"/>
            <a:ext cx="36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b="1">
                <a:solidFill>
                  <a:srgbClr val="FF0000"/>
                </a:solidFill>
                <a:latin typeface="Comic Sans MS" pitchFamily="66" charset="0"/>
              </a:rPr>
              <a:t>+</a:t>
            </a:r>
            <a:endParaRPr lang="en-US" sz="2400">
              <a:solidFill>
                <a:srgbClr val="FF0000"/>
              </a:solidFill>
              <a:latin typeface="Comic Sans MS" pitchFamily="66" charset="0"/>
            </a:endParaRPr>
          </a:p>
        </p:txBody>
      </p: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2514600" y="3316288"/>
            <a:ext cx="152400" cy="609600"/>
            <a:chOff x="1392" y="1654"/>
            <a:chExt cx="96" cy="384"/>
          </a:xfrm>
        </p:grpSpPr>
        <p:sp>
          <p:nvSpPr>
            <p:cNvPr id="1062" name="Rectangle 20"/>
            <p:cNvSpPr>
              <a:spLocks noChangeArrowheads="1"/>
            </p:cNvSpPr>
            <p:nvPr/>
          </p:nvSpPr>
          <p:spPr bwMode="auto">
            <a:xfrm>
              <a:off x="1392" y="1654"/>
              <a:ext cx="96" cy="9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3" name="Rectangle 21"/>
            <p:cNvSpPr>
              <a:spLocks noChangeArrowheads="1"/>
            </p:cNvSpPr>
            <p:nvPr/>
          </p:nvSpPr>
          <p:spPr bwMode="auto">
            <a:xfrm>
              <a:off x="1392" y="1750"/>
              <a:ext cx="96" cy="9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4" name="Rectangle 22"/>
            <p:cNvSpPr>
              <a:spLocks noChangeArrowheads="1"/>
            </p:cNvSpPr>
            <p:nvPr/>
          </p:nvSpPr>
          <p:spPr bwMode="auto">
            <a:xfrm>
              <a:off x="1392" y="1846"/>
              <a:ext cx="96" cy="9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" name="Rectangle 23"/>
            <p:cNvSpPr>
              <a:spLocks noChangeArrowheads="1"/>
            </p:cNvSpPr>
            <p:nvPr/>
          </p:nvSpPr>
          <p:spPr bwMode="auto">
            <a:xfrm>
              <a:off x="1392" y="1942"/>
              <a:ext cx="96" cy="9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8200" name="Text Box 24"/>
          <p:cNvSpPr txBox="1">
            <a:spLocks noChangeArrowheads="1"/>
          </p:cNvSpPr>
          <p:nvPr/>
        </p:nvSpPr>
        <p:spPr bwMode="auto">
          <a:xfrm>
            <a:off x="2133600" y="3397250"/>
            <a:ext cx="36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b="1">
                <a:solidFill>
                  <a:srgbClr val="FF0000"/>
                </a:solidFill>
                <a:latin typeface="Comic Sans MS" pitchFamily="66" charset="0"/>
              </a:rPr>
              <a:t>+</a:t>
            </a:r>
            <a:endParaRPr lang="en-US" sz="24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78201" name="Text Box 25"/>
          <p:cNvSpPr txBox="1">
            <a:spLocks noChangeArrowheads="1"/>
          </p:cNvSpPr>
          <p:nvPr/>
        </p:nvSpPr>
        <p:spPr bwMode="auto">
          <a:xfrm>
            <a:off x="2767013" y="3397250"/>
            <a:ext cx="369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b="1">
                <a:solidFill>
                  <a:srgbClr val="FF0000"/>
                </a:solidFill>
                <a:latin typeface="Comic Sans MS" pitchFamily="66" charset="0"/>
              </a:rPr>
              <a:t>=</a:t>
            </a:r>
            <a:endParaRPr lang="en-US" sz="24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78202" name="Text Box 26"/>
          <p:cNvSpPr txBox="1">
            <a:spLocks noChangeArrowheads="1"/>
          </p:cNvSpPr>
          <p:nvPr/>
        </p:nvSpPr>
        <p:spPr bwMode="auto">
          <a:xfrm>
            <a:off x="1655763" y="4202113"/>
            <a:ext cx="369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b="1">
                <a:latin typeface="Comic Sans MS" pitchFamily="66" charset="0"/>
              </a:rPr>
              <a:t>+</a:t>
            </a:r>
            <a:endParaRPr lang="en-US" sz="2400">
              <a:latin typeface="Comic Sans MS" pitchFamily="66" charset="0"/>
            </a:endParaRPr>
          </a:p>
        </p:txBody>
      </p:sp>
      <p:sp>
        <p:nvSpPr>
          <p:cNvPr id="178203" name="Text Box 27"/>
          <p:cNvSpPr txBox="1">
            <a:spLocks noChangeArrowheads="1"/>
          </p:cNvSpPr>
          <p:nvPr/>
        </p:nvSpPr>
        <p:spPr bwMode="auto">
          <a:xfrm>
            <a:off x="1350963" y="4114800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200">
                <a:latin typeface="Comic Sans MS" pitchFamily="66" charset="0"/>
              </a:rPr>
              <a:t>4</a:t>
            </a:r>
            <a:endParaRPr lang="en-US" sz="2400">
              <a:latin typeface="Comic Sans MS" pitchFamily="66" charset="0"/>
            </a:endParaRPr>
          </a:p>
        </p:txBody>
      </p:sp>
      <p:sp>
        <p:nvSpPr>
          <p:cNvPr id="178204" name="Text Box 28"/>
          <p:cNvSpPr txBox="1">
            <a:spLocks noChangeArrowheads="1"/>
          </p:cNvSpPr>
          <p:nvPr/>
        </p:nvSpPr>
        <p:spPr bwMode="auto">
          <a:xfrm>
            <a:off x="2212975" y="4202113"/>
            <a:ext cx="36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b="1">
                <a:latin typeface="Comic Sans MS" pitchFamily="66" charset="0"/>
              </a:rPr>
              <a:t>+</a:t>
            </a:r>
            <a:endParaRPr lang="en-US" sz="2400">
              <a:latin typeface="Comic Sans MS" pitchFamily="66" charset="0"/>
            </a:endParaRPr>
          </a:p>
        </p:txBody>
      </p:sp>
      <p:sp>
        <p:nvSpPr>
          <p:cNvPr id="178205" name="Text Box 29"/>
          <p:cNvSpPr txBox="1">
            <a:spLocks noChangeArrowheads="1"/>
          </p:cNvSpPr>
          <p:nvPr/>
        </p:nvSpPr>
        <p:spPr bwMode="auto">
          <a:xfrm>
            <a:off x="1908175" y="4114800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200">
                <a:latin typeface="Comic Sans MS" pitchFamily="66" charset="0"/>
              </a:rPr>
              <a:t>4</a:t>
            </a:r>
            <a:endParaRPr lang="en-US" sz="2400">
              <a:latin typeface="Comic Sans MS" pitchFamily="66" charset="0"/>
            </a:endParaRPr>
          </a:p>
        </p:txBody>
      </p:sp>
      <p:sp>
        <p:nvSpPr>
          <p:cNvPr id="178206" name="Text Box 30"/>
          <p:cNvSpPr txBox="1">
            <a:spLocks noChangeArrowheads="1"/>
          </p:cNvSpPr>
          <p:nvPr/>
        </p:nvSpPr>
        <p:spPr bwMode="auto">
          <a:xfrm>
            <a:off x="2487613" y="4114800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200">
                <a:latin typeface="Comic Sans MS" pitchFamily="66" charset="0"/>
              </a:rPr>
              <a:t>4</a:t>
            </a:r>
            <a:endParaRPr lang="en-US" sz="2400">
              <a:latin typeface="Comic Sans MS" pitchFamily="66" charset="0"/>
            </a:endParaRPr>
          </a:p>
        </p:txBody>
      </p:sp>
      <p:sp>
        <p:nvSpPr>
          <p:cNvPr id="178207" name="Text Box 31"/>
          <p:cNvSpPr txBox="1">
            <a:spLocks noChangeArrowheads="1"/>
          </p:cNvSpPr>
          <p:nvPr/>
        </p:nvSpPr>
        <p:spPr bwMode="auto">
          <a:xfrm>
            <a:off x="2822575" y="4184650"/>
            <a:ext cx="36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b="1">
                <a:latin typeface="Comic Sans MS" pitchFamily="66" charset="0"/>
              </a:rPr>
              <a:t>=</a:t>
            </a:r>
            <a:endParaRPr lang="en-US" sz="2400">
              <a:latin typeface="Comic Sans MS" pitchFamily="66" charset="0"/>
            </a:endParaRPr>
          </a:p>
        </p:txBody>
      </p: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3276600" y="3316288"/>
            <a:ext cx="457200" cy="609600"/>
            <a:chOff x="1872" y="1654"/>
            <a:chExt cx="288" cy="384"/>
          </a:xfrm>
        </p:grpSpPr>
        <p:sp>
          <p:nvSpPr>
            <p:cNvPr id="1050" name="Rectangle 33"/>
            <p:cNvSpPr>
              <a:spLocks noChangeArrowheads="1"/>
            </p:cNvSpPr>
            <p:nvPr/>
          </p:nvSpPr>
          <p:spPr bwMode="auto">
            <a:xfrm>
              <a:off x="1872" y="1654"/>
              <a:ext cx="96" cy="9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1" name="Rectangle 34"/>
            <p:cNvSpPr>
              <a:spLocks noChangeArrowheads="1"/>
            </p:cNvSpPr>
            <p:nvPr/>
          </p:nvSpPr>
          <p:spPr bwMode="auto">
            <a:xfrm>
              <a:off x="1872" y="1750"/>
              <a:ext cx="96" cy="9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2" name="Rectangle 35"/>
            <p:cNvSpPr>
              <a:spLocks noChangeArrowheads="1"/>
            </p:cNvSpPr>
            <p:nvPr/>
          </p:nvSpPr>
          <p:spPr bwMode="auto">
            <a:xfrm>
              <a:off x="1872" y="1846"/>
              <a:ext cx="96" cy="9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3" name="Rectangle 36"/>
            <p:cNvSpPr>
              <a:spLocks noChangeArrowheads="1"/>
            </p:cNvSpPr>
            <p:nvPr/>
          </p:nvSpPr>
          <p:spPr bwMode="auto">
            <a:xfrm>
              <a:off x="1872" y="1942"/>
              <a:ext cx="96" cy="9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" name="Rectangle 37"/>
            <p:cNvSpPr>
              <a:spLocks noChangeArrowheads="1"/>
            </p:cNvSpPr>
            <p:nvPr/>
          </p:nvSpPr>
          <p:spPr bwMode="auto">
            <a:xfrm>
              <a:off x="1968" y="1654"/>
              <a:ext cx="96" cy="9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5" name="Rectangle 38"/>
            <p:cNvSpPr>
              <a:spLocks noChangeArrowheads="1"/>
            </p:cNvSpPr>
            <p:nvPr/>
          </p:nvSpPr>
          <p:spPr bwMode="auto">
            <a:xfrm>
              <a:off x="1968" y="1750"/>
              <a:ext cx="96" cy="9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6" name="Rectangle 39"/>
            <p:cNvSpPr>
              <a:spLocks noChangeArrowheads="1"/>
            </p:cNvSpPr>
            <p:nvPr/>
          </p:nvSpPr>
          <p:spPr bwMode="auto">
            <a:xfrm>
              <a:off x="1968" y="1846"/>
              <a:ext cx="96" cy="9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7" name="Rectangle 40"/>
            <p:cNvSpPr>
              <a:spLocks noChangeArrowheads="1"/>
            </p:cNvSpPr>
            <p:nvPr/>
          </p:nvSpPr>
          <p:spPr bwMode="auto">
            <a:xfrm>
              <a:off x="1968" y="1942"/>
              <a:ext cx="96" cy="9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8" name="Rectangle 41"/>
            <p:cNvSpPr>
              <a:spLocks noChangeArrowheads="1"/>
            </p:cNvSpPr>
            <p:nvPr/>
          </p:nvSpPr>
          <p:spPr bwMode="auto">
            <a:xfrm>
              <a:off x="2064" y="1654"/>
              <a:ext cx="96" cy="9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9" name="Rectangle 42"/>
            <p:cNvSpPr>
              <a:spLocks noChangeArrowheads="1"/>
            </p:cNvSpPr>
            <p:nvPr/>
          </p:nvSpPr>
          <p:spPr bwMode="auto">
            <a:xfrm>
              <a:off x="2064" y="1750"/>
              <a:ext cx="96" cy="9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0" name="Rectangle 43"/>
            <p:cNvSpPr>
              <a:spLocks noChangeArrowheads="1"/>
            </p:cNvSpPr>
            <p:nvPr/>
          </p:nvSpPr>
          <p:spPr bwMode="auto">
            <a:xfrm>
              <a:off x="2064" y="1846"/>
              <a:ext cx="96" cy="9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1" name="Rectangle 44"/>
            <p:cNvSpPr>
              <a:spLocks noChangeArrowheads="1"/>
            </p:cNvSpPr>
            <p:nvPr/>
          </p:nvSpPr>
          <p:spPr bwMode="auto">
            <a:xfrm>
              <a:off x="2064" y="1942"/>
              <a:ext cx="96" cy="9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8221" name="Text Box 45"/>
          <p:cNvSpPr txBox="1">
            <a:spLocks noChangeArrowheads="1"/>
          </p:cNvSpPr>
          <p:nvPr/>
        </p:nvSpPr>
        <p:spPr bwMode="auto">
          <a:xfrm>
            <a:off x="4191000" y="4114800"/>
            <a:ext cx="30337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200">
                <a:latin typeface="Comic Sans MS" pitchFamily="66" charset="0"/>
              </a:rPr>
              <a:t>12 square units</a:t>
            </a:r>
            <a:endParaRPr lang="en-US" sz="2400">
              <a:latin typeface="Comic Sans MS" pitchFamily="66" charset="0"/>
            </a:endParaRPr>
          </a:p>
        </p:txBody>
      </p:sp>
      <p:sp>
        <p:nvSpPr>
          <p:cNvPr id="178222" name="Text Box 46"/>
          <p:cNvSpPr txBox="1">
            <a:spLocks noChangeArrowheads="1"/>
          </p:cNvSpPr>
          <p:nvPr/>
        </p:nvSpPr>
        <p:spPr bwMode="auto">
          <a:xfrm>
            <a:off x="3157538" y="4111625"/>
            <a:ext cx="9779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200">
                <a:latin typeface="Comic Sans MS" pitchFamily="66" charset="0"/>
              </a:rPr>
              <a:t>3(4)</a:t>
            </a:r>
            <a:endParaRPr lang="en-US" sz="2400">
              <a:latin typeface="Comic Sans MS" pitchFamily="66" charset="0"/>
            </a:endParaRPr>
          </a:p>
        </p:txBody>
      </p:sp>
      <p:sp>
        <p:nvSpPr>
          <p:cNvPr id="178223" name="Text Box 47"/>
          <p:cNvSpPr txBox="1">
            <a:spLocks noChangeArrowheads="1"/>
          </p:cNvSpPr>
          <p:nvPr/>
        </p:nvSpPr>
        <p:spPr bwMode="auto">
          <a:xfrm>
            <a:off x="3941763" y="4194175"/>
            <a:ext cx="369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b="1">
                <a:latin typeface="Comic Sans MS" pitchFamily="66" charset="0"/>
              </a:rPr>
              <a:t>=</a:t>
            </a:r>
            <a:endParaRPr lang="en-US" sz="2400">
              <a:latin typeface="Comic Sans MS" pitchFamily="66" charset="0"/>
            </a:endParaRPr>
          </a:p>
        </p:txBody>
      </p:sp>
      <p:graphicFrame>
        <p:nvGraphicFramePr>
          <p:cNvPr id="178224" name="Object 48"/>
          <p:cNvGraphicFramePr>
            <a:graphicFrameLocks noChangeAspect="1"/>
          </p:cNvGraphicFramePr>
          <p:nvPr/>
        </p:nvGraphicFramePr>
        <p:xfrm>
          <a:off x="1219200" y="5181600"/>
          <a:ext cx="6858000" cy="603250"/>
        </p:xfrm>
        <a:graphic>
          <a:graphicData uri="http://schemas.openxmlformats.org/presentationml/2006/ole">
            <p:oleObj spid="_x0000_s3074" name="Equation" r:id="rId3" imgW="2311200" imgH="203040" progId="">
              <p:embed/>
            </p:oleObj>
          </a:graphicData>
        </a:graphic>
      </p:graphicFrame>
      <p:sp>
        <p:nvSpPr>
          <p:cNvPr id="4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Multiplying Rational Numbers</a:t>
            </a:r>
            <a:br>
              <a:rPr lang="en-US" dirty="0" smtClean="0"/>
            </a:br>
            <a:r>
              <a:rPr lang="en-US" dirty="0" smtClean="0"/>
              <a:t>Remember…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8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8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8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78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8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17818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17818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818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178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8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178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8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781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8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900" decel="100000" fill="hold"/>
                                        <p:tgtEl>
                                          <p:spTgt spid="178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8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781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8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900" decel="100000" fill="hold"/>
                                        <p:tgtEl>
                                          <p:spTgt spid="178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8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385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385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6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7" dur="385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9" dur="385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00"/>
                            </p:stCondLst>
                            <p:childTnLst>
                              <p:par>
                                <p:cTn id="5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385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385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0" dur="385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2" dur="385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5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000"/>
                            </p:stCondLst>
                            <p:childTnLst>
                              <p:par>
                                <p:cTn id="68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385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1" dur="385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3" dur="385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4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5" dur="385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6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400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4500"/>
                            </p:stCondLst>
                            <p:childTnLst>
                              <p:par>
                                <p:cTn id="81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385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4" dur="385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6" dur="385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8" dur="385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782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7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450" decel="100000" fill="hold"/>
                                        <p:tgtEl>
                                          <p:spTgt spid="17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7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782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7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450" decel="100000" fill="hold"/>
                                        <p:tgtEl>
                                          <p:spTgt spid="17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7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782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78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450" decel="100000" fill="hold"/>
                                        <p:tgtEl>
                                          <p:spTgt spid="178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78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1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782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7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450" decel="100000" fill="hold"/>
                                        <p:tgtEl>
                                          <p:spTgt spid="17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7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2000"/>
                            </p:stCondLst>
                            <p:childTnLst>
                              <p:par>
                                <p:cTn id="12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782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78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450" decel="100000" fill="hold"/>
                                        <p:tgtEl>
                                          <p:spTgt spid="178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78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2500"/>
                            </p:stCondLst>
                            <p:childTnLst>
                              <p:par>
                                <p:cTn id="127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1782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78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450" decel="100000" fill="hold"/>
                                        <p:tgtEl>
                                          <p:spTgt spid="178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78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178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178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500"/>
                            </p:stCondLst>
                            <p:childTnLst>
                              <p:par>
                                <p:cTn id="1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178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178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1782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178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900" decel="100000" fill="hold"/>
                                        <p:tgtEl>
                                          <p:spTgt spid="178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8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79" grpId="0" autoUpdateAnimBg="0"/>
      <p:bldP spid="178180" grpId="0" autoUpdateAnimBg="0"/>
      <p:bldP spid="178181" grpId="0" autoUpdateAnimBg="0"/>
      <p:bldP spid="178182" grpId="0" autoUpdateAnimBg="0"/>
      <p:bldP spid="178183" grpId="0" autoUpdateAnimBg="0"/>
      <p:bldP spid="178194" grpId="0" autoUpdateAnimBg="0"/>
      <p:bldP spid="178200" grpId="0" autoUpdateAnimBg="0"/>
      <p:bldP spid="178201" grpId="0" autoUpdateAnimBg="0"/>
      <p:bldP spid="178202" grpId="0" autoUpdateAnimBg="0"/>
      <p:bldP spid="178203" grpId="0" autoUpdateAnimBg="0"/>
      <p:bldP spid="178204" grpId="0" autoUpdateAnimBg="0"/>
      <p:bldP spid="178205" grpId="0" autoUpdateAnimBg="0"/>
      <p:bldP spid="178206" grpId="0" autoUpdateAnimBg="0"/>
      <p:bldP spid="178207" grpId="0" autoUpdateAnimBg="0"/>
      <p:bldP spid="178221" grpId="0" autoUpdateAnimBg="0"/>
      <p:bldP spid="178222" grpId="0" autoUpdateAnimBg="0"/>
      <p:bldP spid="178223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898525" y="2098675"/>
            <a:ext cx="5742469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u="sng" dirty="0">
                <a:solidFill>
                  <a:srgbClr val="FFFF00"/>
                </a:solidFill>
              </a:rPr>
              <a:t>Example </a:t>
            </a:r>
          </a:p>
          <a:p>
            <a:endParaRPr lang="en-US" dirty="0" smtClean="0"/>
          </a:p>
          <a:p>
            <a:r>
              <a:rPr lang="en-US" dirty="0" smtClean="0"/>
              <a:t>Solve </a:t>
            </a:r>
            <a:r>
              <a:rPr lang="en-US" dirty="0"/>
              <a:t>r = -8(-9)</a:t>
            </a:r>
          </a:p>
          <a:p>
            <a:endParaRPr lang="en-US" dirty="0" smtClean="0"/>
          </a:p>
          <a:p>
            <a:r>
              <a:rPr lang="en-US" dirty="0" smtClean="0"/>
              <a:t>r = -8(-9) 	The two factors have the same sign.</a:t>
            </a:r>
          </a:p>
          <a:p>
            <a:endParaRPr lang="en-US" dirty="0" smtClean="0"/>
          </a:p>
          <a:p>
            <a:r>
              <a:rPr lang="en-US" dirty="0" smtClean="0"/>
              <a:t>r </a:t>
            </a:r>
            <a:r>
              <a:rPr lang="en-US" dirty="0"/>
              <a:t>= 72		The product is positive.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Multiplying Rational Numbers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228600" y="1447800"/>
            <a:ext cx="51816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/>
              <a:t>When we have a negative number such as </a:t>
            </a:r>
            <a:r>
              <a:rPr lang="en-US" sz="3200" dirty="0" smtClean="0"/>
              <a:t>-</a:t>
            </a:r>
            <a:r>
              <a:rPr lang="en-US" sz="3200" dirty="0"/>
              <a:t>4, one can think of this as “the opposite of” +4. So when we have a multiplication problem such as -4 X 5, we can think of it as “the opposite of” 4 X 5. 4 X 5 is 20. What is the opposite of 20? Our answer would be negative 20. 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6629400" y="2438400"/>
            <a:ext cx="1166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-(4 X 5)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6537325" y="4003675"/>
            <a:ext cx="1471613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-(4 X -(5))</a:t>
            </a:r>
          </a:p>
          <a:p>
            <a:endParaRPr lang="en-US" dirty="0"/>
          </a:p>
          <a:p>
            <a:r>
              <a:rPr lang="en-US" dirty="0"/>
              <a:t>   -(-(20))</a:t>
            </a:r>
          </a:p>
          <a:p>
            <a:endParaRPr lang="en-US" dirty="0"/>
          </a:p>
          <a:p>
            <a:r>
              <a:rPr lang="en-US" dirty="0"/>
              <a:t>       20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Multiplying Rational Numbers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990600" y="2057400"/>
            <a:ext cx="631128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u="sng" dirty="0">
                <a:solidFill>
                  <a:srgbClr val="FFFF00"/>
                </a:solidFill>
              </a:rPr>
              <a:t>Example </a:t>
            </a:r>
          </a:p>
          <a:p>
            <a:endParaRPr lang="en-US" dirty="0" smtClean="0"/>
          </a:p>
          <a:p>
            <a:r>
              <a:rPr lang="en-US" dirty="0" smtClean="0"/>
              <a:t>Solve </a:t>
            </a:r>
            <a:r>
              <a:rPr lang="en-US" dirty="0"/>
              <a:t>q = -2(-3)(-11)</a:t>
            </a:r>
          </a:p>
          <a:p>
            <a:endParaRPr lang="en-US" dirty="0" smtClean="0"/>
          </a:p>
          <a:p>
            <a:r>
              <a:rPr lang="en-US" dirty="0" smtClean="0"/>
              <a:t>q </a:t>
            </a:r>
            <a:r>
              <a:rPr lang="en-US" dirty="0"/>
              <a:t>= -2(-3)(-11)		There are three negative factors.</a:t>
            </a:r>
          </a:p>
          <a:p>
            <a:endParaRPr lang="en-US" dirty="0" smtClean="0"/>
          </a:p>
          <a:p>
            <a:r>
              <a:rPr lang="en-US" dirty="0" smtClean="0"/>
              <a:t>q </a:t>
            </a:r>
            <a:r>
              <a:rPr lang="en-US" dirty="0"/>
              <a:t>= -2(-3)(-11)		Three is odd. 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Multiplying Rational Numbers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990600" y="2057400"/>
            <a:ext cx="6311280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u="sng" dirty="0" smtClean="0">
                <a:solidFill>
                  <a:srgbClr val="FFFF00"/>
                </a:solidFill>
              </a:rPr>
              <a:t>Example </a:t>
            </a:r>
          </a:p>
          <a:p>
            <a:endParaRPr lang="en-US" dirty="0" smtClean="0"/>
          </a:p>
          <a:p>
            <a:r>
              <a:rPr lang="en-US" dirty="0" smtClean="0"/>
              <a:t>Solve </a:t>
            </a:r>
            <a:r>
              <a:rPr lang="en-US" dirty="0"/>
              <a:t>q = -2(-3)(-11)</a:t>
            </a:r>
          </a:p>
          <a:p>
            <a:endParaRPr lang="en-US" dirty="0" smtClean="0"/>
          </a:p>
          <a:p>
            <a:r>
              <a:rPr lang="en-US" dirty="0" smtClean="0"/>
              <a:t>q </a:t>
            </a:r>
            <a:r>
              <a:rPr lang="en-US" dirty="0"/>
              <a:t>= -2(-3)(-11)		There are three negative factors.</a:t>
            </a:r>
          </a:p>
          <a:p>
            <a:endParaRPr lang="en-US" dirty="0" smtClean="0"/>
          </a:p>
          <a:p>
            <a:r>
              <a:rPr lang="en-US" dirty="0" smtClean="0"/>
              <a:t>q </a:t>
            </a:r>
            <a:r>
              <a:rPr lang="en-US" dirty="0"/>
              <a:t>= -2(-3)(-11)		Three is odd. </a:t>
            </a:r>
          </a:p>
          <a:p>
            <a:endParaRPr lang="en-US" dirty="0" smtClean="0"/>
          </a:p>
          <a:p>
            <a:r>
              <a:rPr lang="en-US" dirty="0" smtClean="0"/>
              <a:t>q </a:t>
            </a:r>
            <a:r>
              <a:rPr lang="en-US" dirty="0"/>
              <a:t>= -2(33)</a:t>
            </a:r>
          </a:p>
          <a:p>
            <a:endParaRPr lang="en-US" dirty="0" smtClean="0"/>
          </a:p>
          <a:p>
            <a:r>
              <a:rPr lang="en-US" dirty="0" smtClean="0"/>
              <a:t>q </a:t>
            </a:r>
            <a:r>
              <a:rPr lang="en-US" dirty="0"/>
              <a:t>= -66			 The product will be negative.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Multiplying Rational Numbers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0" y="685800"/>
            <a:ext cx="9144000" cy="83099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 smtClean="0">
                <a:latin typeface="Times New Roman" charset="0"/>
              </a:rPr>
              <a:t>EXAMPLE</a:t>
            </a:r>
            <a:r>
              <a:rPr lang="en-US" sz="2400" b="1" dirty="0" smtClean="0">
                <a:latin typeface="Times New Roman" charset="0"/>
                <a:cs typeface="Times New Roman" charset="0"/>
              </a:rPr>
              <a:t>:</a:t>
            </a:r>
            <a:r>
              <a:rPr lang="en-US" sz="2400" dirty="0" smtClean="0">
                <a:latin typeface="Times New Roman" charset="0"/>
                <a:cs typeface="Times New Roman" charset="0"/>
              </a:rPr>
              <a:t>  </a:t>
            </a:r>
            <a:r>
              <a:rPr lang="en-US" sz="2400" dirty="0">
                <a:latin typeface="Times New Roman" charset="0"/>
              </a:rPr>
              <a:t>Simplify each expression.</a:t>
            </a:r>
          </a:p>
          <a:p>
            <a:r>
              <a:rPr lang="en-US" sz="2400" b="1" dirty="0">
                <a:latin typeface="Times New Roman" charset="0"/>
              </a:rPr>
              <a:t>a.</a:t>
            </a:r>
            <a:r>
              <a:rPr lang="en-US" sz="2400" dirty="0">
                <a:latin typeface="Times New Roman" charset="0"/>
              </a:rPr>
              <a:t>  (2b)(-3a)				</a:t>
            </a:r>
            <a:r>
              <a:rPr lang="en-US" sz="2400" b="1" dirty="0">
                <a:latin typeface="Times New Roman" charset="0"/>
              </a:rPr>
              <a:t>b.</a:t>
            </a:r>
            <a:r>
              <a:rPr lang="en-US" sz="2400" dirty="0">
                <a:latin typeface="Times New Roman" charset="0"/>
              </a:rPr>
              <a:t>  3x(-3y) + (-6x)(-2y)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0" y="5257800"/>
            <a:ext cx="9144000" cy="83099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smtClean="0">
                <a:latin typeface="Times New Roman" charset="0"/>
              </a:rPr>
              <a:t>EXAMPLE</a:t>
            </a:r>
            <a:r>
              <a:rPr lang="en-US" sz="2400" b="1" smtClean="0">
                <a:latin typeface="Times New Roman" charset="0"/>
                <a:cs typeface="Times New Roman" charset="0"/>
              </a:rPr>
              <a:t>:</a:t>
            </a:r>
            <a:r>
              <a:rPr lang="en-US" sz="2400" smtClean="0">
                <a:latin typeface="Times New Roman" charset="0"/>
                <a:cs typeface="Times New Roman" charset="0"/>
              </a:rPr>
              <a:t>  </a:t>
            </a:r>
            <a:r>
              <a:rPr lang="en-US" sz="2400" dirty="0">
                <a:latin typeface="Times New Roman" charset="0"/>
              </a:rPr>
              <a:t>Simplify each expression.</a:t>
            </a:r>
          </a:p>
          <a:p>
            <a:r>
              <a:rPr lang="en-US" sz="2400" b="1" dirty="0">
                <a:latin typeface="Times New Roman" charset="0"/>
              </a:rPr>
              <a:t>a.</a:t>
            </a:r>
            <a:r>
              <a:rPr lang="en-US" sz="2400" dirty="0">
                <a:latin typeface="Times New Roman" charset="0"/>
              </a:rPr>
              <a:t>  (-2a)(3b) + (4a)(-6b)		</a:t>
            </a:r>
            <a:r>
              <a:rPr lang="en-US" sz="2400" b="1" dirty="0">
                <a:latin typeface="Times New Roman" charset="0"/>
              </a:rPr>
              <a:t>b.</a:t>
            </a:r>
            <a:r>
              <a:rPr lang="en-US" sz="2400" dirty="0">
                <a:latin typeface="Times New Roman" charset="0"/>
              </a:rPr>
              <a:t>  (5x)(-3y) + (-7x)(4y) </a:t>
            </a:r>
            <a:endParaRPr lang="el-GR" sz="2400" dirty="0">
              <a:latin typeface="Times New Roman" charset="0"/>
              <a:cs typeface="Times New Roman" charset="0"/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76200" y="1600200"/>
            <a:ext cx="44196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>
                <a:solidFill>
                  <a:srgbClr val="0000FF"/>
                </a:solidFill>
                <a:latin typeface="Times New Roman" charset="0"/>
              </a:rPr>
              <a:t>Positive times negative yields a negative.</a:t>
            </a:r>
          </a:p>
          <a:p>
            <a:pPr eaLnBrk="0" hangingPunct="0"/>
            <a:endParaRPr lang="en-US" sz="2000">
              <a:solidFill>
                <a:srgbClr val="0000FF"/>
              </a:solidFill>
              <a:latin typeface="Times New Roman" charset="0"/>
            </a:endParaRPr>
          </a:p>
          <a:p>
            <a:pPr eaLnBrk="0" hangingPunct="0"/>
            <a:r>
              <a:rPr lang="en-US" sz="2000">
                <a:solidFill>
                  <a:srgbClr val="0000FF"/>
                </a:solidFill>
                <a:latin typeface="Times New Roman" charset="0"/>
              </a:rPr>
              <a:t>Multiplying with letters, so letter configuration will change.</a:t>
            </a:r>
          </a:p>
          <a:p>
            <a:pPr eaLnBrk="0" hangingPunct="0"/>
            <a:endParaRPr lang="en-US" sz="2000">
              <a:solidFill>
                <a:srgbClr val="0000FF"/>
              </a:solidFill>
              <a:latin typeface="Times New Roman" charset="0"/>
            </a:endParaRPr>
          </a:p>
          <a:p>
            <a:pPr eaLnBrk="0" hangingPunct="0"/>
            <a:r>
              <a:rPr lang="en-US" sz="2000">
                <a:solidFill>
                  <a:srgbClr val="0000FF"/>
                </a:solidFill>
                <a:latin typeface="Times New Roman" charset="0"/>
              </a:rPr>
              <a:t>Multiply the numbers.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4724400" y="1584325"/>
            <a:ext cx="4267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>
                <a:solidFill>
                  <a:srgbClr val="0000FF"/>
                </a:solidFill>
                <a:latin typeface="Times New Roman" charset="0"/>
              </a:rPr>
              <a:t>First term will be negative; second positive.</a:t>
            </a:r>
          </a:p>
          <a:p>
            <a:pPr eaLnBrk="0" hangingPunct="0"/>
            <a:r>
              <a:rPr lang="en-US" sz="2000">
                <a:solidFill>
                  <a:srgbClr val="0000FF"/>
                </a:solidFill>
                <a:latin typeface="Times New Roman" charset="0"/>
              </a:rPr>
              <a:t>Multiply the numbers in both terms.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2997200" y="3048000"/>
            <a:ext cx="127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solidFill>
                  <a:srgbClr val="0000FF"/>
                </a:solidFill>
                <a:latin typeface="Times New Roman" charset="0"/>
              </a:rPr>
              <a:t>2 * 3 = 6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76200" y="3641725"/>
            <a:ext cx="44958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>
                <a:solidFill>
                  <a:srgbClr val="0000FF"/>
                </a:solidFill>
                <a:latin typeface="Times New Roman" charset="0"/>
              </a:rPr>
              <a:t>a’s and b’s form new letter configuration:  ab</a:t>
            </a:r>
          </a:p>
          <a:p>
            <a:pPr eaLnBrk="0" hangingPunct="0"/>
            <a:r>
              <a:rPr lang="en-US" sz="2000">
                <a:solidFill>
                  <a:srgbClr val="0000FF"/>
                </a:solidFill>
                <a:latin typeface="Times New Roman" charset="0"/>
              </a:rPr>
              <a:t>So, the answer - keeping the sign in mind - is: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3048000" y="4724400"/>
            <a:ext cx="725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solidFill>
                  <a:srgbClr val="0000FF"/>
                </a:solidFill>
                <a:latin typeface="Times New Roman" charset="0"/>
              </a:rPr>
              <a:t>-6ab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4902200" y="2590800"/>
            <a:ext cx="416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solidFill>
                  <a:srgbClr val="0000FF"/>
                </a:solidFill>
                <a:latin typeface="Times New Roman" charset="0"/>
              </a:rPr>
              <a:t>3 * 3 = 9	and	6 * 2 = 12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4724400" y="3032125"/>
            <a:ext cx="4419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>
                <a:solidFill>
                  <a:srgbClr val="0000FF"/>
                </a:solidFill>
                <a:latin typeface="Times New Roman" charset="0"/>
              </a:rPr>
              <a:t>Now handle the changes in letter configurations.</a:t>
            </a: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902200" y="3733800"/>
            <a:ext cx="416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solidFill>
                  <a:srgbClr val="0000FF"/>
                </a:solidFill>
                <a:latin typeface="Times New Roman" charset="0"/>
              </a:rPr>
              <a:t>x * y = xy	and	x * y = xy</a:t>
            </a: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4724400" y="4267200"/>
            <a:ext cx="2238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FF"/>
                </a:solidFill>
                <a:latin typeface="Times New Roman" charset="0"/>
              </a:rPr>
              <a:t>Bring it all together.</a:t>
            </a: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4724400" y="4572000"/>
            <a:ext cx="2246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FF"/>
                </a:solidFill>
                <a:latin typeface="Times New Roman" charset="0"/>
              </a:rPr>
              <a:t>Combine like terms.</a:t>
            </a: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6502400" y="49530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solidFill>
                  <a:srgbClr val="0000FF"/>
                </a:solidFill>
                <a:latin typeface="Times New Roman" charset="0"/>
              </a:rPr>
              <a:t>-9xy + 12xy</a:t>
            </a: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8178800" y="4953000"/>
            <a:ext cx="88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solidFill>
                  <a:srgbClr val="0000FF"/>
                </a:solidFill>
                <a:latin typeface="Times New Roman" charset="0"/>
              </a:rPr>
              <a:t>= 3xy</a:t>
            </a:r>
          </a:p>
        </p:txBody>
      </p:sp>
      <p:sp>
        <p:nvSpPr>
          <p:cNvPr id="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848600" cy="636587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Multiplying Rational Numbers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5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/>
      <p:bldP spid="8198" grpId="0" uiExpand="1" build="p" autoUpdateAnimBg="0"/>
      <p:bldP spid="8199" grpId="0" uiExpand="1" build="p" autoUpdateAnimBg="0"/>
      <p:bldP spid="8200" grpId="0" build="p" autoUpdateAnimBg="0"/>
      <p:bldP spid="8201" grpId="0" uiExpand="1" build="p" autoUpdateAnimBg="0"/>
      <p:bldP spid="8202" grpId="0" build="p" autoUpdateAnimBg="0"/>
      <p:bldP spid="8203" grpId="0" build="p" autoUpdateAnimBg="0"/>
      <p:bldP spid="8204" grpId="0" build="p" autoUpdateAnimBg="0"/>
      <p:bldP spid="8205" grpId="0" build="p" autoUpdateAnimBg="0"/>
      <p:bldP spid="8206" grpId="0" build="p" autoUpdateAnimBg="0"/>
      <p:bldP spid="8207" grpId="0" build="p" autoUpdateAnimBg="0"/>
      <p:bldP spid="8208" grpId="0" build="p" autoUpdateAnimBg="0"/>
      <p:bldP spid="8209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0" name="Text Box 3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 smtClean="0">
                <a:latin typeface="Times New Roman" charset="0"/>
              </a:rPr>
              <a:t>EXAMPLE</a:t>
            </a:r>
            <a:r>
              <a:rPr lang="en-US" sz="2400" b="1" dirty="0" smtClean="0">
                <a:latin typeface="Times New Roman" charset="0"/>
                <a:cs typeface="Times New Roman" charset="0"/>
              </a:rPr>
              <a:t>:</a:t>
            </a:r>
            <a:r>
              <a:rPr lang="en-US" sz="2400" dirty="0" smtClean="0">
                <a:latin typeface="Times New Roman" charset="0"/>
                <a:cs typeface="Times New Roman" charset="0"/>
              </a:rPr>
              <a:t>  </a:t>
            </a:r>
            <a:r>
              <a:rPr lang="en-US" sz="2400" dirty="0">
                <a:latin typeface="Times New Roman" charset="0"/>
              </a:rPr>
              <a:t>Find</a:t>
            </a:r>
          </a:p>
        </p:txBody>
      </p:sp>
      <p:graphicFrame>
        <p:nvGraphicFramePr>
          <p:cNvPr id="3074" name="Object 5"/>
          <p:cNvGraphicFramePr>
            <a:graphicFrameLocks noChangeAspect="1"/>
          </p:cNvGraphicFramePr>
          <p:nvPr/>
        </p:nvGraphicFramePr>
        <p:xfrm>
          <a:off x="2933700" y="711200"/>
          <a:ext cx="3390900" cy="812800"/>
        </p:xfrm>
        <a:graphic>
          <a:graphicData uri="http://schemas.openxmlformats.org/presentationml/2006/ole">
            <p:oleObj spid="_x0000_s2050" name="Equation" r:id="rId4" imgW="3390840" imgH="812520" progId="">
              <p:embed/>
            </p:oleObj>
          </a:graphicData>
        </a:graphic>
      </p:graphicFrame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76200" y="1749425"/>
            <a:ext cx="22812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FF"/>
                </a:solidFill>
                <a:latin typeface="Times New Roman" charset="0"/>
              </a:rPr>
              <a:t>Handle the first pair.</a:t>
            </a:r>
          </a:p>
        </p:txBody>
      </p:sp>
      <p:graphicFrame>
        <p:nvGraphicFramePr>
          <p:cNvPr id="10247" name="Object 7"/>
          <p:cNvGraphicFramePr>
            <a:graphicFrameLocks noChangeAspect="1"/>
          </p:cNvGraphicFramePr>
          <p:nvPr/>
        </p:nvGraphicFramePr>
        <p:xfrm>
          <a:off x="2597150" y="1587500"/>
          <a:ext cx="1854200" cy="812800"/>
        </p:xfrm>
        <a:graphic>
          <a:graphicData uri="http://schemas.openxmlformats.org/presentationml/2006/ole">
            <p:oleObj spid="_x0000_s2051" name="Equation" r:id="rId5" imgW="1854000" imgH="812520" progId="">
              <p:embed/>
            </p:oleObj>
          </a:graphicData>
        </a:graphic>
      </p:graphicFrame>
      <p:graphicFrame>
        <p:nvGraphicFramePr>
          <p:cNvPr id="10248" name="Object 8"/>
          <p:cNvGraphicFramePr>
            <a:graphicFrameLocks noChangeAspect="1"/>
          </p:cNvGraphicFramePr>
          <p:nvPr/>
        </p:nvGraphicFramePr>
        <p:xfrm>
          <a:off x="4464050" y="1587500"/>
          <a:ext cx="1841500" cy="812800"/>
        </p:xfrm>
        <a:graphic>
          <a:graphicData uri="http://schemas.openxmlformats.org/presentationml/2006/ole">
            <p:oleObj spid="_x0000_s2052" name="Equation" r:id="rId6" imgW="1841400" imgH="812520" progId="">
              <p:embed/>
            </p:oleObj>
          </a:graphicData>
        </a:graphic>
      </p:graphicFrame>
      <p:graphicFrame>
        <p:nvGraphicFramePr>
          <p:cNvPr id="10249" name="Object 9"/>
          <p:cNvGraphicFramePr>
            <a:graphicFrameLocks noChangeAspect="1"/>
          </p:cNvGraphicFramePr>
          <p:nvPr/>
        </p:nvGraphicFramePr>
        <p:xfrm>
          <a:off x="6337300" y="1619250"/>
          <a:ext cx="622300" cy="722313"/>
        </p:xfrm>
        <a:graphic>
          <a:graphicData uri="http://schemas.openxmlformats.org/presentationml/2006/ole">
            <p:oleObj spid="_x0000_s2053" name="Equation" r:id="rId7" imgW="622080" imgH="723600" progId="">
              <p:embed/>
            </p:oleObj>
          </a:graphicData>
        </a:graphic>
      </p:graphicFrame>
      <p:graphicFrame>
        <p:nvGraphicFramePr>
          <p:cNvPr id="10250" name="Object 10"/>
          <p:cNvGraphicFramePr>
            <a:graphicFrameLocks noChangeAspect="1"/>
          </p:cNvGraphicFramePr>
          <p:nvPr/>
        </p:nvGraphicFramePr>
        <p:xfrm>
          <a:off x="6991350" y="1625600"/>
          <a:ext cx="342900" cy="722313"/>
        </p:xfrm>
        <a:graphic>
          <a:graphicData uri="http://schemas.openxmlformats.org/presentationml/2006/ole">
            <p:oleObj spid="_x0000_s2054" name="Equation" r:id="rId8" imgW="342720" imgH="723600" progId="">
              <p:embed/>
            </p:oleObj>
          </a:graphicData>
        </a:graphic>
      </p:graphicFrame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76200" y="2613025"/>
            <a:ext cx="165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FF"/>
                </a:solidFill>
                <a:latin typeface="Times New Roman" charset="0"/>
              </a:rPr>
              <a:t>We now have:</a:t>
            </a:r>
          </a:p>
        </p:txBody>
      </p:sp>
      <p:graphicFrame>
        <p:nvGraphicFramePr>
          <p:cNvPr id="10252" name="Object 12"/>
          <p:cNvGraphicFramePr>
            <a:graphicFrameLocks noChangeAspect="1"/>
          </p:cNvGraphicFramePr>
          <p:nvPr/>
        </p:nvGraphicFramePr>
        <p:xfrm>
          <a:off x="2590800" y="2425700"/>
          <a:ext cx="2336800" cy="812800"/>
        </p:xfrm>
        <a:graphic>
          <a:graphicData uri="http://schemas.openxmlformats.org/presentationml/2006/ole">
            <p:oleObj spid="_x0000_s2055" name="Equation" r:id="rId9" imgW="2336760" imgH="812520" progId="">
              <p:embed/>
            </p:oleObj>
          </a:graphicData>
        </a:graphic>
      </p:graphicFrame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76200" y="3451225"/>
            <a:ext cx="22812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FF"/>
                </a:solidFill>
                <a:latin typeface="Times New Roman" charset="0"/>
              </a:rPr>
              <a:t>Handle the first pair.</a:t>
            </a:r>
          </a:p>
        </p:txBody>
      </p:sp>
      <p:graphicFrame>
        <p:nvGraphicFramePr>
          <p:cNvPr id="10254" name="Object 14"/>
          <p:cNvGraphicFramePr>
            <a:graphicFrameLocks noChangeAspect="1"/>
          </p:cNvGraphicFramePr>
          <p:nvPr/>
        </p:nvGraphicFramePr>
        <p:xfrm>
          <a:off x="2590800" y="3263900"/>
          <a:ext cx="1587500" cy="812800"/>
        </p:xfrm>
        <a:graphic>
          <a:graphicData uri="http://schemas.openxmlformats.org/presentationml/2006/ole">
            <p:oleObj spid="_x0000_s2056" name="Equation" r:id="rId10" imgW="1587240" imgH="812520" progId="">
              <p:embed/>
            </p:oleObj>
          </a:graphicData>
        </a:graphic>
      </p:graphicFrame>
      <p:graphicFrame>
        <p:nvGraphicFramePr>
          <p:cNvPr id="10255" name="Object 15"/>
          <p:cNvGraphicFramePr>
            <a:graphicFrameLocks noChangeAspect="1"/>
          </p:cNvGraphicFramePr>
          <p:nvPr/>
        </p:nvGraphicFramePr>
        <p:xfrm>
          <a:off x="4152900" y="3263900"/>
          <a:ext cx="1549400" cy="812800"/>
        </p:xfrm>
        <a:graphic>
          <a:graphicData uri="http://schemas.openxmlformats.org/presentationml/2006/ole">
            <p:oleObj spid="_x0000_s2057" name="Equation" r:id="rId11" imgW="1549080" imgH="812520" progId="">
              <p:embed/>
            </p:oleObj>
          </a:graphicData>
        </a:graphic>
      </p:graphicFrame>
      <p:graphicFrame>
        <p:nvGraphicFramePr>
          <p:cNvPr id="10256" name="Object 16"/>
          <p:cNvGraphicFramePr>
            <a:graphicFrameLocks noChangeAspect="1"/>
          </p:cNvGraphicFramePr>
          <p:nvPr/>
        </p:nvGraphicFramePr>
        <p:xfrm>
          <a:off x="5715000" y="3290888"/>
          <a:ext cx="519113" cy="722312"/>
        </p:xfrm>
        <a:graphic>
          <a:graphicData uri="http://schemas.openxmlformats.org/presentationml/2006/ole">
            <p:oleObj spid="_x0000_s2058" name="Equation" r:id="rId12" imgW="520560" imgH="723600" progId="">
              <p:embed/>
            </p:oleObj>
          </a:graphicData>
        </a:graphic>
      </p:graphicFrame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6473825" y="3451225"/>
            <a:ext cx="2593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FF"/>
                </a:solidFill>
                <a:latin typeface="Times New Roman" charset="0"/>
              </a:rPr>
              <a:t>No reduction is needed.</a:t>
            </a:r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76200" y="4289425"/>
            <a:ext cx="165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FF"/>
                </a:solidFill>
                <a:latin typeface="Times New Roman" charset="0"/>
              </a:rPr>
              <a:t>We now have:</a:t>
            </a:r>
          </a:p>
        </p:txBody>
      </p:sp>
      <p:graphicFrame>
        <p:nvGraphicFramePr>
          <p:cNvPr id="10259" name="Object 19"/>
          <p:cNvGraphicFramePr>
            <a:graphicFrameLocks noChangeAspect="1"/>
          </p:cNvGraphicFramePr>
          <p:nvPr/>
        </p:nvGraphicFramePr>
        <p:xfrm>
          <a:off x="2590800" y="4102100"/>
          <a:ext cx="1816100" cy="812800"/>
        </p:xfrm>
        <a:graphic>
          <a:graphicData uri="http://schemas.openxmlformats.org/presentationml/2006/ole">
            <p:oleObj spid="_x0000_s2059" name="Equation" r:id="rId13" imgW="1815840" imgH="812520" progId="">
              <p:embed/>
            </p:oleObj>
          </a:graphicData>
        </a:graphic>
      </p:graphicFrame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76200" y="5127625"/>
            <a:ext cx="22812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FF"/>
                </a:solidFill>
                <a:latin typeface="Times New Roman" charset="0"/>
              </a:rPr>
              <a:t>Handle the first pair.</a:t>
            </a:r>
          </a:p>
        </p:txBody>
      </p:sp>
      <p:graphicFrame>
        <p:nvGraphicFramePr>
          <p:cNvPr id="10261" name="Object 21"/>
          <p:cNvGraphicFramePr>
            <a:graphicFrameLocks noChangeAspect="1"/>
          </p:cNvGraphicFramePr>
          <p:nvPr/>
        </p:nvGraphicFramePr>
        <p:xfrm>
          <a:off x="2590800" y="4940300"/>
          <a:ext cx="1485900" cy="812800"/>
        </p:xfrm>
        <a:graphic>
          <a:graphicData uri="http://schemas.openxmlformats.org/presentationml/2006/ole">
            <p:oleObj spid="_x0000_s2060" name="Equation" r:id="rId14" imgW="1485720" imgH="812520" progId="">
              <p:embed/>
            </p:oleObj>
          </a:graphicData>
        </a:graphic>
      </p:graphicFrame>
      <p:graphicFrame>
        <p:nvGraphicFramePr>
          <p:cNvPr id="10262" name="Object 22"/>
          <p:cNvGraphicFramePr>
            <a:graphicFrameLocks noChangeAspect="1"/>
          </p:cNvGraphicFramePr>
          <p:nvPr/>
        </p:nvGraphicFramePr>
        <p:xfrm>
          <a:off x="4127500" y="4978400"/>
          <a:ext cx="774700" cy="722313"/>
        </p:xfrm>
        <a:graphic>
          <a:graphicData uri="http://schemas.openxmlformats.org/presentationml/2006/ole">
            <p:oleObj spid="_x0000_s2061" name="Equation" r:id="rId15" imgW="774360" imgH="723600" progId="">
              <p:embed/>
            </p:oleObj>
          </a:graphicData>
        </a:graphic>
      </p:graphicFrame>
      <p:graphicFrame>
        <p:nvGraphicFramePr>
          <p:cNvPr id="10263" name="Object 23"/>
          <p:cNvGraphicFramePr>
            <a:graphicFrameLocks noChangeAspect="1"/>
          </p:cNvGraphicFramePr>
          <p:nvPr/>
        </p:nvGraphicFramePr>
        <p:xfrm>
          <a:off x="4953000" y="4978400"/>
          <a:ext cx="519113" cy="722313"/>
        </p:xfrm>
        <a:graphic>
          <a:graphicData uri="http://schemas.openxmlformats.org/presentationml/2006/ole">
            <p:oleObj spid="_x0000_s2062" name="Equation" r:id="rId16" imgW="520560" imgH="723600" progId="">
              <p:embed/>
            </p:oleObj>
          </a:graphicData>
        </a:graphic>
      </p:graphicFrame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6473825" y="5127625"/>
            <a:ext cx="2593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FF"/>
                </a:solidFill>
                <a:latin typeface="Times New Roman" charset="0"/>
              </a:rPr>
              <a:t>No reduction is needed.</a:t>
            </a:r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76200" y="5940425"/>
            <a:ext cx="165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FF"/>
                </a:solidFill>
                <a:latin typeface="Times New Roman" charset="0"/>
              </a:rPr>
              <a:t>We now have:</a:t>
            </a:r>
          </a:p>
        </p:txBody>
      </p:sp>
      <p:graphicFrame>
        <p:nvGraphicFramePr>
          <p:cNvPr id="10266" name="Object 26"/>
          <p:cNvGraphicFramePr>
            <a:graphicFrameLocks noChangeAspect="1"/>
          </p:cNvGraphicFramePr>
          <p:nvPr/>
        </p:nvGraphicFramePr>
        <p:xfrm>
          <a:off x="2628900" y="5778500"/>
          <a:ext cx="1625600" cy="812800"/>
        </p:xfrm>
        <a:graphic>
          <a:graphicData uri="http://schemas.openxmlformats.org/presentationml/2006/ole">
            <p:oleObj spid="_x0000_s2063" name="Equation" r:id="rId17" imgW="1625400" imgH="812520" progId="">
              <p:embed/>
            </p:oleObj>
          </a:graphicData>
        </a:graphic>
      </p:graphicFrame>
      <p:graphicFrame>
        <p:nvGraphicFramePr>
          <p:cNvPr id="10267" name="Object 27"/>
          <p:cNvGraphicFramePr>
            <a:graphicFrameLocks noChangeAspect="1"/>
          </p:cNvGraphicFramePr>
          <p:nvPr/>
        </p:nvGraphicFramePr>
        <p:xfrm>
          <a:off x="4273550" y="5822950"/>
          <a:ext cx="723900" cy="722313"/>
        </p:xfrm>
        <a:graphic>
          <a:graphicData uri="http://schemas.openxmlformats.org/presentationml/2006/ole">
            <p:oleObj spid="_x0000_s2064" name="Equation" r:id="rId18" imgW="723600" imgH="723600" progId="">
              <p:embed/>
            </p:oleObj>
          </a:graphicData>
        </a:graphic>
      </p:graphicFrame>
      <p:sp>
        <p:nvSpPr>
          <p:cNvPr id="10268" name="Text Box 28"/>
          <p:cNvSpPr txBox="1">
            <a:spLocks noChangeArrowheads="1"/>
          </p:cNvSpPr>
          <p:nvPr/>
        </p:nvSpPr>
        <p:spPr bwMode="auto">
          <a:xfrm>
            <a:off x="6473825" y="5940425"/>
            <a:ext cx="21415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FF"/>
                </a:solidFill>
                <a:latin typeface="Times New Roman" charset="0"/>
              </a:rPr>
              <a:t>Finally the answer!</a:t>
            </a:r>
          </a:p>
        </p:txBody>
      </p:sp>
      <p:sp>
        <p:nvSpPr>
          <p:cNvPr id="29" name="Rectangle 2"/>
          <p:cNvSpPr txBox="1">
            <a:spLocks noChangeArrowheads="1"/>
          </p:cNvSpPr>
          <p:nvPr/>
        </p:nvSpPr>
        <p:spPr bwMode="auto">
          <a:xfrm>
            <a:off x="457200" y="0"/>
            <a:ext cx="7772400" cy="56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Multiplying Rational Numbers</a:t>
            </a: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00"/>
                            </p:stCondLst>
                            <p:childTnLst>
                              <p:par>
                                <p:cTn id="6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500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 build="p" autoUpdateAnimBg="0"/>
      <p:bldP spid="10251" grpId="0" build="p" autoUpdateAnimBg="0"/>
      <p:bldP spid="10253" grpId="0" build="p" autoUpdateAnimBg="0"/>
      <p:bldP spid="10257" grpId="0" build="p" autoUpdateAnimBg="0"/>
      <p:bldP spid="10258" grpId="0" build="p" autoUpdateAnimBg="0"/>
      <p:bldP spid="10260" grpId="0" build="p" autoUpdateAnimBg="0"/>
      <p:bldP spid="10264" grpId="0" build="p" autoUpdateAnimBg="0"/>
      <p:bldP spid="10265" grpId="0" build="p" autoUpdateAnimBg="0"/>
      <p:bldP spid="10268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2133600"/>
          </a:xfrm>
        </p:spPr>
        <p:txBody>
          <a:bodyPr/>
          <a:lstStyle/>
          <a:p>
            <a:pPr eaLnBrk="1" hangingPunct="1">
              <a:defRPr/>
            </a:pPr>
            <a:r>
              <a:rPr lang="en-US" sz="8100" smtClean="0">
                <a:solidFill>
                  <a:schemeClr val="accent2"/>
                </a:solidFill>
              </a:rPr>
              <a:t>Student Activity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667000"/>
            <a:ext cx="6400800" cy="2514600"/>
          </a:xfrm>
        </p:spPr>
        <p:txBody>
          <a:bodyPr/>
          <a:lstStyle/>
          <a:p>
            <a:pPr eaLnBrk="1" hangingPunct="1">
              <a:defRPr/>
            </a:pPr>
            <a:r>
              <a:rPr lang="en-US" b="1" smtClean="0"/>
              <a:t>You will now receive a worksheet. Turn the worksheet in when completed.</a:t>
            </a:r>
            <a:r>
              <a:rPr lang="en-US" smtClean="0"/>
              <a:t>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latin typeface="Script MT Bold" pitchFamily="66" charset="0"/>
              </a:rPr>
              <a:t>Do Not Disturb</a:t>
            </a:r>
            <a:br>
              <a:rPr lang="en-US" smtClean="0">
                <a:latin typeface="Script MT Bold" pitchFamily="66" charset="0"/>
              </a:rPr>
            </a:br>
            <a:r>
              <a:rPr lang="en-US" smtClean="0">
                <a:latin typeface="Script MT Bold" pitchFamily="66" charset="0"/>
              </a:rPr>
              <a:t>			Work In Progress</a:t>
            </a:r>
          </a:p>
        </p:txBody>
      </p:sp>
      <p:pic>
        <p:nvPicPr>
          <p:cNvPr id="18435" name="Picture 3" descr="working_overtime"/>
          <p:cNvPicPr>
            <a:picLocks noChangeAspect="1" noChangeArrowheads="1"/>
          </p:cNvPicPr>
          <p:nvPr/>
        </p:nvPicPr>
        <p:blipFill>
          <a:blip r:embed="rId2" cstate="print">
            <a:lum contrast="-6000"/>
          </a:blip>
          <a:srcRect/>
          <a:stretch>
            <a:fillRect/>
          </a:stretch>
        </p:blipFill>
        <p:spPr bwMode="auto">
          <a:xfrm>
            <a:off x="2362200" y="2286000"/>
            <a:ext cx="4800600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228600" y="854075"/>
            <a:ext cx="8686800" cy="457200"/>
          </a:xfrm>
          <a:prstGeom prst="rect">
            <a:avLst/>
          </a:prstGeom>
          <a:gradFill rotWithShape="1"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gamma/>
                  <a:shade val="46275"/>
                  <a:invGamma/>
                  <a:alpha val="50000"/>
                </a:schemeClr>
              </a:gs>
            </a:gsLst>
            <a:path path="shape">
              <a:fillToRect l="50000" t="50000" r="50000" b="50000"/>
            </a:path>
          </a:gradFill>
          <a:ln w="57150" cmpd="thickThin">
            <a:noFill/>
            <a:prstDash val="dash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>
                <a:latin typeface="Times New Roman" charset="0"/>
              </a:rPr>
              <a:t>		To multiply rational numbers.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0" y="1371600"/>
            <a:ext cx="9144000" cy="45243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latin typeface="Times New Roman" charset="0"/>
              </a:rPr>
              <a:t>The rules for multiplying numbers are different from adding and subtracting numbers.</a:t>
            </a:r>
          </a:p>
          <a:p>
            <a:endParaRPr lang="en-US" sz="2400" dirty="0">
              <a:latin typeface="Times New Roman" charset="0"/>
            </a:endParaRPr>
          </a:p>
          <a:p>
            <a:r>
              <a:rPr lang="en-US" sz="2400" dirty="0">
                <a:latin typeface="Times New Roman" charset="0"/>
              </a:rPr>
              <a:t>You need to keep the rules for adding and subtracting numbers in your head.</a:t>
            </a:r>
          </a:p>
          <a:p>
            <a:endParaRPr lang="en-US" sz="2400" dirty="0">
              <a:latin typeface="Times New Roman" charset="0"/>
            </a:endParaRPr>
          </a:p>
          <a:p>
            <a:r>
              <a:rPr lang="en-US" sz="2400" dirty="0">
                <a:latin typeface="Times New Roman" charset="0"/>
              </a:rPr>
              <a:t>Keep those rules separate from the multiplying numbers rules we are about to discuss.</a:t>
            </a:r>
          </a:p>
          <a:p>
            <a:endParaRPr lang="en-US" sz="2400" dirty="0">
              <a:latin typeface="Times New Roman" charset="0"/>
            </a:endParaRPr>
          </a:p>
          <a:p>
            <a:r>
              <a:rPr lang="en-US" sz="2400" dirty="0">
                <a:latin typeface="Times New Roman" charset="0"/>
              </a:rPr>
              <a:t>Remember multiplying numbers is actually a quick way of adding numbers by grouping them.</a:t>
            </a:r>
          </a:p>
          <a:p>
            <a:endParaRPr lang="en-US" sz="2400" dirty="0">
              <a:latin typeface="Times New Roman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001000" cy="941387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Multiplying Rational Numbers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52400" y="762000"/>
            <a:ext cx="8839200" cy="1371600"/>
            <a:chOff x="96" y="1872"/>
            <a:chExt cx="5568" cy="864"/>
          </a:xfrm>
        </p:grpSpPr>
        <p:sp>
          <p:nvSpPr>
            <p:cNvPr id="8197" name="Rectangle 4"/>
            <p:cNvSpPr>
              <a:spLocks noChangeArrowheads="1"/>
            </p:cNvSpPr>
            <p:nvPr/>
          </p:nvSpPr>
          <p:spPr bwMode="auto">
            <a:xfrm>
              <a:off x="96" y="1872"/>
              <a:ext cx="5568" cy="288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8" name="Rectangle 5"/>
            <p:cNvSpPr>
              <a:spLocks noChangeArrowheads="1"/>
            </p:cNvSpPr>
            <p:nvPr/>
          </p:nvSpPr>
          <p:spPr bwMode="auto">
            <a:xfrm>
              <a:off x="96" y="2160"/>
              <a:ext cx="5568" cy="576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hangingPunct="0"/>
              <a:r>
                <a:rPr lang="en-US" sz="2400" dirty="0">
                  <a:latin typeface="Times New Roman" charset="0"/>
                </a:rPr>
                <a:t>The product of two numbers having the same sign is positive.</a:t>
              </a:r>
            </a:p>
            <a:p>
              <a:pPr algn="ctr" eaLnBrk="0" hangingPunct="0"/>
              <a:r>
                <a:rPr lang="en-US" sz="2400" dirty="0">
                  <a:latin typeface="Times New Roman" charset="0"/>
                </a:rPr>
                <a:t>The product of two numbers having different signs in negative.</a:t>
              </a:r>
            </a:p>
          </p:txBody>
        </p:sp>
      </p:grp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0" y="2352675"/>
            <a:ext cx="9144000" cy="4154984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latin typeface="Times New Roman" charset="0"/>
              </a:rPr>
              <a:t>The short-and-sweet is that multiplying rational numbers is just the same as all the multiplying you have done before.</a:t>
            </a:r>
          </a:p>
          <a:p>
            <a:endParaRPr lang="en-US" sz="2400" dirty="0">
              <a:latin typeface="Times New Roman" charset="0"/>
            </a:endParaRPr>
          </a:p>
          <a:p>
            <a:r>
              <a:rPr lang="en-US" sz="2400" dirty="0">
                <a:latin typeface="Times New Roman" charset="0"/>
              </a:rPr>
              <a:t>The only new additions to the rules-of-old are the following:</a:t>
            </a:r>
          </a:p>
          <a:p>
            <a:endParaRPr lang="en-US" sz="2400" dirty="0">
              <a:latin typeface="Times New Roman" charset="0"/>
            </a:endParaRPr>
          </a:p>
          <a:p>
            <a:r>
              <a:rPr lang="en-US" sz="2400" dirty="0" smtClean="0">
                <a:latin typeface="Times New Roman" charset="0"/>
              </a:rPr>
              <a:t>1. A </a:t>
            </a:r>
            <a:r>
              <a:rPr lang="en-US" sz="2400" dirty="0">
                <a:latin typeface="Times New Roman" charset="0"/>
              </a:rPr>
              <a:t>positive times a positive is a positive.</a:t>
            </a:r>
          </a:p>
          <a:p>
            <a:endParaRPr lang="en-US" sz="2400" dirty="0">
              <a:latin typeface="Times New Roman" charset="0"/>
            </a:endParaRPr>
          </a:p>
          <a:p>
            <a:r>
              <a:rPr lang="en-US" sz="2400" dirty="0" smtClean="0">
                <a:latin typeface="Times New Roman" charset="0"/>
              </a:rPr>
              <a:t>3. A negative times a negative is a positive.</a:t>
            </a:r>
          </a:p>
          <a:p>
            <a:r>
              <a:rPr lang="en-US" sz="2400" dirty="0" smtClean="0">
                <a:latin typeface="Times New Roman" charset="0"/>
              </a:rPr>
              <a:t>3. A </a:t>
            </a:r>
            <a:r>
              <a:rPr lang="en-US" sz="2400" dirty="0">
                <a:latin typeface="Times New Roman" charset="0"/>
              </a:rPr>
              <a:t>positive times a negative is a negative.</a:t>
            </a:r>
          </a:p>
          <a:p>
            <a:endParaRPr lang="en-US" sz="2400" dirty="0" smtClean="0">
              <a:latin typeface="Times New Roman" charset="0"/>
            </a:endParaRPr>
          </a:p>
          <a:p>
            <a:r>
              <a:rPr lang="en-US" sz="2400" dirty="0" smtClean="0">
                <a:latin typeface="Times New Roman" charset="0"/>
              </a:rPr>
              <a:t>4. A negative times a positive is a negative</a:t>
            </a:r>
            <a:endParaRPr lang="en-US" sz="2400" dirty="0">
              <a:latin typeface="Times New Roman" charset="0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077200" cy="865187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Multiplying Rational Numbers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2000"/>
                                        <p:tgtEl>
                                          <p:spTgt spid="51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2000"/>
                                        <p:tgtEl>
                                          <p:spTgt spid="51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2000"/>
                                        <p:tgtEl>
                                          <p:spTgt spid="51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2000"/>
                                        <p:tgtEl>
                                          <p:spTgt spid="51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435975" cy="4789487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2400" b="1" u="sng" dirty="0" smtClean="0">
                <a:solidFill>
                  <a:srgbClr val="FF0000"/>
                </a:solidFill>
                <a:cs typeface="Tahoma" pitchFamily="34" charset="0"/>
              </a:rPr>
              <a:t>RULES: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dirty="0" smtClean="0">
              <a:cs typeface="Tahoma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dirty="0" smtClean="0">
              <a:cs typeface="Tahoma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dirty="0" smtClean="0">
              <a:cs typeface="Tahoma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dirty="0" smtClean="0">
              <a:cs typeface="Tahoma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dirty="0" smtClean="0">
              <a:cs typeface="Tahoma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57200" y="381000"/>
            <a:ext cx="822960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Multiplying Rational Numbers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435975" cy="4789487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2400" b="1" u="sng" dirty="0" smtClean="0">
                <a:solidFill>
                  <a:srgbClr val="FF0000"/>
                </a:solidFill>
                <a:cs typeface="Tahoma" pitchFamily="34" charset="0"/>
              </a:rPr>
              <a:t>RULES: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dirty="0" smtClean="0">
              <a:cs typeface="Tahoma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 smtClean="0">
                <a:cs typeface="Tahoma" pitchFamily="34" charset="0"/>
              </a:rPr>
              <a:t>1)  When multiplying integers with the same signs, the answer will be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dirty="0" smtClean="0">
              <a:cs typeface="Tahoma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dirty="0" smtClean="0">
              <a:cs typeface="Tahoma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dirty="0" smtClean="0">
              <a:cs typeface="Tahoma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dirty="0" smtClean="0">
              <a:cs typeface="Tahoma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dirty="0" smtClean="0">
              <a:cs typeface="Tahoma" pitchFamily="34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Multiplying Rational Numbers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435975" cy="4789487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2400" b="1" u="sng" dirty="0" smtClean="0">
                <a:solidFill>
                  <a:srgbClr val="FF0000"/>
                </a:solidFill>
                <a:cs typeface="Tahoma" pitchFamily="34" charset="0"/>
              </a:rPr>
              <a:t>RULES: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dirty="0" smtClean="0">
              <a:cs typeface="Tahoma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 smtClean="0">
                <a:cs typeface="Tahoma" pitchFamily="34" charset="0"/>
              </a:rPr>
              <a:t>1)  When multiplying integers with the same signs, the answer will be </a:t>
            </a:r>
            <a:r>
              <a:rPr lang="en-US" sz="2400" b="1" dirty="0" smtClean="0">
                <a:solidFill>
                  <a:srgbClr val="FF0000"/>
                </a:solidFill>
                <a:cs typeface="Tahoma" pitchFamily="34" charset="0"/>
              </a:rPr>
              <a:t>positive</a:t>
            </a:r>
            <a:r>
              <a:rPr lang="en-US" sz="2400" dirty="0" smtClean="0">
                <a:cs typeface="Tahoma" pitchFamily="34" charset="0"/>
              </a:rPr>
              <a:t>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dirty="0" smtClean="0">
              <a:cs typeface="Tahoma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dirty="0" smtClean="0">
              <a:cs typeface="Tahoma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dirty="0" smtClean="0">
              <a:cs typeface="Tahoma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dirty="0" smtClean="0">
              <a:cs typeface="Tahoma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dirty="0" smtClean="0">
              <a:cs typeface="Tahoma" pitchFamily="34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Multiplying Rational Numbers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435975" cy="4789487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2400" b="1" u="sng" dirty="0" smtClean="0">
                <a:solidFill>
                  <a:srgbClr val="FF0000"/>
                </a:solidFill>
                <a:cs typeface="Tahoma" pitchFamily="34" charset="0"/>
              </a:rPr>
              <a:t>RULES: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dirty="0" smtClean="0">
              <a:cs typeface="Tahoma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 smtClean="0">
                <a:cs typeface="Tahoma" pitchFamily="34" charset="0"/>
              </a:rPr>
              <a:t>1)  When multiplying integers with the same signs, the answer will be </a:t>
            </a:r>
            <a:r>
              <a:rPr lang="en-US" sz="2400" b="1" dirty="0" smtClean="0">
                <a:solidFill>
                  <a:srgbClr val="FF0000"/>
                </a:solidFill>
                <a:cs typeface="Tahoma" pitchFamily="34" charset="0"/>
              </a:rPr>
              <a:t>positive</a:t>
            </a:r>
            <a:r>
              <a:rPr lang="en-US" sz="2400" dirty="0" smtClean="0">
                <a:cs typeface="Tahoma" pitchFamily="34" charset="0"/>
              </a:rPr>
              <a:t>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dirty="0" smtClean="0">
              <a:cs typeface="Tahoma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 smtClean="0">
                <a:cs typeface="Tahoma" pitchFamily="34" charset="0"/>
              </a:rPr>
              <a:t>2)  When multiplying integers with different signs, the answer will be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dirty="0" smtClean="0">
              <a:cs typeface="Tahoma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dirty="0" smtClean="0">
              <a:cs typeface="Tahoma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dirty="0" smtClean="0">
              <a:cs typeface="Tahoma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dirty="0" smtClean="0">
              <a:cs typeface="Tahoma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dirty="0" smtClean="0">
              <a:cs typeface="Tahoma" pitchFamily="34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Multiplying Rational Numbers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435975" cy="4789487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2400" b="1" u="sng" dirty="0" smtClean="0">
                <a:solidFill>
                  <a:srgbClr val="FF0000"/>
                </a:solidFill>
                <a:cs typeface="Tahoma" pitchFamily="34" charset="0"/>
              </a:rPr>
              <a:t>RULES: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dirty="0" smtClean="0">
              <a:cs typeface="Tahoma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 smtClean="0">
                <a:cs typeface="Tahoma" pitchFamily="34" charset="0"/>
              </a:rPr>
              <a:t>1)  When multiplying integers with the same signs, the answer will be </a:t>
            </a:r>
            <a:r>
              <a:rPr lang="en-US" sz="2400" b="1" dirty="0" smtClean="0">
                <a:solidFill>
                  <a:srgbClr val="FF0000"/>
                </a:solidFill>
                <a:cs typeface="Tahoma" pitchFamily="34" charset="0"/>
              </a:rPr>
              <a:t>positive</a:t>
            </a:r>
            <a:r>
              <a:rPr lang="en-US" sz="2400" dirty="0" smtClean="0">
                <a:cs typeface="Tahoma" pitchFamily="34" charset="0"/>
              </a:rPr>
              <a:t>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dirty="0" smtClean="0">
              <a:cs typeface="Tahoma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 smtClean="0">
                <a:cs typeface="Tahoma" pitchFamily="34" charset="0"/>
              </a:rPr>
              <a:t>2)  When multiplying integers with different signs, the answer will be </a:t>
            </a:r>
            <a:r>
              <a:rPr lang="en-US" sz="2400" b="1" dirty="0" smtClean="0">
                <a:solidFill>
                  <a:srgbClr val="FF0000"/>
                </a:solidFill>
                <a:cs typeface="Tahoma" pitchFamily="34" charset="0"/>
              </a:rPr>
              <a:t>negative</a:t>
            </a:r>
            <a:r>
              <a:rPr lang="en-US" sz="2400" dirty="0" smtClean="0">
                <a:cs typeface="Tahoma" pitchFamily="34" charset="0"/>
              </a:rPr>
              <a:t>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dirty="0" smtClean="0">
              <a:cs typeface="Tahoma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dirty="0" smtClean="0">
              <a:cs typeface="Tahoma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dirty="0" smtClean="0">
              <a:cs typeface="Tahoma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dirty="0" smtClean="0">
              <a:cs typeface="Tahoma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dirty="0" smtClean="0">
              <a:cs typeface="Tahoma" pitchFamily="34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Multiplying Rational Numbers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lance">
  <a:themeElements>
    <a:clrScheme name="Balance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Balance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alance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ance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Balance</Template>
  <TotalTime>1009</TotalTime>
  <Words>1205</Words>
  <Application>Microsoft Office PowerPoint</Application>
  <PresentationFormat>On-screen Show (4:3)</PresentationFormat>
  <Paragraphs>260</Paragraphs>
  <Slides>27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Balance</vt:lpstr>
      <vt:lpstr>Equation</vt:lpstr>
      <vt:lpstr> Rational Numbers ~ Multiplying Rational Numbers</vt:lpstr>
      <vt:lpstr>Multiplying Rational Numbers Remember…</vt:lpstr>
      <vt:lpstr>Multiplying Rational Numbers</vt:lpstr>
      <vt:lpstr>Multiplying Rational Numbers</vt:lpstr>
      <vt:lpstr>Slide 5</vt:lpstr>
      <vt:lpstr>Multiplying Rational Numbers</vt:lpstr>
      <vt:lpstr>Multiplying Rational Numbers</vt:lpstr>
      <vt:lpstr>Multiplying Rational Numbers</vt:lpstr>
      <vt:lpstr>Multiplying Rational Numbers</vt:lpstr>
      <vt:lpstr>Slide 10</vt:lpstr>
      <vt:lpstr>Slide 11</vt:lpstr>
      <vt:lpstr>Slide 12</vt:lpstr>
      <vt:lpstr>Slide 13</vt:lpstr>
      <vt:lpstr>Slide 14</vt:lpstr>
      <vt:lpstr>Slide 15</vt:lpstr>
      <vt:lpstr>Multiplying Rational Numbers</vt:lpstr>
      <vt:lpstr>Multiplying Rational Numbers</vt:lpstr>
      <vt:lpstr>Multiplying Rational Numbers</vt:lpstr>
      <vt:lpstr>Multiplying Rational Numbers</vt:lpstr>
      <vt:lpstr>Multiplying Rational Numbers</vt:lpstr>
      <vt:lpstr>Multiplying Rational Numbers</vt:lpstr>
      <vt:lpstr>Multiplying Rational Numbers</vt:lpstr>
      <vt:lpstr>Multiplying Rational Numbers</vt:lpstr>
      <vt:lpstr>Multiplying Rational Numbers</vt:lpstr>
      <vt:lpstr>Slide 25</vt:lpstr>
      <vt:lpstr>Student Activity</vt:lpstr>
      <vt:lpstr>Do Not Disturb    Work In Progress</vt:lpstr>
    </vt:vector>
  </TitlesOfParts>
  <Company>Columbia Union Conference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Edwin Silie</dc:creator>
  <cp:lastModifiedBy>Silie</cp:lastModifiedBy>
  <cp:revision>49</cp:revision>
  <dcterms:created xsi:type="dcterms:W3CDTF">2010-01-13T18:01:28Z</dcterms:created>
  <dcterms:modified xsi:type="dcterms:W3CDTF">2011-03-29T00:25:32Z</dcterms:modified>
</cp:coreProperties>
</file>