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26"/>
  </p:notesMasterIdLst>
  <p:sldIdLst>
    <p:sldId id="256" r:id="rId2"/>
    <p:sldId id="272" r:id="rId3"/>
    <p:sldId id="273" r:id="rId4"/>
    <p:sldId id="268" r:id="rId5"/>
    <p:sldId id="269" r:id="rId6"/>
    <p:sldId id="270" r:id="rId7"/>
    <p:sldId id="271" r:id="rId8"/>
    <p:sldId id="274" r:id="rId9"/>
    <p:sldId id="288" r:id="rId10"/>
    <p:sldId id="287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66" r:id="rId24"/>
    <p:sldId id="267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14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0F0F97BD-B556-4ABD-8E6A-3BCF109D7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5224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224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179167-FB08-4FA3-B186-9C6EDE782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80336-1D24-4727-8148-98CB770E57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8470A-0FFC-4CAD-AEC1-5996E2BCF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1582B-828A-47F1-8C85-2C12C699E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3CD29-222A-4803-AC81-D9395225C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C1988-3C21-4DDA-B87F-59ECAD36A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72B03-0F27-44F3-8FB6-02DB991CF5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66EF-8B8C-4AF7-8E6B-01F530F84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E6B57-6D97-4E11-A9D8-FD640D480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9589E-5F72-458A-BD73-890080E16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8DF55-FCCE-4630-A696-99578684B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83E68-6D9F-41D4-9453-214FCC5B4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5120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0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5120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20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20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20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21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21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21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21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21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5121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16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1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1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1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03F8401-55D0-4B22-BE13-30EB9B9EE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3962400"/>
            <a:ext cx="67818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Dividing Rational Numbers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81000" y="1828800"/>
            <a:ext cx="8229600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/>
              <a:t> </a:t>
            </a:r>
            <a:r>
              <a:rPr lang="en-US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Rational Numbers</a:t>
            </a:r>
            <a:endParaRPr lang="en-US" sz="4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~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8610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Use the same rules </a:t>
            </a:r>
            <a:r>
              <a:rPr lang="en-US" sz="2400" b="1" dirty="0" smtClean="0">
                <a:solidFill>
                  <a:srgbClr val="FF0000"/>
                </a:solidFill>
              </a:rPr>
              <a:t>for </a:t>
            </a:r>
            <a:r>
              <a:rPr lang="en-US" sz="2400" b="1" dirty="0" smtClean="0">
                <a:solidFill>
                  <a:srgbClr val="FF0000"/>
                </a:solidFill>
              </a:rPr>
              <a:t>multiplying as dividing.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1600" dirty="0" smtClean="0"/>
              <a:t>[Remember that </a:t>
            </a:r>
            <a:r>
              <a:rPr lang="en-US" sz="1600" u="sng" dirty="0" smtClean="0"/>
              <a:t>division by zero is undefined</a:t>
            </a:r>
            <a:r>
              <a:rPr lang="en-US" sz="1600" dirty="0" smtClean="0"/>
              <a:t>.]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-32 ÷ 8 =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-48 ÷ (-6) =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-56 ÷ (-4) =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-140 ÷ 5 =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Dividing Rational Numbers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95600" y="2819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-4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71800" y="3657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95600" y="4419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19400" y="52578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-28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09600" y="2667000"/>
            <a:ext cx="2895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Example </a:t>
            </a:r>
          </a:p>
          <a:p>
            <a:endParaRPr lang="en-US" dirty="0" smtClean="0"/>
          </a:p>
          <a:p>
            <a:r>
              <a:rPr lang="en-US" dirty="0" smtClean="0"/>
              <a:t>Solve       x </a:t>
            </a:r>
            <a:r>
              <a:rPr lang="en-US" dirty="0"/>
              <a:t>= -52 </a:t>
            </a:r>
            <a:r>
              <a:rPr lang="en-US" dirty="0">
                <a:latin typeface="Symbol" pitchFamily="18" charset="2"/>
              </a:rPr>
              <a:t>¸</a:t>
            </a:r>
            <a:r>
              <a:rPr lang="en-US" dirty="0"/>
              <a:t> (-4).</a:t>
            </a:r>
          </a:p>
          <a:p>
            <a:endParaRPr lang="en-US" dirty="0" smtClean="0"/>
          </a:p>
          <a:p>
            <a:r>
              <a:rPr lang="en-US" dirty="0" smtClean="0"/>
              <a:t>               x </a:t>
            </a:r>
            <a:r>
              <a:rPr lang="en-US" dirty="0"/>
              <a:t>= -52 </a:t>
            </a:r>
            <a:r>
              <a:rPr lang="en-US" dirty="0">
                <a:latin typeface="Symbol" pitchFamily="18" charset="2"/>
              </a:rPr>
              <a:t>¸</a:t>
            </a:r>
            <a:r>
              <a:rPr lang="en-US" dirty="0"/>
              <a:t> (-4)</a:t>
            </a:r>
          </a:p>
          <a:p>
            <a:endParaRPr lang="en-US" dirty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581400" y="3352800"/>
            <a:ext cx="5105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The dividend and the divisor have the same sign.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Dividing Rational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69925" y="1946275"/>
            <a:ext cx="2722477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Example </a:t>
            </a:r>
          </a:p>
          <a:p>
            <a:endParaRPr lang="en-US" dirty="0" smtClean="0"/>
          </a:p>
          <a:p>
            <a:r>
              <a:rPr lang="en-US" dirty="0" smtClean="0"/>
              <a:t>Solve       x </a:t>
            </a:r>
            <a:r>
              <a:rPr lang="en-US" dirty="0"/>
              <a:t>= -52 </a:t>
            </a:r>
            <a:r>
              <a:rPr lang="en-US" dirty="0">
                <a:latin typeface="Symbol" pitchFamily="18" charset="2"/>
              </a:rPr>
              <a:t>¸</a:t>
            </a:r>
            <a:r>
              <a:rPr lang="en-US" dirty="0"/>
              <a:t> (-4).</a:t>
            </a:r>
          </a:p>
          <a:p>
            <a:endParaRPr lang="en-US" dirty="0" smtClean="0"/>
          </a:p>
          <a:p>
            <a:r>
              <a:rPr lang="en-US" dirty="0" smtClean="0"/>
              <a:t>               x </a:t>
            </a:r>
            <a:r>
              <a:rPr lang="en-US" dirty="0"/>
              <a:t>= -52 </a:t>
            </a:r>
            <a:r>
              <a:rPr lang="en-US" dirty="0">
                <a:latin typeface="Symbol" pitchFamily="18" charset="2"/>
              </a:rPr>
              <a:t>¸</a:t>
            </a:r>
            <a:r>
              <a:rPr lang="en-US" dirty="0"/>
              <a:t> (-4)</a:t>
            </a:r>
          </a:p>
          <a:p>
            <a:endParaRPr lang="en-US" dirty="0" smtClean="0"/>
          </a:p>
          <a:p>
            <a:r>
              <a:rPr lang="en-US" dirty="0" smtClean="0"/>
              <a:t>               x </a:t>
            </a:r>
            <a:r>
              <a:rPr lang="en-US" dirty="0"/>
              <a:t>= 13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429000" y="2667000"/>
            <a:ext cx="5105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The dividend and the divisor have the same sign. The quotient is positive.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Dividing Rational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438400" y="1905000"/>
            <a:ext cx="13147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 u="sng" dirty="0">
                <a:solidFill>
                  <a:srgbClr val="FF0000"/>
                </a:solidFill>
              </a:rPr>
              <a:t>Practice: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1. -60 </a:t>
            </a:r>
            <a:r>
              <a:rPr lang="en-US" dirty="0">
                <a:latin typeface="Symbol" pitchFamily="18" charset="2"/>
              </a:rPr>
              <a:t>¸</a:t>
            </a:r>
            <a:r>
              <a:rPr lang="en-US" dirty="0"/>
              <a:t> 15</a:t>
            </a:r>
          </a:p>
          <a:p>
            <a:pPr marL="457200" indent="-457200">
              <a:buFontTx/>
              <a:buAutoNum type="arabicPeriod"/>
            </a:pPr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Dividing Rational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438400" y="1905000"/>
            <a:ext cx="224131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 u="sng" dirty="0">
                <a:solidFill>
                  <a:srgbClr val="FF0000"/>
                </a:solidFill>
              </a:rPr>
              <a:t>Practice: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1. -60 </a:t>
            </a:r>
            <a:r>
              <a:rPr lang="en-US" dirty="0">
                <a:latin typeface="Symbol" pitchFamily="18" charset="2"/>
              </a:rPr>
              <a:t>¸</a:t>
            </a:r>
            <a:r>
              <a:rPr lang="en-US" dirty="0"/>
              <a:t> 15	</a:t>
            </a:r>
            <a:r>
              <a:rPr lang="en-US" dirty="0">
                <a:solidFill>
                  <a:srgbClr val="CC0000"/>
                </a:solidFill>
              </a:rPr>
              <a:t>-4</a:t>
            </a:r>
          </a:p>
          <a:p>
            <a:pPr marL="457200" indent="-457200">
              <a:buFontTx/>
              <a:buAutoNum type="arabicPeriod"/>
            </a:pPr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Dividing Rational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438400" y="1905000"/>
            <a:ext cx="131478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 u="sng" dirty="0">
                <a:solidFill>
                  <a:srgbClr val="FF0000"/>
                </a:solidFill>
              </a:rPr>
              <a:t>Practice: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1. -60 </a:t>
            </a:r>
            <a:r>
              <a:rPr lang="en-US" dirty="0">
                <a:latin typeface="Symbol" pitchFamily="18" charset="2"/>
              </a:rPr>
              <a:t>¸</a:t>
            </a:r>
            <a:r>
              <a:rPr lang="en-US" dirty="0"/>
              <a:t> 15</a:t>
            </a:r>
          </a:p>
          <a:p>
            <a:pPr marL="457200" indent="-457200">
              <a:buFontTx/>
              <a:buAutoNum type="arabicPeriod"/>
            </a:pPr>
            <a:endParaRPr lang="en-US" dirty="0"/>
          </a:p>
          <a:p>
            <a:pPr marL="457200" indent="-457200"/>
            <a:r>
              <a:rPr lang="en-US" dirty="0"/>
              <a:t>2. 45 </a:t>
            </a:r>
            <a:r>
              <a:rPr lang="en-US" dirty="0">
                <a:latin typeface="Symbol" pitchFamily="18" charset="2"/>
              </a:rPr>
              <a:t>¸</a:t>
            </a:r>
            <a:r>
              <a:rPr lang="en-US" dirty="0"/>
              <a:t> -5</a:t>
            </a:r>
          </a:p>
          <a:p>
            <a:pPr marL="457200" indent="-457200"/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Dividing Rational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438400" y="1905000"/>
            <a:ext cx="224131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 u="sng" dirty="0">
                <a:solidFill>
                  <a:srgbClr val="FF0000"/>
                </a:solidFill>
              </a:rPr>
              <a:t>Practice: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1. -60 </a:t>
            </a:r>
            <a:r>
              <a:rPr lang="en-US" dirty="0">
                <a:latin typeface="Symbol" pitchFamily="18" charset="2"/>
              </a:rPr>
              <a:t>¸</a:t>
            </a:r>
            <a:r>
              <a:rPr lang="en-US" dirty="0"/>
              <a:t> 15</a:t>
            </a:r>
          </a:p>
          <a:p>
            <a:pPr marL="457200" indent="-457200">
              <a:buFontTx/>
              <a:buAutoNum type="arabicPeriod"/>
            </a:pPr>
            <a:endParaRPr lang="en-US" dirty="0"/>
          </a:p>
          <a:p>
            <a:pPr marL="457200" indent="-457200"/>
            <a:r>
              <a:rPr lang="en-US" dirty="0"/>
              <a:t>2. 45 </a:t>
            </a:r>
            <a:r>
              <a:rPr lang="en-US" dirty="0">
                <a:latin typeface="Symbol" pitchFamily="18" charset="2"/>
              </a:rPr>
              <a:t>¸</a:t>
            </a:r>
            <a:r>
              <a:rPr lang="en-US" dirty="0"/>
              <a:t> -5	</a:t>
            </a:r>
            <a:r>
              <a:rPr lang="en-US" dirty="0">
                <a:solidFill>
                  <a:srgbClr val="CC0000"/>
                </a:solidFill>
              </a:rPr>
              <a:t>-9</a:t>
            </a:r>
          </a:p>
          <a:p>
            <a:pPr marL="457200" indent="-457200"/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Dividing Rational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438400" y="1905000"/>
            <a:ext cx="144783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 u="sng" dirty="0">
                <a:solidFill>
                  <a:srgbClr val="FF0000"/>
                </a:solidFill>
              </a:rPr>
              <a:t>Practice: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1. -60 </a:t>
            </a:r>
            <a:r>
              <a:rPr lang="en-US" dirty="0">
                <a:latin typeface="Symbol" pitchFamily="18" charset="2"/>
              </a:rPr>
              <a:t>¸</a:t>
            </a:r>
            <a:r>
              <a:rPr lang="en-US" dirty="0"/>
              <a:t> 15</a:t>
            </a:r>
          </a:p>
          <a:p>
            <a:pPr marL="457200" indent="-457200">
              <a:buFontTx/>
              <a:buAutoNum type="arabicPeriod"/>
            </a:pPr>
            <a:endParaRPr lang="en-US" dirty="0"/>
          </a:p>
          <a:p>
            <a:pPr marL="457200" indent="-457200"/>
            <a:r>
              <a:rPr lang="en-US" dirty="0"/>
              <a:t>2. 45 </a:t>
            </a:r>
            <a:r>
              <a:rPr lang="en-US" dirty="0">
                <a:latin typeface="Symbol" pitchFamily="18" charset="2"/>
              </a:rPr>
              <a:t>¸</a:t>
            </a:r>
            <a:r>
              <a:rPr lang="en-US" dirty="0"/>
              <a:t> -5</a:t>
            </a:r>
          </a:p>
          <a:p>
            <a:pPr marL="457200" indent="-457200"/>
            <a:endParaRPr lang="en-US" dirty="0"/>
          </a:p>
          <a:p>
            <a:pPr marL="457200" indent="-457200"/>
            <a:r>
              <a:rPr lang="en-US" dirty="0"/>
              <a:t>3. -27 </a:t>
            </a:r>
            <a:r>
              <a:rPr lang="en-US" dirty="0">
                <a:latin typeface="Symbol" pitchFamily="18" charset="2"/>
              </a:rPr>
              <a:t>¸</a:t>
            </a:r>
            <a:r>
              <a:rPr lang="en-US" dirty="0"/>
              <a:t> (-9)</a:t>
            </a:r>
          </a:p>
          <a:p>
            <a:pPr marL="457200" indent="-457200"/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Dividing Rational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438400" y="1905000"/>
            <a:ext cx="215796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 u="sng" dirty="0">
                <a:solidFill>
                  <a:srgbClr val="FF0000"/>
                </a:solidFill>
              </a:rPr>
              <a:t>Practice: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1. -60 </a:t>
            </a:r>
            <a:r>
              <a:rPr lang="en-US" dirty="0">
                <a:latin typeface="Symbol" pitchFamily="18" charset="2"/>
              </a:rPr>
              <a:t>¸</a:t>
            </a:r>
            <a:r>
              <a:rPr lang="en-US" dirty="0"/>
              <a:t> 15</a:t>
            </a:r>
          </a:p>
          <a:p>
            <a:pPr marL="457200" indent="-457200">
              <a:buFontTx/>
              <a:buAutoNum type="arabicPeriod"/>
            </a:pPr>
            <a:endParaRPr lang="en-US" dirty="0"/>
          </a:p>
          <a:p>
            <a:pPr marL="457200" indent="-457200"/>
            <a:r>
              <a:rPr lang="en-US" dirty="0"/>
              <a:t>2. 45 </a:t>
            </a:r>
            <a:r>
              <a:rPr lang="en-US" dirty="0">
                <a:latin typeface="Symbol" pitchFamily="18" charset="2"/>
              </a:rPr>
              <a:t>¸</a:t>
            </a:r>
            <a:r>
              <a:rPr lang="en-US" dirty="0"/>
              <a:t> -5</a:t>
            </a:r>
          </a:p>
          <a:p>
            <a:pPr marL="457200" indent="-457200"/>
            <a:endParaRPr lang="en-US" dirty="0"/>
          </a:p>
          <a:p>
            <a:pPr marL="457200" indent="-457200"/>
            <a:r>
              <a:rPr lang="en-US" dirty="0"/>
              <a:t>3. -27 </a:t>
            </a:r>
            <a:r>
              <a:rPr lang="en-US" dirty="0">
                <a:latin typeface="Symbol" pitchFamily="18" charset="2"/>
              </a:rPr>
              <a:t>¸</a:t>
            </a:r>
            <a:r>
              <a:rPr lang="en-US" dirty="0"/>
              <a:t> (-9)	</a:t>
            </a:r>
            <a:r>
              <a:rPr lang="en-US" dirty="0">
                <a:solidFill>
                  <a:srgbClr val="CC0000"/>
                </a:solidFill>
              </a:rPr>
              <a:t>3</a:t>
            </a:r>
          </a:p>
          <a:p>
            <a:pPr marL="457200" indent="-457200"/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Dividing Rational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438400" y="1905000"/>
            <a:ext cx="144783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 u="sng" dirty="0">
                <a:solidFill>
                  <a:srgbClr val="FF0000"/>
                </a:solidFill>
              </a:rPr>
              <a:t>Practice: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1. -60 </a:t>
            </a:r>
            <a:r>
              <a:rPr lang="en-US" dirty="0">
                <a:latin typeface="Symbol" pitchFamily="18" charset="2"/>
              </a:rPr>
              <a:t>¸</a:t>
            </a:r>
            <a:r>
              <a:rPr lang="en-US" dirty="0"/>
              <a:t> 15</a:t>
            </a:r>
          </a:p>
          <a:p>
            <a:pPr marL="457200" indent="-457200">
              <a:buFontTx/>
              <a:buAutoNum type="arabicPeriod"/>
            </a:pPr>
            <a:endParaRPr lang="en-US" dirty="0"/>
          </a:p>
          <a:p>
            <a:pPr marL="457200" indent="-457200"/>
            <a:r>
              <a:rPr lang="en-US" dirty="0"/>
              <a:t>2. 45 </a:t>
            </a:r>
            <a:r>
              <a:rPr lang="en-US" dirty="0">
                <a:latin typeface="Symbol" pitchFamily="18" charset="2"/>
              </a:rPr>
              <a:t>¸</a:t>
            </a:r>
            <a:r>
              <a:rPr lang="en-US" dirty="0"/>
              <a:t> -5</a:t>
            </a:r>
          </a:p>
          <a:p>
            <a:pPr marL="457200" indent="-457200"/>
            <a:endParaRPr lang="en-US" dirty="0"/>
          </a:p>
          <a:p>
            <a:pPr marL="457200" indent="-457200"/>
            <a:r>
              <a:rPr lang="en-US" dirty="0"/>
              <a:t>3. -27 </a:t>
            </a:r>
            <a:r>
              <a:rPr lang="en-US" dirty="0">
                <a:latin typeface="Symbol" pitchFamily="18" charset="2"/>
              </a:rPr>
              <a:t>¸</a:t>
            </a:r>
            <a:r>
              <a:rPr lang="en-US" dirty="0"/>
              <a:t> (-9)</a:t>
            </a:r>
          </a:p>
          <a:p>
            <a:pPr marL="457200" indent="-457200"/>
            <a:endParaRPr lang="en-US" dirty="0"/>
          </a:p>
          <a:p>
            <a:pPr marL="457200" indent="-457200"/>
            <a:r>
              <a:rPr lang="en-US" dirty="0"/>
              <a:t>4. 27 </a:t>
            </a:r>
            <a:r>
              <a:rPr lang="en-US" dirty="0">
                <a:latin typeface="Symbol" pitchFamily="18" charset="2"/>
              </a:rPr>
              <a:t>¸</a:t>
            </a:r>
            <a:r>
              <a:rPr lang="en-US" dirty="0"/>
              <a:t> 9</a:t>
            </a:r>
          </a:p>
          <a:p>
            <a:pPr marL="457200" indent="-457200"/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Dividing Rational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8477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Dividing Rational Numbers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435975" cy="47894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cs typeface="Tahoma" pitchFamily="34" charset="0"/>
              </a:rPr>
              <a:t>    RULES: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cs typeface="Tahoma" pitchFamily="34" charset="0"/>
              </a:rPr>
              <a:t>1.  When multiplying or dividing integers with the same signs, the answer will be </a:t>
            </a:r>
            <a:r>
              <a:rPr lang="en-US" sz="2400" dirty="0" smtClean="0">
                <a:solidFill>
                  <a:srgbClr val="FF0000"/>
                </a:solidFill>
                <a:cs typeface="Tahoma" pitchFamily="34" charset="0"/>
              </a:rPr>
              <a:t>Positive</a:t>
            </a:r>
            <a:r>
              <a:rPr lang="en-US" sz="2400" dirty="0" smtClean="0">
                <a:cs typeface="Tahoma" pitchFamily="34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438400" y="1905000"/>
            <a:ext cx="2157963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 u="sng" dirty="0">
                <a:solidFill>
                  <a:srgbClr val="FF0000"/>
                </a:solidFill>
              </a:rPr>
              <a:t>Practice: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1. -60 </a:t>
            </a:r>
            <a:r>
              <a:rPr lang="en-US" dirty="0">
                <a:latin typeface="Symbol" pitchFamily="18" charset="2"/>
              </a:rPr>
              <a:t>¸</a:t>
            </a:r>
            <a:r>
              <a:rPr lang="en-US" dirty="0"/>
              <a:t> 15</a:t>
            </a:r>
          </a:p>
          <a:p>
            <a:pPr marL="457200" indent="-457200">
              <a:buFontTx/>
              <a:buAutoNum type="arabicPeriod"/>
            </a:pPr>
            <a:endParaRPr lang="en-US" dirty="0"/>
          </a:p>
          <a:p>
            <a:pPr marL="457200" indent="-457200"/>
            <a:r>
              <a:rPr lang="en-US" dirty="0"/>
              <a:t>2. 45 </a:t>
            </a:r>
            <a:r>
              <a:rPr lang="en-US" dirty="0">
                <a:latin typeface="Symbol" pitchFamily="18" charset="2"/>
              </a:rPr>
              <a:t>¸</a:t>
            </a:r>
            <a:r>
              <a:rPr lang="en-US" dirty="0"/>
              <a:t> -5</a:t>
            </a:r>
          </a:p>
          <a:p>
            <a:pPr marL="457200" indent="-457200"/>
            <a:endParaRPr lang="en-US" dirty="0"/>
          </a:p>
          <a:p>
            <a:pPr marL="457200" indent="-457200"/>
            <a:r>
              <a:rPr lang="en-US" dirty="0"/>
              <a:t>3. -27 </a:t>
            </a:r>
            <a:r>
              <a:rPr lang="en-US" dirty="0">
                <a:latin typeface="Symbol" pitchFamily="18" charset="2"/>
              </a:rPr>
              <a:t>¸</a:t>
            </a:r>
            <a:r>
              <a:rPr lang="en-US" dirty="0"/>
              <a:t> (-9)</a:t>
            </a:r>
          </a:p>
          <a:p>
            <a:pPr marL="457200" indent="-457200"/>
            <a:endParaRPr lang="en-US" dirty="0"/>
          </a:p>
          <a:p>
            <a:pPr marL="457200" indent="-457200"/>
            <a:r>
              <a:rPr lang="en-US" dirty="0"/>
              <a:t>4. 27 </a:t>
            </a:r>
            <a:r>
              <a:rPr lang="en-US" dirty="0">
                <a:latin typeface="Symbol" pitchFamily="18" charset="2"/>
              </a:rPr>
              <a:t>¸</a:t>
            </a:r>
            <a:r>
              <a:rPr lang="en-US" dirty="0"/>
              <a:t> </a:t>
            </a:r>
            <a:r>
              <a:rPr lang="en-US" dirty="0" smtClean="0"/>
              <a:t>9 </a:t>
            </a:r>
            <a:r>
              <a:rPr lang="en-US" dirty="0"/>
              <a:t>	</a:t>
            </a:r>
            <a:r>
              <a:rPr lang="en-US" dirty="0">
                <a:solidFill>
                  <a:srgbClr val="CC0000"/>
                </a:solidFill>
              </a:rPr>
              <a:t>3</a:t>
            </a:r>
          </a:p>
          <a:p>
            <a:pPr marL="457200" indent="-457200"/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Dividing Rational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438400" y="1905000"/>
            <a:ext cx="144783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 u="sng" dirty="0">
                <a:solidFill>
                  <a:srgbClr val="FF0000"/>
                </a:solidFill>
              </a:rPr>
              <a:t>Practice: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1. -60 </a:t>
            </a:r>
            <a:r>
              <a:rPr lang="en-US" dirty="0">
                <a:latin typeface="Symbol" pitchFamily="18" charset="2"/>
              </a:rPr>
              <a:t>¸</a:t>
            </a:r>
            <a:r>
              <a:rPr lang="en-US" dirty="0"/>
              <a:t> 15</a:t>
            </a:r>
          </a:p>
          <a:p>
            <a:pPr marL="457200" indent="-457200">
              <a:buFontTx/>
              <a:buAutoNum type="arabicPeriod"/>
            </a:pPr>
            <a:endParaRPr lang="en-US" dirty="0"/>
          </a:p>
          <a:p>
            <a:pPr marL="457200" indent="-457200"/>
            <a:r>
              <a:rPr lang="en-US" dirty="0"/>
              <a:t>2. 45 </a:t>
            </a:r>
            <a:r>
              <a:rPr lang="en-US" dirty="0">
                <a:latin typeface="Symbol" pitchFamily="18" charset="2"/>
              </a:rPr>
              <a:t>¸</a:t>
            </a:r>
            <a:r>
              <a:rPr lang="en-US" dirty="0"/>
              <a:t> -5</a:t>
            </a:r>
          </a:p>
          <a:p>
            <a:pPr marL="457200" indent="-457200"/>
            <a:endParaRPr lang="en-US" dirty="0"/>
          </a:p>
          <a:p>
            <a:pPr marL="457200" indent="-457200"/>
            <a:r>
              <a:rPr lang="en-US" dirty="0"/>
              <a:t>3. -27 </a:t>
            </a:r>
            <a:r>
              <a:rPr lang="en-US" dirty="0">
                <a:latin typeface="Symbol" pitchFamily="18" charset="2"/>
              </a:rPr>
              <a:t>¸</a:t>
            </a:r>
            <a:r>
              <a:rPr lang="en-US" dirty="0"/>
              <a:t> (-9)</a:t>
            </a:r>
          </a:p>
          <a:p>
            <a:pPr marL="457200" indent="-457200"/>
            <a:endParaRPr lang="en-US" dirty="0"/>
          </a:p>
          <a:p>
            <a:pPr marL="457200" indent="-457200"/>
            <a:r>
              <a:rPr lang="en-US" dirty="0"/>
              <a:t>4. 27 </a:t>
            </a:r>
            <a:r>
              <a:rPr lang="en-US" dirty="0">
                <a:latin typeface="Symbol" pitchFamily="18" charset="2"/>
              </a:rPr>
              <a:t>¸</a:t>
            </a:r>
            <a:r>
              <a:rPr lang="en-US" dirty="0"/>
              <a:t> 9</a:t>
            </a:r>
          </a:p>
          <a:p>
            <a:pPr marL="457200" indent="-457200"/>
            <a:endParaRPr lang="en-US" dirty="0"/>
          </a:p>
          <a:p>
            <a:pPr marL="457200" indent="-457200"/>
            <a:r>
              <a:rPr lang="en-US" dirty="0"/>
              <a:t>5. 63 </a:t>
            </a:r>
            <a:r>
              <a:rPr lang="en-US" dirty="0">
                <a:latin typeface="Symbol" pitchFamily="18" charset="2"/>
              </a:rPr>
              <a:t>¸</a:t>
            </a:r>
            <a:r>
              <a:rPr lang="en-US" dirty="0"/>
              <a:t> (-3)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Dividing Rational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438400" y="1905000"/>
            <a:ext cx="2367956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 u="sng" dirty="0">
                <a:solidFill>
                  <a:srgbClr val="FF0000"/>
                </a:solidFill>
              </a:rPr>
              <a:t>Practice: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1. -60 </a:t>
            </a:r>
            <a:r>
              <a:rPr lang="en-US" dirty="0">
                <a:latin typeface="Symbol" pitchFamily="18" charset="2"/>
              </a:rPr>
              <a:t>¸</a:t>
            </a:r>
            <a:r>
              <a:rPr lang="en-US" dirty="0"/>
              <a:t> 15</a:t>
            </a:r>
          </a:p>
          <a:p>
            <a:pPr marL="457200" indent="-457200">
              <a:buFontTx/>
              <a:buAutoNum type="arabicPeriod"/>
            </a:pPr>
            <a:endParaRPr lang="en-US" dirty="0"/>
          </a:p>
          <a:p>
            <a:pPr marL="457200" indent="-457200"/>
            <a:r>
              <a:rPr lang="en-US" dirty="0"/>
              <a:t>2. 45 </a:t>
            </a:r>
            <a:r>
              <a:rPr lang="en-US" dirty="0">
                <a:latin typeface="Symbol" pitchFamily="18" charset="2"/>
              </a:rPr>
              <a:t>¸</a:t>
            </a:r>
            <a:r>
              <a:rPr lang="en-US" dirty="0"/>
              <a:t> -5</a:t>
            </a:r>
          </a:p>
          <a:p>
            <a:pPr marL="457200" indent="-457200"/>
            <a:endParaRPr lang="en-US" dirty="0"/>
          </a:p>
          <a:p>
            <a:pPr marL="457200" indent="-457200"/>
            <a:r>
              <a:rPr lang="en-US" dirty="0"/>
              <a:t>3. -27 </a:t>
            </a:r>
            <a:r>
              <a:rPr lang="en-US" dirty="0">
                <a:latin typeface="Symbol" pitchFamily="18" charset="2"/>
              </a:rPr>
              <a:t>¸</a:t>
            </a:r>
            <a:r>
              <a:rPr lang="en-US" dirty="0"/>
              <a:t> (-9)</a:t>
            </a:r>
          </a:p>
          <a:p>
            <a:pPr marL="457200" indent="-457200"/>
            <a:endParaRPr lang="en-US" dirty="0"/>
          </a:p>
          <a:p>
            <a:pPr marL="457200" indent="-457200"/>
            <a:r>
              <a:rPr lang="en-US" dirty="0"/>
              <a:t>4. 27 </a:t>
            </a:r>
            <a:r>
              <a:rPr lang="en-US" dirty="0">
                <a:latin typeface="Symbol" pitchFamily="18" charset="2"/>
              </a:rPr>
              <a:t>¸</a:t>
            </a:r>
            <a:r>
              <a:rPr lang="en-US" dirty="0"/>
              <a:t> 9</a:t>
            </a:r>
          </a:p>
          <a:p>
            <a:pPr marL="457200" indent="-457200"/>
            <a:endParaRPr lang="en-US" dirty="0"/>
          </a:p>
          <a:p>
            <a:pPr marL="457200" indent="-457200"/>
            <a:r>
              <a:rPr lang="en-US" dirty="0"/>
              <a:t>5. 63 </a:t>
            </a:r>
            <a:r>
              <a:rPr lang="en-US" dirty="0">
                <a:latin typeface="Symbol" pitchFamily="18" charset="2"/>
              </a:rPr>
              <a:t>¸</a:t>
            </a:r>
            <a:r>
              <a:rPr lang="en-US" dirty="0"/>
              <a:t> (-3)	</a:t>
            </a:r>
            <a:r>
              <a:rPr lang="en-US" dirty="0">
                <a:solidFill>
                  <a:srgbClr val="CC0000"/>
                </a:solidFill>
              </a:rPr>
              <a:t>-21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Dividing Rational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21336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smtClean="0">
                <a:solidFill>
                  <a:schemeClr val="accent2"/>
                </a:solidFill>
              </a:rPr>
              <a:t>Student Activity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2514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b="1" smtClean="0"/>
              <a:t>You will now receive a worksheet. Turn the worksheet in when completed.</a:t>
            </a:r>
            <a:r>
              <a:rPr lang="en-US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Script MT Bold" pitchFamily="66" charset="0"/>
              </a:rPr>
              <a:t>Do Not Disturb</a:t>
            </a:r>
            <a:br>
              <a:rPr lang="en-US" smtClean="0">
                <a:latin typeface="Script MT Bold" pitchFamily="66" charset="0"/>
              </a:rPr>
            </a:br>
            <a:r>
              <a:rPr lang="en-US" smtClean="0">
                <a:latin typeface="Script MT Bold" pitchFamily="66" charset="0"/>
              </a:rPr>
              <a:t>			Work In Progress</a:t>
            </a:r>
          </a:p>
        </p:txBody>
      </p:sp>
      <p:pic>
        <p:nvPicPr>
          <p:cNvPr id="16387" name="Picture 3" descr="working_overtime"/>
          <p:cNvPicPr>
            <a:picLocks noChangeAspect="1" noChangeArrowheads="1"/>
          </p:cNvPicPr>
          <p:nvPr/>
        </p:nvPicPr>
        <p:blipFill>
          <a:blip r:embed="rId2" cstate="print">
            <a:lum contrast="-6000"/>
          </a:blip>
          <a:srcRect/>
          <a:stretch>
            <a:fillRect/>
          </a:stretch>
        </p:blipFill>
        <p:spPr bwMode="auto">
          <a:xfrm>
            <a:off x="2362200" y="2286000"/>
            <a:ext cx="480060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435975" cy="47894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cs typeface="Tahoma" pitchFamily="34" charset="0"/>
              </a:rPr>
              <a:t>    RULES: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cs typeface="Tahoma" pitchFamily="34" charset="0"/>
              </a:rPr>
              <a:t>1.  When multiplying or dividing integers with the same signs, the answer will be </a:t>
            </a:r>
            <a:r>
              <a:rPr lang="en-US" sz="2400" dirty="0" smtClean="0">
                <a:solidFill>
                  <a:srgbClr val="FF0000"/>
                </a:solidFill>
                <a:cs typeface="Tahoma" pitchFamily="34" charset="0"/>
              </a:rPr>
              <a:t>Positive</a:t>
            </a:r>
            <a:r>
              <a:rPr lang="en-US" sz="2400" dirty="0" smtClean="0">
                <a:cs typeface="Tahoma" pitchFamily="34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cs typeface="Tahoma" pitchFamily="34" charset="0"/>
              </a:rPr>
              <a:t>2.  When multiplying or dividing integers with different signs, the answer will be </a:t>
            </a:r>
            <a:r>
              <a:rPr lang="en-US" sz="2400" dirty="0" smtClean="0">
                <a:solidFill>
                  <a:srgbClr val="FF0000"/>
                </a:solidFill>
                <a:cs typeface="Tahoma" pitchFamily="34" charset="0"/>
              </a:rPr>
              <a:t>Negative</a:t>
            </a:r>
            <a:r>
              <a:rPr lang="en-US" sz="2400" dirty="0" smtClean="0">
                <a:cs typeface="Tahoma" pitchFamily="34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cs typeface="Tahoma" pitchFamily="34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Dividing Rational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3" descr="question border b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" y="2141807"/>
            <a:ext cx="9144000" cy="439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2" descr="BlueQuestionBox(1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" y="84406"/>
            <a:ext cx="8206740" cy="213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1657350" y="369277"/>
            <a:ext cx="6267450" cy="495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9452" tIns="39726" rIns="79452" bIns="39726">
            <a:spAutoFit/>
          </a:bodyPr>
          <a:lstStyle/>
          <a:p>
            <a:r>
              <a:rPr lang="en-US" sz="2700" dirty="0">
                <a:solidFill>
                  <a:srgbClr val="FFFFFF"/>
                </a:solidFill>
                <a:latin typeface="Arial - 11"/>
              </a:rPr>
              <a:t>Rules for Dividing </a:t>
            </a:r>
            <a:r>
              <a:rPr lang="en-US" sz="2700" dirty="0" smtClean="0">
                <a:solidFill>
                  <a:srgbClr val="FFFFFF"/>
                </a:solidFill>
                <a:latin typeface="Arial - 11"/>
              </a:rPr>
              <a:t>Rational Numbers:</a:t>
            </a:r>
            <a:endParaRPr lang="en-US" sz="2700" dirty="0">
              <a:solidFill>
                <a:srgbClr val="FFFFFF"/>
              </a:solidFill>
              <a:latin typeface="Arial - 11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-274320" y="-295421"/>
            <a:ext cx="1714500" cy="1523268"/>
            <a:chOff x="-192" y="-224"/>
            <a:chExt cx="1200" cy="1155"/>
          </a:xfrm>
        </p:grpSpPr>
        <p:pic>
          <p:nvPicPr>
            <p:cNvPr id="6204" name="Picture 5" descr="sta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192" y="-224"/>
              <a:ext cx="1200" cy="1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205" name="Picture 6" descr="mathEx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0" y="112"/>
              <a:ext cx="210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731520" y="2046849"/>
            <a:ext cx="8778240" cy="711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endParaRPr lang="en-US" dirty="0"/>
          </a:p>
          <a:p>
            <a:r>
              <a:rPr lang="en-US" sz="2300" dirty="0" smtClean="0">
                <a:solidFill>
                  <a:srgbClr val="FF6820"/>
                </a:solidFill>
                <a:latin typeface="Arial - 16"/>
              </a:rPr>
              <a:t>Dividing </a:t>
            </a:r>
            <a:r>
              <a:rPr lang="en-US" sz="2300" dirty="0">
                <a:solidFill>
                  <a:srgbClr val="FF6820"/>
                </a:solidFill>
                <a:latin typeface="Arial - 16"/>
              </a:rPr>
              <a:t>two integers with the same signs:</a:t>
            </a:r>
            <a:r>
              <a:rPr lang="en-US" sz="2300" dirty="0">
                <a:solidFill>
                  <a:srgbClr val="000000"/>
                </a:solidFill>
                <a:latin typeface="Arial - 16"/>
              </a:rPr>
              <a:t>	</a:t>
            </a:r>
            <a:r>
              <a:rPr lang="en-US" sz="2300" b="1" dirty="0">
                <a:solidFill>
                  <a:srgbClr val="000000"/>
                </a:solidFill>
                <a:latin typeface="Times New Roman - 16"/>
              </a:rPr>
              <a:t>			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680210" y="4673991"/>
            <a:ext cx="4640580" cy="434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2300" dirty="0">
                <a:solidFill>
                  <a:srgbClr val="004080"/>
                </a:solidFill>
                <a:latin typeface="Arial - 16"/>
              </a:rPr>
              <a:t>Negative</a:t>
            </a:r>
            <a:r>
              <a:rPr lang="en-US" sz="2300" b="1" dirty="0">
                <a:solidFill>
                  <a:srgbClr val="004080"/>
                </a:solidFill>
                <a:latin typeface="Arial - 16"/>
              </a:rPr>
              <a:t>      </a:t>
            </a:r>
            <a:r>
              <a:rPr lang="en-US" sz="2300" b="1" dirty="0" smtClean="0">
                <a:solidFill>
                  <a:srgbClr val="004080"/>
                </a:solidFill>
                <a:latin typeface="Arial - 16"/>
              </a:rPr>
              <a:t> N</a:t>
            </a:r>
            <a:r>
              <a:rPr lang="en-US" sz="2300" dirty="0" smtClean="0">
                <a:solidFill>
                  <a:srgbClr val="004080"/>
                </a:solidFill>
                <a:latin typeface="Arial - 16"/>
              </a:rPr>
              <a:t>egative</a:t>
            </a:r>
            <a:r>
              <a:rPr lang="en-US" sz="2300" b="1" dirty="0" smtClean="0">
                <a:solidFill>
                  <a:srgbClr val="004080"/>
                </a:solidFill>
                <a:latin typeface="Arial - 16"/>
              </a:rPr>
              <a:t> </a:t>
            </a:r>
            <a:r>
              <a:rPr lang="en-US" sz="2300" b="1" dirty="0">
                <a:solidFill>
                  <a:srgbClr val="004080"/>
                </a:solidFill>
                <a:latin typeface="Arial - 16"/>
              </a:rPr>
              <a:t>= </a:t>
            </a:r>
            <a:r>
              <a:rPr lang="en-US" sz="2300" b="1" dirty="0" smtClean="0">
                <a:solidFill>
                  <a:srgbClr val="004080"/>
                </a:solidFill>
                <a:latin typeface="Arial - 16"/>
              </a:rPr>
              <a:t>P</a:t>
            </a:r>
            <a:r>
              <a:rPr lang="en-US" sz="2300" dirty="0" smtClean="0">
                <a:solidFill>
                  <a:srgbClr val="004080"/>
                </a:solidFill>
                <a:latin typeface="Arial - 16"/>
              </a:rPr>
              <a:t>ositive</a:t>
            </a:r>
            <a:endParaRPr lang="en-US" sz="2300" dirty="0">
              <a:solidFill>
                <a:srgbClr val="004080"/>
              </a:solidFill>
              <a:latin typeface="Arial - 16"/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1623060" y="3196883"/>
            <a:ext cx="4457700" cy="434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2300" dirty="0">
                <a:solidFill>
                  <a:srgbClr val="004080"/>
                </a:solidFill>
                <a:latin typeface="Arial - 16"/>
              </a:rPr>
              <a:t>Positive       </a:t>
            </a:r>
            <a:r>
              <a:rPr lang="en-US" sz="2300" dirty="0" smtClean="0">
                <a:solidFill>
                  <a:srgbClr val="004080"/>
                </a:solidFill>
                <a:latin typeface="Arial - 16"/>
              </a:rPr>
              <a:t>Positive</a:t>
            </a:r>
            <a:r>
              <a:rPr lang="en-US" sz="2300" b="1" dirty="0" smtClean="0">
                <a:solidFill>
                  <a:srgbClr val="004080"/>
                </a:solidFill>
                <a:latin typeface="Arial - 16"/>
              </a:rPr>
              <a:t> </a:t>
            </a:r>
            <a:r>
              <a:rPr lang="en-US" sz="2300" b="1" dirty="0">
                <a:solidFill>
                  <a:srgbClr val="004080"/>
                </a:solidFill>
                <a:latin typeface="Arial - 16"/>
              </a:rPr>
              <a:t>= </a:t>
            </a:r>
            <a:r>
              <a:rPr lang="en-US" sz="2300" dirty="0">
                <a:solidFill>
                  <a:srgbClr val="004080"/>
                </a:solidFill>
                <a:latin typeface="Arial - 16"/>
              </a:rPr>
              <a:t> </a:t>
            </a:r>
            <a:r>
              <a:rPr lang="en-US" sz="2300" dirty="0" smtClean="0">
                <a:solidFill>
                  <a:srgbClr val="004080"/>
                </a:solidFill>
                <a:latin typeface="Arial - 16"/>
              </a:rPr>
              <a:t>Positive</a:t>
            </a:r>
            <a:endParaRPr lang="en-US" sz="2300" dirty="0">
              <a:solidFill>
                <a:srgbClr val="004080"/>
              </a:solidFill>
              <a:latin typeface="Arial - 16"/>
            </a:endParaRP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1828800" y="3523957"/>
            <a:ext cx="125730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5400" dirty="0">
                <a:solidFill>
                  <a:srgbClr val="000000"/>
                </a:solidFill>
                <a:latin typeface="Arial - 16"/>
              </a:rPr>
              <a:t>+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4309110" y="3640016"/>
            <a:ext cx="617220" cy="43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2300" b="1" dirty="0">
                <a:solidFill>
                  <a:srgbClr val="004080"/>
                </a:solidFill>
                <a:latin typeface="Arial - 8"/>
              </a:rPr>
              <a:t>=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2000250" y="5001065"/>
            <a:ext cx="1257300" cy="110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6400" dirty="0">
                <a:solidFill>
                  <a:srgbClr val="000000"/>
                </a:solidFill>
                <a:latin typeface="Arial - 72"/>
              </a:rPr>
              <a:t>-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5383530" y="4990514"/>
            <a:ext cx="411480" cy="295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Arial - 16"/>
              </a:rPr>
              <a:t>+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4709160" y="5328139"/>
            <a:ext cx="617220" cy="43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2300" b="1" dirty="0">
                <a:solidFill>
                  <a:srgbClr val="004080"/>
                </a:solidFill>
                <a:latin typeface="Arial - 8"/>
              </a:rPr>
              <a:t>=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2628900" y="3576711"/>
            <a:ext cx="777240" cy="757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4400" b="1" dirty="0">
                <a:solidFill>
                  <a:srgbClr val="000000"/>
                </a:solidFill>
                <a:latin typeface="Times New Roman - 28"/>
              </a:rPr>
              <a:t> </a:t>
            </a:r>
            <a:r>
              <a:rPr lang="en-US" sz="4400" b="1" dirty="0">
                <a:solidFill>
                  <a:srgbClr val="004080"/>
                </a:solidFill>
                <a:latin typeface="Times New Roman - 28"/>
              </a:rPr>
              <a:t>÷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2628900" y="3059724"/>
            <a:ext cx="1188720" cy="77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4500" b="1" dirty="0">
                <a:solidFill>
                  <a:srgbClr val="000000"/>
                </a:solidFill>
                <a:latin typeface="Times New Roman - 28"/>
              </a:rPr>
              <a:t> </a:t>
            </a:r>
            <a:r>
              <a:rPr lang="en-US" sz="4500" b="1" dirty="0">
                <a:solidFill>
                  <a:srgbClr val="004080"/>
                </a:solidFill>
                <a:latin typeface="Times New Roman - 28"/>
              </a:rPr>
              <a:t>÷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3486150" y="3513406"/>
            <a:ext cx="125730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5400" dirty="0">
                <a:solidFill>
                  <a:srgbClr val="000000"/>
                </a:solidFill>
                <a:latin typeface="Arial - 16"/>
              </a:rPr>
              <a:t>+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4903470" y="3471204"/>
            <a:ext cx="1325880" cy="957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5700" dirty="0">
                <a:solidFill>
                  <a:srgbClr val="000000"/>
                </a:solidFill>
                <a:latin typeface="Arial - 16"/>
              </a:rPr>
              <a:t>+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2834640" y="4557932"/>
            <a:ext cx="777240" cy="757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4400" b="1" dirty="0">
                <a:solidFill>
                  <a:srgbClr val="000000"/>
                </a:solidFill>
                <a:latin typeface="Times New Roman - 28"/>
              </a:rPr>
              <a:t> </a:t>
            </a:r>
            <a:r>
              <a:rPr lang="en-US" sz="4400" b="1" dirty="0">
                <a:solidFill>
                  <a:srgbClr val="004080"/>
                </a:solidFill>
                <a:latin typeface="Times New Roman - 28"/>
              </a:rPr>
              <a:t>÷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2754630" y="5169877"/>
            <a:ext cx="777240" cy="757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4400" b="1" dirty="0">
                <a:solidFill>
                  <a:srgbClr val="000000"/>
                </a:solidFill>
                <a:latin typeface="Times New Roman - 28"/>
              </a:rPr>
              <a:t> </a:t>
            </a:r>
            <a:r>
              <a:rPr lang="en-US" sz="4400" b="1" dirty="0">
                <a:solidFill>
                  <a:srgbClr val="004080"/>
                </a:solidFill>
                <a:latin typeface="Times New Roman - 28"/>
              </a:rPr>
              <a:t>÷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3714750" y="5011616"/>
            <a:ext cx="571500" cy="109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6400" dirty="0">
                <a:solidFill>
                  <a:srgbClr val="000000"/>
                </a:solidFill>
                <a:latin typeface="Arial - 72"/>
              </a:rPr>
              <a:t>-</a:t>
            </a:r>
          </a:p>
        </p:txBody>
      </p:sp>
      <p:sp>
        <p:nvSpPr>
          <p:cNvPr id="6168" name="Freeform 24"/>
          <p:cNvSpPr>
            <a:spLocks/>
          </p:cNvSpPr>
          <p:nvPr/>
        </p:nvSpPr>
        <p:spPr bwMode="auto">
          <a:xfrm>
            <a:off x="5553552" y="5047225"/>
            <a:ext cx="37148" cy="96275"/>
          </a:xfrm>
          <a:custGeom>
            <a:avLst/>
            <a:gdLst>
              <a:gd name="T0" fmla="*/ 0 w 26"/>
              <a:gd name="T1" fmla="*/ 0 h 73"/>
              <a:gd name="T2" fmla="*/ 1 w 26"/>
              <a:gd name="T3" fmla="*/ 2 h 73"/>
              <a:gd name="T4" fmla="*/ 17 w 26"/>
              <a:gd name="T5" fmla="*/ 44 h 73"/>
              <a:gd name="T6" fmla="*/ 22 w 26"/>
              <a:gd name="T7" fmla="*/ 55 h 73"/>
              <a:gd name="T8" fmla="*/ 25 w 26"/>
              <a:gd name="T9" fmla="*/ 71 h 73"/>
              <a:gd name="T10" fmla="*/ 26 w 26"/>
              <a:gd name="T11" fmla="*/ 73 h 7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6"/>
              <a:gd name="T19" fmla="*/ 0 h 73"/>
              <a:gd name="T20" fmla="*/ 26 w 26"/>
              <a:gd name="T21" fmla="*/ 73 h 7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6" h="73">
                <a:moveTo>
                  <a:pt x="0" y="0"/>
                </a:moveTo>
                <a:lnTo>
                  <a:pt x="1" y="2"/>
                </a:lnTo>
                <a:lnTo>
                  <a:pt x="17" y="44"/>
                </a:lnTo>
                <a:lnTo>
                  <a:pt x="22" y="55"/>
                </a:lnTo>
                <a:lnTo>
                  <a:pt x="25" y="71"/>
                </a:lnTo>
                <a:lnTo>
                  <a:pt x="26" y="73"/>
                </a:lnTo>
              </a:path>
            </a:pathLst>
          </a:custGeom>
          <a:noFill/>
          <a:ln w="355600">
            <a:solidFill>
              <a:srgbClr val="FFFFFF"/>
            </a:solidFill>
            <a:round/>
            <a:headEnd/>
            <a:tailEnd/>
          </a:ln>
        </p:spPr>
        <p:txBody>
          <a:bodyPr wrap="none" lIns="79452" tIns="39726" rIns="79452" bIns="39726" anchor="ctr"/>
          <a:lstStyle/>
          <a:p>
            <a:endParaRPr lang="en-US"/>
          </a:p>
        </p:txBody>
      </p:sp>
      <p:sp>
        <p:nvSpPr>
          <p:cNvPr id="6169" name="Freeform 25"/>
          <p:cNvSpPr>
            <a:spLocks/>
          </p:cNvSpPr>
          <p:nvPr/>
        </p:nvSpPr>
        <p:spPr bwMode="auto">
          <a:xfrm>
            <a:off x="5300663" y="4296801"/>
            <a:ext cx="38577" cy="228161"/>
          </a:xfrm>
          <a:custGeom>
            <a:avLst/>
            <a:gdLst>
              <a:gd name="T0" fmla="*/ 27 w 27"/>
              <a:gd name="T1" fmla="*/ 0 h 173"/>
              <a:gd name="T2" fmla="*/ 27 w 27"/>
              <a:gd name="T3" fmla="*/ 3 h 173"/>
              <a:gd name="T4" fmla="*/ 25 w 27"/>
              <a:gd name="T5" fmla="*/ 11 h 173"/>
              <a:gd name="T6" fmla="*/ 16 w 27"/>
              <a:gd name="T7" fmla="*/ 34 h 173"/>
              <a:gd name="T8" fmla="*/ 5 w 27"/>
              <a:gd name="T9" fmla="*/ 87 h 173"/>
              <a:gd name="T10" fmla="*/ 2 w 27"/>
              <a:gd name="T11" fmla="*/ 136 h 173"/>
              <a:gd name="T12" fmla="*/ 2 w 27"/>
              <a:gd name="T13" fmla="*/ 162 h 173"/>
              <a:gd name="T14" fmla="*/ 0 w 27"/>
              <a:gd name="T15" fmla="*/ 173 h 173"/>
              <a:gd name="T16" fmla="*/ 0 w 27"/>
              <a:gd name="T17" fmla="*/ 173 h 17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7"/>
              <a:gd name="T28" fmla="*/ 0 h 173"/>
              <a:gd name="T29" fmla="*/ 27 w 27"/>
              <a:gd name="T30" fmla="*/ 173 h 17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7" h="173">
                <a:moveTo>
                  <a:pt x="27" y="0"/>
                </a:moveTo>
                <a:lnTo>
                  <a:pt x="27" y="3"/>
                </a:lnTo>
                <a:lnTo>
                  <a:pt x="25" y="11"/>
                </a:lnTo>
                <a:lnTo>
                  <a:pt x="16" y="34"/>
                </a:lnTo>
                <a:lnTo>
                  <a:pt x="5" y="87"/>
                </a:lnTo>
                <a:lnTo>
                  <a:pt x="2" y="136"/>
                </a:lnTo>
                <a:lnTo>
                  <a:pt x="2" y="162"/>
                </a:lnTo>
                <a:lnTo>
                  <a:pt x="0" y="173"/>
                </a:lnTo>
              </a:path>
            </a:pathLst>
          </a:custGeom>
          <a:noFill/>
          <a:ln w="355600">
            <a:solidFill>
              <a:srgbClr val="FFFFFF"/>
            </a:solidFill>
            <a:round/>
            <a:headEnd/>
            <a:tailEnd/>
          </a:ln>
        </p:spPr>
        <p:txBody>
          <a:bodyPr wrap="none" lIns="79452" tIns="39726" rIns="79452" bIns="39726" anchor="ctr"/>
          <a:lstStyle/>
          <a:p>
            <a:endParaRPr lang="en-US"/>
          </a:p>
        </p:txBody>
      </p:sp>
      <p:sp>
        <p:nvSpPr>
          <p:cNvPr id="60" name="Text Box 23"/>
          <p:cNvSpPr txBox="1">
            <a:spLocks noChangeArrowheads="1"/>
          </p:cNvSpPr>
          <p:nvPr/>
        </p:nvSpPr>
        <p:spPr bwMode="auto">
          <a:xfrm>
            <a:off x="5029200" y="5029200"/>
            <a:ext cx="571500" cy="10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6400" dirty="0" smtClean="0">
                <a:solidFill>
                  <a:srgbClr val="000000"/>
                </a:solidFill>
                <a:latin typeface="Arial - 72"/>
              </a:rPr>
              <a:t>+</a:t>
            </a:r>
            <a:endParaRPr lang="en-US" sz="6400" dirty="0">
              <a:solidFill>
                <a:srgbClr val="000000"/>
              </a:solidFill>
              <a:latin typeface="Arial - 7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2" descr="BlueQuestionBox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" y="84406"/>
            <a:ext cx="8206740" cy="213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3" descr="question border 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3600"/>
            <a:ext cx="9144000" cy="439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1657350" y="369277"/>
            <a:ext cx="5886450" cy="495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9452" tIns="39726" rIns="79452" bIns="39726">
            <a:spAutoFit/>
          </a:bodyPr>
          <a:lstStyle/>
          <a:p>
            <a:r>
              <a:rPr lang="en-US" sz="2700" dirty="0">
                <a:solidFill>
                  <a:srgbClr val="FFFFFF"/>
                </a:solidFill>
                <a:latin typeface="Arial - 11"/>
              </a:rPr>
              <a:t>Rules for Dividing </a:t>
            </a:r>
            <a:r>
              <a:rPr lang="en-US" sz="2700" dirty="0" smtClean="0">
                <a:solidFill>
                  <a:srgbClr val="FFFFFF"/>
                </a:solidFill>
                <a:latin typeface="Arial - 11"/>
              </a:rPr>
              <a:t>Rational Numbers:</a:t>
            </a:r>
            <a:endParaRPr lang="en-US" sz="2700" dirty="0">
              <a:solidFill>
                <a:srgbClr val="FFFFFF"/>
              </a:solidFill>
              <a:latin typeface="Arial - 11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-274320" y="-295421"/>
            <a:ext cx="1714500" cy="1523268"/>
            <a:chOff x="-192" y="-224"/>
            <a:chExt cx="1200" cy="1155"/>
          </a:xfrm>
        </p:grpSpPr>
        <p:pic>
          <p:nvPicPr>
            <p:cNvPr id="7224" name="Picture 5" descr="sta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192" y="-224"/>
              <a:ext cx="1200" cy="1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225" name="Picture 6" descr="mathEx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0" y="112"/>
              <a:ext cx="210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533400" y="2209800"/>
            <a:ext cx="7863840" cy="10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endParaRPr lang="en-US" dirty="0"/>
          </a:p>
          <a:p>
            <a:r>
              <a:rPr lang="en-US" sz="2300" dirty="0" smtClean="0">
                <a:solidFill>
                  <a:srgbClr val="FF6820"/>
                </a:solidFill>
                <a:latin typeface="Arial - 16"/>
              </a:rPr>
              <a:t>Dividing </a:t>
            </a:r>
            <a:r>
              <a:rPr lang="en-US" sz="2300" dirty="0">
                <a:solidFill>
                  <a:srgbClr val="FF6820"/>
                </a:solidFill>
                <a:latin typeface="Arial - 16"/>
              </a:rPr>
              <a:t>two integers with different signs:</a:t>
            </a:r>
            <a:r>
              <a:rPr lang="en-US" sz="2300" dirty="0">
                <a:solidFill>
                  <a:srgbClr val="000000"/>
                </a:solidFill>
                <a:latin typeface="Arial - 16"/>
              </a:rPr>
              <a:t>	</a:t>
            </a:r>
            <a:r>
              <a:rPr lang="en-US" sz="2300" b="1" dirty="0">
                <a:solidFill>
                  <a:srgbClr val="000000"/>
                </a:solidFill>
                <a:latin typeface="Times New Roman - 16"/>
              </a:rPr>
              <a:t>			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240280" y="4684542"/>
            <a:ext cx="4800600" cy="434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2300" dirty="0">
                <a:solidFill>
                  <a:srgbClr val="004080"/>
                </a:solidFill>
                <a:latin typeface="Arial - 16"/>
              </a:rPr>
              <a:t>Negative</a:t>
            </a:r>
            <a:r>
              <a:rPr lang="en-US" sz="2300" b="1" dirty="0">
                <a:solidFill>
                  <a:srgbClr val="004080"/>
                </a:solidFill>
                <a:latin typeface="Arial - 16"/>
              </a:rPr>
              <a:t>      </a:t>
            </a:r>
            <a:r>
              <a:rPr lang="en-US" sz="2300" b="1" dirty="0" smtClean="0">
                <a:solidFill>
                  <a:srgbClr val="004080"/>
                </a:solidFill>
                <a:latin typeface="Arial - 16"/>
              </a:rPr>
              <a:t>P</a:t>
            </a:r>
            <a:r>
              <a:rPr lang="en-US" sz="2300" dirty="0" smtClean="0">
                <a:solidFill>
                  <a:srgbClr val="004080"/>
                </a:solidFill>
                <a:latin typeface="Arial - 16"/>
              </a:rPr>
              <a:t>ositive</a:t>
            </a:r>
            <a:r>
              <a:rPr lang="en-US" sz="2300" b="1" dirty="0" smtClean="0">
                <a:solidFill>
                  <a:srgbClr val="004080"/>
                </a:solidFill>
                <a:latin typeface="Arial - 16"/>
              </a:rPr>
              <a:t> </a:t>
            </a:r>
            <a:r>
              <a:rPr lang="en-US" sz="2300" b="1" dirty="0">
                <a:solidFill>
                  <a:srgbClr val="004080"/>
                </a:solidFill>
                <a:latin typeface="Arial - 16"/>
              </a:rPr>
              <a:t>= </a:t>
            </a:r>
            <a:r>
              <a:rPr lang="en-US" sz="2300" b="1" dirty="0" smtClean="0">
                <a:solidFill>
                  <a:srgbClr val="004080"/>
                </a:solidFill>
                <a:latin typeface="Arial - 16"/>
              </a:rPr>
              <a:t>N</a:t>
            </a:r>
            <a:r>
              <a:rPr lang="en-US" sz="2300" dirty="0" smtClean="0">
                <a:solidFill>
                  <a:srgbClr val="004080"/>
                </a:solidFill>
                <a:latin typeface="Arial - 16"/>
              </a:rPr>
              <a:t>egative</a:t>
            </a:r>
            <a:endParaRPr lang="en-US" sz="2300" dirty="0">
              <a:solidFill>
                <a:srgbClr val="004080"/>
              </a:solidFill>
              <a:latin typeface="Arial - 16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2183130" y="3207434"/>
            <a:ext cx="4732020" cy="434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2300" dirty="0">
                <a:solidFill>
                  <a:srgbClr val="004080"/>
                </a:solidFill>
                <a:latin typeface="Arial - 16"/>
              </a:rPr>
              <a:t>Positive       </a:t>
            </a:r>
            <a:r>
              <a:rPr lang="en-US" sz="2300" dirty="0" smtClean="0">
                <a:solidFill>
                  <a:srgbClr val="004080"/>
                </a:solidFill>
                <a:latin typeface="Arial - 16"/>
              </a:rPr>
              <a:t>Negative</a:t>
            </a:r>
            <a:r>
              <a:rPr lang="en-US" sz="2300" b="1" dirty="0" smtClean="0">
                <a:solidFill>
                  <a:srgbClr val="004080"/>
                </a:solidFill>
                <a:latin typeface="Arial - 16"/>
              </a:rPr>
              <a:t> </a:t>
            </a:r>
            <a:r>
              <a:rPr lang="en-US" sz="2300" b="1" dirty="0">
                <a:solidFill>
                  <a:srgbClr val="004080"/>
                </a:solidFill>
                <a:latin typeface="Arial - 16"/>
              </a:rPr>
              <a:t>= </a:t>
            </a:r>
            <a:r>
              <a:rPr lang="en-US" sz="2300" dirty="0">
                <a:solidFill>
                  <a:srgbClr val="004080"/>
                </a:solidFill>
                <a:latin typeface="Arial - 16"/>
              </a:rPr>
              <a:t> </a:t>
            </a:r>
            <a:r>
              <a:rPr lang="en-US" sz="2300" dirty="0" smtClean="0">
                <a:solidFill>
                  <a:srgbClr val="004080"/>
                </a:solidFill>
                <a:latin typeface="Arial - 16"/>
              </a:rPr>
              <a:t>Negative</a:t>
            </a:r>
            <a:endParaRPr lang="en-US" sz="2300" dirty="0">
              <a:solidFill>
                <a:srgbClr val="004080"/>
              </a:solidFill>
              <a:latin typeface="Arial - 16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2388870" y="3534508"/>
            <a:ext cx="125730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5400" dirty="0">
                <a:solidFill>
                  <a:srgbClr val="000000"/>
                </a:solidFill>
                <a:latin typeface="Arial - 16"/>
              </a:rPr>
              <a:t>+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4983480" y="3703321"/>
            <a:ext cx="617220" cy="43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2300" b="1" dirty="0">
                <a:solidFill>
                  <a:srgbClr val="004080"/>
                </a:solidFill>
                <a:latin typeface="Arial - 8"/>
              </a:rPr>
              <a:t>=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2560320" y="5011616"/>
            <a:ext cx="1257300" cy="110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6400" dirty="0">
                <a:solidFill>
                  <a:srgbClr val="000000"/>
                </a:solidFill>
                <a:latin typeface="Arial - 72"/>
              </a:rPr>
              <a:t>-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5715000" y="4969413"/>
            <a:ext cx="1257300" cy="10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6400" dirty="0">
                <a:solidFill>
                  <a:srgbClr val="000000"/>
                </a:solidFill>
                <a:latin typeface="Arial - 72"/>
              </a:rPr>
              <a:t>-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177790" y="5285936"/>
            <a:ext cx="457200" cy="43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2300" b="1" dirty="0">
                <a:solidFill>
                  <a:srgbClr val="004080"/>
                </a:solidFill>
                <a:latin typeface="Arial - 8"/>
              </a:rPr>
              <a:t>=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3188970" y="3587261"/>
            <a:ext cx="777240" cy="757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4400" b="1" dirty="0">
                <a:solidFill>
                  <a:srgbClr val="000000"/>
                </a:solidFill>
                <a:latin typeface="Times New Roman - 28"/>
              </a:rPr>
              <a:t> </a:t>
            </a:r>
            <a:r>
              <a:rPr lang="en-US" sz="4400" b="1" dirty="0">
                <a:solidFill>
                  <a:srgbClr val="004080"/>
                </a:solidFill>
                <a:latin typeface="Times New Roman - 28"/>
              </a:rPr>
              <a:t>÷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3188970" y="3070274"/>
            <a:ext cx="1188720" cy="77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4500" b="1" dirty="0">
                <a:solidFill>
                  <a:srgbClr val="000000"/>
                </a:solidFill>
                <a:latin typeface="Times New Roman - 28"/>
              </a:rPr>
              <a:t> </a:t>
            </a:r>
            <a:r>
              <a:rPr lang="en-US" sz="4500" b="1" dirty="0">
                <a:solidFill>
                  <a:srgbClr val="004080"/>
                </a:solidFill>
                <a:latin typeface="Times New Roman - 28"/>
              </a:rPr>
              <a:t>÷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3394710" y="4568483"/>
            <a:ext cx="777240" cy="757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4400" b="1" dirty="0">
                <a:solidFill>
                  <a:srgbClr val="000000"/>
                </a:solidFill>
                <a:latin typeface="Times New Roman - 28"/>
              </a:rPr>
              <a:t> </a:t>
            </a:r>
            <a:r>
              <a:rPr lang="en-US" sz="4400" b="1" dirty="0">
                <a:solidFill>
                  <a:srgbClr val="004080"/>
                </a:solidFill>
                <a:latin typeface="Times New Roman - 28"/>
              </a:rPr>
              <a:t>÷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3314700" y="5180428"/>
            <a:ext cx="777240" cy="757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4400" b="1" dirty="0">
                <a:solidFill>
                  <a:srgbClr val="000000"/>
                </a:solidFill>
                <a:latin typeface="Times New Roman - 28"/>
              </a:rPr>
              <a:t> </a:t>
            </a:r>
            <a:r>
              <a:rPr lang="en-US" sz="4400" b="1" dirty="0">
                <a:solidFill>
                  <a:srgbClr val="004080"/>
                </a:solidFill>
                <a:latin typeface="Times New Roman - 28"/>
              </a:rPr>
              <a:t>÷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4126230" y="3397348"/>
            <a:ext cx="571500" cy="109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6400" dirty="0">
                <a:solidFill>
                  <a:srgbClr val="000000"/>
                </a:solidFill>
                <a:latin typeface="Arial - 72"/>
              </a:rPr>
              <a:t>-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5589270" y="3376246"/>
            <a:ext cx="571500" cy="109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6400" dirty="0">
                <a:solidFill>
                  <a:srgbClr val="000000"/>
                </a:solidFill>
                <a:latin typeface="Arial - 72"/>
              </a:rPr>
              <a:t>-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4137660" y="5085471"/>
            <a:ext cx="640080" cy="946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5400" dirty="0">
                <a:solidFill>
                  <a:srgbClr val="000000"/>
                </a:solidFill>
                <a:latin typeface="Arial - 16"/>
              </a:rPr>
              <a:t>+</a:t>
            </a:r>
          </a:p>
        </p:txBody>
      </p:sp>
      <p:sp>
        <p:nvSpPr>
          <p:cNvPr id="7194" name="Freeform 26"/>
          <p:cNvSpPr>
            <a:spLocks/>
          </p:cNvSpPr>
          <p:nvPr/>
        </p:nvSpPr>
        <p:spPr bwMode="auto">
          <a:xfrm>
            <a:off x="6377940" y="5128994"/>
            <a:ext cx="37148" cy="39565"/>
          </a:xfrm>
          <a:custGeom>
            <a:avLst/>
            <a:gdLst>
              <a:gd name="T0" fmla="*/ 26 w 26"/>
              <a:gd name="T1" fmla="*/ 0 h 30"/>
              <a:gd name="T2" fmla="*/ 25 w 26"/>
              <a:gd name="T3" fmla="*/ 1 h 30"/>
              <a:gd name="T4" fmla="*/ 13 w 26"/>
              <a:gd name="T5" fmla="*/ 16 h 30"/>
              <a:gd name="T6" fmla="*/ 0 w 26"/>
              <a:gd name="T7" fmla="*/ 30 h 30"/>
              <a:gd name="T8" fmla="*/ 0 60000 65536"/>
              <a:gd name="T9" fmla="*/ 0 60000 65536"/>
              <a:gd name="T10" fmla="*/ 0 60000 65536"/>
              <a:gd name="T11" fmla="*/ 0 60000 65536"/>
              <a:gd name="T12" fmla="*/ 0 w 26"/>
              <a:gd name="T13" fmla="*/ 0 h 30"/>
              <a:gd name="T14" fmla="*/ 26 w 26"/>
              <a:gd name="T15" fmla="*/ 30 h 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" h="30">
                <a:moveTo>
                  <a:pt x="26" y="0"/>
                </a:moveTo>
                <a:lnTo>
                  <a:pt x="25" y="1"/>
                </a:lnTo>
                <a:lnTo>
                  <a:pt x="13" y="16"/>
                </a:lnTo>
                <a:lnTo>
                  <a:pt x="0" y="30"/>
                </a:lnTo>
              </a:path>
            </a:pathLst>
          </a:custGeom>
          <a:noFill/>
          <a:ln w="355600">
            <a:solidFill>
              <a:srgbClr val="FFFFFF"/>
            </a:solidFill>
            <a:round/>
            <a:headEnd/>
            <a:tailEnd/>
          </a:ln>
        </p:spPr>
        <p:txBody>
          <a:bodyPr wrap="none" lIns="79452" tIns="39726" rIns="79452" bIns="39726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2" descr="BlueQuestionBox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84406"/>
            <a:ext cx="8206740" cy="213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2651760" y="611945"/>
            <a:ext cx="3451860" cy="788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4600" dirty="0">
                <a:solidFill>
                  <a:srgbClr val="FFFFFF"/>
                </a:solidFill>
                <a:latin typeface="Arial - 11"/>
              </a:rPr>
              <a:t>Try some.</a:t>
            </a:r>
          </a:p>
        </p:txBody>
      </p:sp>
      <p:pic>
        <p:nvPicPr>
          <p:cNvPr id="8198" name="Picture 4" descr="question border 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" y="2141807"/>
            <a:ext cx="9144000" cy="439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-285750" y="-295421"/>
            <a:ext cx="1714500" cy="1523268"/>
            <a:chOff x="-200" y="-224"/>
            <a:chExt cx="1200" cy="1155"/>
          </a:xfrm>
        </p:grpSpPr>
        <p:pic>
          <p:nvPicPr>
            <p:cNvPr id="8211" name="Picture 5" descr="sta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200" y="-224"/>
              <a:ext cx="1200" cy="1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2" name="Picture 6" descr="point_math(1)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08" y="136"/>
              <a:ext cx="396" cy="4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742950" y="3144130"/>
            <a:ext cx="1737360" cy="2819693"/>
            <a:chOff x="520" y="2384"/>
            <a:chExt cx="1216" cy="2138"/>
          </a:xfrm>
        </p:grpSpPr>
        <p:sp>
          <p:nvSpPr>
            <p:cNvPr id="8208" name="Text Box 11"/>
            <p:cNvSpPr txBox="1">
              <a:spLocks noChangeArrowheads="1"/>
            </p:cNvSpPr>
            <p:nvPr/>
          </p:nvSpPr>
          <p:spPr bwMode="auto">
            <a:xfrm>
              <a:off x="536" y="2384"/>
              <a:ext cx="1152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dirty="0">
                  <a:solidFill>
                    <a:srgbClr val="000000"/>
                  </a:solidFill>
                  <a:latin typeface="Arial - 28"/>
                </a:rPr>
                <a:t>-48 ÷ 6=</a:t>
              </a:r>
            </a:p>
          </p:txBody>
        </p:sp>
        <p:sp>
          <p:nvSpPr>
            <p:cNvPr id="8209" name="Text Box 12"/>
            <p:cNvSpPr txBox="1">
              <a:spLocks noChangeArrowheads="1"/>
            </p:cNvSpPr>
            <p:nvPr/>
          </p:nvSpPr>
          <p:spPr bwMode="auto">
            <a:xfrm>
              <a:off x="560" y="3280"/>
              <a:ext cx="1152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dirty="0">
                  <a:solidFill>
                    <a:srgbClr val="000000"/>
                  </a:solidFill>
                  <a:latin typeface="Arial - 28"/>
                </a:rPr>
                <a:t>24 ÷ -6=</a:t>
              </a:r>
            </a:p>
          </p:txBody>
        </p:sp>
        <p:sp>
          <p:nvSpPr>
            <p:cNvPr id="8210" name="Text Box 13"/>
            <p:cNvSpPr txBox="1">
              <a:spLocks noChangeArrowheads="1"/>
            </p:cNvSpPr>
            <p:nvPr/>
          </p:nvSpPr>
          <p:spPr bwMode="auto">
            <a:xfrm>
              <a:off x="520" y="4184"/>
              <a:ext cx="1216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Arial - 28"/>
                </a:rPr>
                <a:t>-63 ÷ -9=</a:t>
              </a:r>
            </a:p>
          </p:txBody>
        </p:sp>
      </p:grpSp>
      <p:sp>
        <p:nvSpPr>
          <p:cNvPr id="8207" name="Text Box 19"/>
          <p:cNvSpPr txBox="1">
            <a:spLocks noChangeArrowheads="1"/>
          </p:cNvSpPr>
          <p:nvPr/>
        </p:nvSpPr>
        <p:spPr bwMode="auto">
          <a:xfrm>
            <a:off x="560070" y="2310618"/>
            <a:ext cx="7132320" cy="695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2000" dirty="0">
                <a:solidFill>
                  <a:srgbClr val="FF6820"/>
                </a:solidFill>
                <a:latin typeface="Arial - 24"/>
              </a:rPr>
              <a:t>Find the </a:t>
            </a:r>
            <a:r>
              <a:rPr lang="en-US" sz="2000" dirty="0" smtClean="0">
                <a:solidFill>
                  <a:srgbClr val="FF6820"/>
                </a:solidFill>
                <a:latin typeface="Arial - 24"/>
              </a:rPr>
              <a:t>quotient. Remember the rules for dividing rational numbers. </a:t>
            </a:r>
            <a:endParaRPr lang="en-US" sz="2000" dirty="0">
              <a:solidFill>
                <a:srgbClr val="FF6820"/>
              </a:solidFill>
              <a:latin typeface="Arial - 2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BlueQuestionBox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" y="84406"/>
            <a:ext cx="8309610" cy="215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 descr="question border 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" y="2141807"/>
            <a:ext cx="9144000" cy="439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-285750" y="-305972"/>
            <a:ext cx="1714500" cy="1523268"/>
            <a:chOff x="-200" y="-232"/>
            <a:chExt cx="1200" cy="1155"/>
          </a:xfrm>
        </p:grpSpPr>
        <p:pic>
          <p:nvPicPr>
            <p:cNvPr id="21524" name="Picture 4" descr="sta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200" y="-232"/>
              <a:ext cx="1200" cy="1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25" name="Picture 5" descr="mathTick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00" y="144"/>
              <a:ext cx="39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511" name="Text Box 9"/>
          <p:cNvSpPr txBox="1">
            <a:spLocks noChangeArrowheads="1"/>
          </p:cNvSpPr>
          <p:nvPr/>
        </p:nvSpPr>
        <p:spPr bwMode="auto">
          <a:xfrm>
            <a:off x="2514600" y="453683"/>
            <a:ext cx="3451860" cy="788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4600" dirty="0">
                <a:solidFill>
                  <a:srgbClr val="FFFFFF"/>
                </a:solidFill>
                <a:latin typeface="Arial - 11"/>
              </a:rPr>
              <a:t>Try some.</a:t>
            </a:r>
          </a:p>
        </p:txBody>
      </p:sp>
      <p:sp>
        <p:nvSpPr>
          <p:cNvPr id="21512" name="Text Box 10"/>
          <p:cNvSpPr txBox="1">
            <a:spLocks noChangeArrowheads="1"/>
          </p:cNvSpPr>
          <p:nvPr/>
        </p:nvSpPr>
        <p:spPr bwMode="auto">
          <a:xfrm>
            <a:off x="868680" y="2711548"/>
            <a:ext cx="2034540" cy="44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Arial - 28"/>
              </a:rPr>
              <a:t>-48 ÷ 6= -8</a:t>
            </a:r>
          </a:p>
        </p:txBody>
      </p:sp>
      <p:sp>
        <p:nvSpPr>
          <p:cNvPr id="21513" name="Text Box 11"/>
          <p:cNvSpPr txBox="1">
            <a:spLocks noChangeArrowheads="1"/>
          </p:cNvSpPr>
          <p:nvPr/>
        </p:nvSpPr>
        <p:spPr bwMode="auto">
          <a:xfrm>
            <a:off x="902970" y="3893234"/>
            <a:ext cx="2011680" cy="44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Arial - 28"/>
              </a:rPr>
              <a:t>24 ÷ -6= -4</a:t>
            </a:r>
          </a:p>
        </p:txBody>
      </p:sp>
      <p:sp>
        <p:nvSpPr>
          <p:cNvPr id="21514" name="Text Box 12"/>
          <p:cNvSpPr txBox="1">
            <a:spLocks noChangeArrowheads="1"/>
          </p:cNvSpPr>
          <p:nvPr/>
        </p:nvSpPr>
        <p:spPr bwMode="auto">
          <a:xfrm>
            <a:off x="845820" y="5085471"/>
            <a:ext cx="2011680" cy="434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Arial - 28"/>
              </a:rPr>
              <a:t>-63 ÷ -9= 7</a:t>
            </a:r>
          </a:p>
        </p:txBody>
      </p:sp>
      <p:sp>
        <p:nvSpPr>
          <p:cNvPr id="21515" name="Text Box 13"/>
          <p:cNvSpPr txBox="1">
            <a:spLocks noChangeArrowheads="1"/>
          </p:cNvSpPr>
          <p:nvPr/>
        </p:nvSpPr>
        <p:spPr bwMode="auto">
          <a:xfrm>
            <a:off x="891540" y="2985868"/>
            <a:ext cx="937260" cy="817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4600" dirty="0">
                <a:solidFill>
                  <a:srgbClr val="004080"/>
                </a:solidFill>
                <a:latin typeface="Arial - 16"/>
              </a:rPr>
              <a:t>-</a:t>
            </a:r>
          </a:p>
        </p:txBody>
      </p:sp>
      <p:sp>
        <p:nvSpPr>
          <p:cNvPr id="21516" name="Text Box 14"/>
          <p:cNvSpPr txBox="1">
            <a:spLocks noChangeArrowheads="1"/>
          </p:cNvSpPr>
          <p:nvPr/>
        </p:nvSpPr>
        <p:spPr bwMode="auto">
          <a:xfrm>
            <a:off x="1623060" y="3059724"/>
            <a:ext cx="982980" cy="725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4100" dirty="0">
                <a:solidFill>
                  <a:srgbClr val="004080"/>
                </a:solidFill>
                <a:latin typeface="Arial - 16"/>
              </a:rPr>
              <a:t>+</a:t>
            </a:r>
          </a:p>
        </p:txBody>
      </p:sp>
      <p:sp>
        <p:nvSpPr>
          <p:cNvPr id="21517" name="Text Box 15"/>
          <p:cNvSpPr txBox="1">
            <a:spLocks noChangeArrowheads="1"/>
          </p:cNvSpPr>
          <p:nvPr/>
        </p:nvSpPr>
        <p:spPr bwMode="auto">
          <a:xfrm>
            <a:off x="2274570" y="2996418"/>
            <a:ext cx="937260" cy="817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4600" dirty="0">
                <a:solidFill>
                  <a:srgbClr val="004080"/>
                </a:solidFill>
                <a:latin typeface="Arial - 16"/>
              </a:rPr>
              <a:t>-</a:t>
            </a:r>
          </a:p>
        </p:txBody>
      </p:sp>
      <p:sp>
        <p:nvSpPr>
          <p:cNvPr id="21518" name="Text Box 16"/>
          <p:cNvSpPr txBox="1">
            <a:spLocks noChangeArrowheads="1"/>
          </p:cNvSpPr>
          <p:nvPr/>
        </p:nvSpPr>
        <p:spPr bwMode="auto">
          <a:xfrm>
            <a:off x="845820" y="4262511"/>
            <a:ext cx="982980" cy="725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4100" dirty="0">
                <a:solidFill>
                  <a:srgbClr val="004080"/>
                </a:solidFill>
                <a:latin typeface="Arial - 16"/>
              </a:rPr>
              <a:t>+</a:t>
            </a:r>
          </a:p>
        </p:txBody>
      </p:sp>
      <p:sp>
        <p:nvSpPr>
          <p:cNvPr id="21519" name="Text Box 17"/>
          <p:cNvSpPr txBox="1">
            <a:spLocks noChangeArrowheads="1"/>
          </p:cNvSpPr>
          <p:nvPr/>
        </p:nvSpPr>
        <p:spPr bwMode="auto">
          <a:xfrm>
            <a:off x="1645920" y="4178104"/>
            <a:ext cx="937260" cy="817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4600" dirty="0">
                <a:solidFill>
                  <a:srgbClr val="004080"/>
                </a:solidFill>
                <a:latin typeface="Arial - 16"/>
              </a:rPr>
              <a:t>-</a:t>
            </a:r>
          </a:p>
        </p:txBody>
      </p:sp>
      <p:sp>
        <p:nvSpPr>
          <p:cNvPr id="21520" name="Text Box 18"/>
          <p:cNvSpPr txBox="1">
            <a:spLocks noChangeArrowheads="1"/>
          </p:cNvSpPr>
          <p:nvPr/>
        </p:nvSpPr>
        <p:spPr bwMode="auto">
          <a:xfrm>
            <a:off x="2251710" y="4188655"/>
            <a:ext cx="937260" cy="817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4600" dirty="0">
                <a:solidFill>
                  <a:srgbClr val="004080"/>
                </a:solidFill>
                <a:latin typeface="Arial - 16"/>
              </a:rPr>
              <a:t>-</a:t>
            </a:r>
          </a:p>
        </p:txBody>
      </p:sp>
      <p:sp>
        <p:nvSpPr>
          <p:cNvPr id="21521" name="Text Box 19"/>
          <p:cNvSpPr txBox="1">
            <a:spLocks noChangeArrowheads="1"/>
          </p:cNvSpPr>
          <p:nvPr/>
        </p:nvSpPr>
        <p:spPr bwMode="auto">
          <a:xfrm>
            <a:off x="891540" y="5285935"/>
            <a:ext cx="937260" cy="817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4600" dirty="0">
                <a:solidFill>
                  <a:srgbClr val="004080"/>
                </a:solidFill>
                <a:latin typeface="Arial - 16"/>
              </a:rPr>
              <a:t>-</a:t>
            </a:r>
          </a:p>
        </p:txBody>
      </p:sp>
      <p:sp>
        <p:nvSpPr>
          <p:cNvPr id="21522" name="Text Box 20"/>
          <p:cNvSpPr txBox="1">
            <a:spLocks noChangeArrowheads="1"/>
          </p:cNvSpPr>
          <p:nvPr/>
        </p:nvSpPr>
        <p:spPr bwMode="auto">
          <a:xfrm>
            <a:off x="1600200" y="5296486"/>
            <a:ext cx="937260" cy="817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4600" dirty="0">
                <a:solidFill>
                  <a:srgbClr val="004080"/>
                </a:solidFill>
                <a:latin typeface="Arial - 16"/>
              </a:rPr>
              <a:t>-</a:t>
            </a:r>
          </a:p>
        </p:txBody>
      </p:sp>
      <p:sp>
        <p:nvSpPr>
          <p:cNvPr id="21523" name="Text Box 21"/>
          <p:cNvSpPr txBox="1">
            <a:spLocks noChangeArrowheads="1"/>
          </p:cNvSpPr>
          <p:nvPr/>
        </p:nvSpPr>
        <p:spPr bwMode="auto">
          <a:xfrm>
            <a:off x="2148840" y="5391444"/>
            <a:ext cx="982980" cy="725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4100" dirty="0">
                <a:solidFill>
                  <a:srgbClr val="004080"/>
                </a:solidFill>
                <a:latin typeface="Arial - 16"/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14" name="Group 10"/>
          <p:cNvGraphicFramePr>
            <a:graphicFrameLocks noGrp="1"/>
          </p:cNvGraphicFramePr>
          <p:nvPr/>
        </p:nvGraphicFramePr>
        <p:xfrm>
          <a:off x="0" y="3505200"/>
          <a:ext cx="9144000" cy="145694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91440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Remember: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The quotient of two integers with the same sign is </a:t>
                      </a:r>
                      <a:r>
                        <a:rPr kumimoji="0" lang="en-US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Positive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Dividing Rational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14" name="Group 10"/>
          <p:cNvGraphicFramePr>
            <a:graphicFrameLocks noGrp="1"/>
          </p:cNvGraphicFramePr>
          <p:nvPr/>
        </p:nvGraphicFramePr>
        <p:xfrm>
          <a:off x="0" y="3505200"/>
          <a:ext cx="9144000" cy="145694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91440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Remember: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The quotient of two integers with opposite signs is </a:t>
                      </a:r>
                      <a:r>
                        <a:rPr kumimoji="0" lang="en-US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Negative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Dividing Rational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369</TotalTime>
  <Words>628</Words>
  <Application>Microsoft Office PowerPoint</Application>
  <PresentationFormat>On-screen Show (4:3)</PresentationFormat>
  <Paragraphs>186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Shimmer</vt:lpstr>
      <vt:lpstr>Dividing Rational Numbers</vt:lpstr>
      <vt:lpstr>Dividing Rational Numbers</vt:lpstr>
      <vt:lpstr>Dividing Rational Numbers</vt:lpstr>
      <vt:lpstr>Slide 4</vt:lpstr>
      <vt:lpstr>Slide 5</vt:lpstr>
      <vt:lpstr>Slide 6</vt:lpstr>
      <vt:lpstr>Slide 7</vt:lpstr>
      <vt:lpstr>Dividing Rational Numbers</vt:lpstr>
      <vt:lpstr>Dividing Rational Numbers</vt:lpstr>
      <vt:lpstr>Dividing Rational Numbers</vt:lpstr>
      <vt:lpstr>Dividing Rational Numbers</vt:lpstr>
      <vt:lpstr>Dividing Rational Numbers</vt:lpstr>
      <vt:lpstr>Dividing Rational Numbers</vt:lpstr>
      <vt:lpstr>Dividing Rational Numbers</vt:lpstr>
      <vt:lpstr>Dividing Rational Numbers</vt:lpstr>
      <vt:lpstr>Dividing Rational Numbers</vt:lpstr>
      <vt:lpstr>Dividing Rational Numbers</vt:lpstr>
      <vt:lpstr>Dividing Rational Numbers</vt:lpstr>
      <vt:lpstr>Dividing Rational Numbers</vt:lpstr>
      <vt:lpstr>Dividing Rational Numbers</vt:lpstr>
      <vt:lpstr>Dividing Rational Numbers</vt:lpstr>
      <vt:lpstr>Dividing Rational Numbers</vt:lpstr>
      <vt:lpstr>Student Activity</vt:lpstr>
      <vt:lpstr>Do Not Disturb    Work In Progress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Edwin Silie</dc:creator>
  <cp:lastModifiedBy>Silie</cp:lastModifiedBy>
  <cp:revision>30</cp:revision>
  <dcterms:created xsi:type="dcterms:W3CDTF">2010-01-12T00:55:11Z</dcterms:created>
  <dcterms:modified xsi:type="dcterms:W3CDTF">2011-03-29T00:28:34Z</dcterms:modified>
</cp:coreProperties>
</file>