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Default Extension="wmf" ContentType="image/x-wmf"/>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Override PartName="/ppt/theme/themeOverride1.xml" ContentType="application/vnd.openxmlformats-officedocument.themeOverr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ADE7"/>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38" d="100"/>
          <a:sy n="138" d="100"/>
        </p:scale>
        <p:origin x="-1600"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592CBD49-45AC-4363-8006-B05861EDEA6B}" type="datetimeFigureOut">
              <a:rPr lang="en-US"/>
              <a:pPr>
                <a:defRPr/>
              </a:pPr>
              <a:t>2/22/11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153AB10-8E83-4FCE-A544-2BD6D84AAB1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2D84A99-DCFF-49B4-9E77-B0C03AD55CFC}" type="slidenum">
              <a:rPr lang="en-US"/>
              <a:pPr fontAlgn="base">
                <a:spcBef>
                  <a:spcPct val="0"/>
                </a:spcBef>
                <a:spcAft>
                  <a:spcPct val="0"/>
                </a:spcAft>
              </a:pPr>
              <a:t>11</a:t>
            </a:fld>
            <a:endParaRPr lang="en-US"/>
          </a:p>
        </p:txBody>
      </p:sp>
      <p:sp>
        <p:nvSpPr>
          <p:cNvPr id="26626"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6627"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9E5443B-F0A6-42F3-A95A-668637E69BAD}" type="slidenum">
              <a:rPr lang="en-US"/>
              <a:pPr fontAlgn="base">
                <a:spcBef>
                  <a:spcPct val="0"/>
                </a:spcBef>
                <a:spcAft>
                  <a:spcPct val="0"/>
                </a:spcAft>
              </a:pPr>
              <a:t>12</a:t>
            </a:fld>
            <a:endParaRPr lang="en-US"/>
          </a:p>
        </p:txBody>
      </p:sp>
      <p:sp>
        <p:nvSpPr>
          <p:cNvPr id="2867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867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3D13D8-0763-4A2E-A4D3-1F9C6BF65F91}" type="slidenum">
              <a:rPr lang="en-AU"/>
              <a:pPr fontAlgn="base">
                <a:spcBef>
                  <a:spcPct val="0"/>
                </a:spcBef>
                <a:spcAft>
                  <a:spcPct val="0"/>
                </a:spcAft>
              </a:pPr>
              <a:t>13</a:t>
            </a:fld>
            <a:endParaRPr lang="en-AU"/>
          </a:p>
        </p:txBody>
      </p:sp>
      <p:sp>
        <p:nvSpPr>
          <p:cNvPr id="307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Straight Connector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AU"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AU"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A2A068B9-A7C1-42FC-AE7D-094F37773115}" type="datetimeFigureOut">
              <a:rPr lang="en-US"/>
              <a:pPr>
                <a:defRPr/>
              </a:pPr>
              <a:t>2/22/11</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3914DC3D-C7BF-4791-B216-815F333E5BD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B24254A-24F4-4C16-87F5-965340D2C47C}" type="datetimeFigureOut">
              <a:rPr lang="en-US"/>
              <a:pPr>
                <a:defRPr/>
              </a:pPr>
              <a:t>2/22/11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30749C1-AC6A-4C61-AC77-477C6DC5DA6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F5C7D0B-D5D8-4300-A4D3-AF74A1DBA5AA}" type="datetimeFigureOut">
              <a:rPr lang="en-US"/>
              <a:pPr>
                <a:defRPr/>
              </a:pPr>
              <a:t>2/22/11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6B107CF-94E6-4FFF-A7CF-E81C7AE5EEB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1"/>
            <a:ext cx="6554788" cy="1216025"/>
          </a:xfrm>
        </p:spPr>
        <p:txBody>
          <a:bodyPr/>
          <a:lstStyle/>
          <a:p>
            <a:r>
              <a:rPr lang="en-AU" smtClean="0"/>
              <a:t>Click to edit Master title style</a:t>
            </a:r>
            <a:endParaRPr lang="en-US"/>
          </a:p>
        </p:txBody>
      </p:sp>
      <p:sp>
        <p:nvSpPr>
          <p:cNvPr id="3" name="SmartArt Placeholder 2"/>
          <p:cNvSpPr>
            <a:spLocks noGrp="1"/>
          </p:cNvSpPr>
          <p:nvPr>
            <p:ph type="dgm" idx="1"/>
          </p:nvPr>
        </p:nvSpPr>
        <p:spPr>
          <a:xfrm>
            <a:off x="304801" y="2514600"/>
            <a:ext cx="5105400" cy="3657600"/>
          </a:xfrm>
        </p:spPr>
        <p:txBody>
          <a:bodyPr>
            <a:normAutofit/>
          </a:bodyPr>
          <a:lstStyle/>
          <a:p>
            <a:pPr lvl="0"/>
            <a:endParaRPr lang="en-US" noProof="0">
              <a:sym typeface="Gill Sans" charset="0"/>
            </a:endParaRPr>
          </a:p>
        </p:txBody>
      </p:sp>
      <p:sp>
        <p:nvSpPr>
          <p:cNvPr id="4" name="Date Placeholder 3"/>
          <p:cNvSpPr>
            <a:spLocks noGrp="1"/>
          </p:cNvSpPr>
          <p:nvPr>
            <p:ph type="dt" sz="half" idx="10"/>
          </p:nvPr>
        </p:nvSpPr>
        <p:spPr>
          <a:xfrm>
            <a:off x="655638" y="6477000"/>
            <a:ext cx="1630362" cy="304800"/>
          </a:xfrm>
        </p:spPr>
        <p:txBody>
          <a:bodyPr lIns="91435" tIns="45718" rIns="91435" bIns="45718"/>
          <a:lstStyle>
            <a:lvl1pPr>
              <a:defRPr/>
            </a:lvl1pPr>
          </a:lstStyle>
          <a:p>
            <a:pPr>
              <a:defRPr/>
            </a:pPr>
            <a:endParaRPr lang="en-AU"/>
          </a:p>
        </p:txBody>
      </p:sp>
      <p:sp>
        <p:nvSpPr>
          <p:cNvPr id="5" name="Footer Placeholder 4"/>
          <p:cNvSpPr>
            <a:spLocks noGrp="1"/>
          </p:cNvSpPr>
          <p:nvPr>
            <p:ph type="ftr" sz="quarter" idx="11"/>
          </p:nvPr>
        </p:nvSpPr>
        <p:spPr>
          <a:xfrm>
            <a:off x="3505200" y="6477000"/>
            <a:ext cx="2020888" cy="304800"/>
          </a:xfrm>
        </p:spPr>
        <p:txBody>
          <a:bodyPr lIns="91435" tIns="45718" rIns="91435" bIns="45718"/>
          <a:lstStyle>
            <a:lvl1pPr>
              <a:defRPr/>
            </a:lvl1pPr>
          </a:lstStyle>
          <a:p>
            <a:pPr>
              <a:defRPr/>
            </a:pPr>
            <a:endParaRPr lang="en-AU"/>
          </a:p>
        </p:txBody>
      </p:sp>
      <p:sp>
        <p:nvSpPr>
          <p:cNvPr id="6" name="Slide Number Placeholder 5"/>
          <p:cNvSpPr>
            <a:spLocks noGrp="1"/>
          </p:cNvSpPr>
          <p:nvPr>
            <p:ph type="sldNum" sz="quarter" idx="12"/>
          </p:nvPr>
        </p:nvSpPr>
        <p:spPr>
          <a:xfrm>
            <a:off x="6934200" y="6477000"/>
            <a:ext cx="1630363" cy="304800"/>
          </a:xfrm>
        </p:spPr>
        <p:txBody>
          <a:bodyPr lIns="91435" tIns="45718" rIns="91435" bIns="45718"/>
          <a:lstStyle>
            <a:lvl1pPr>
              <a:defRPr/>
            </a:lvl1pPr>
          </a:lstStyle>
          <a:p>
            <a:pPr>
              <a:defRPr/>
            </a:pPr>
            <a:fld id="{695EAF30-2775-406D-9035-042F35646AB2}"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D858D006-D206-4DB0-8CC5-A984BBF07AD1}" type="datetimeFigureOut">
              <a:rPr lang="en-US"/>
              <a:pPr>
                <a:defRPr/>
              </a:pPr>
              <a:t>2/22/11</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280F5214-A16E-42E6-960F-F3D9B2DD256E}"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AU"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AU"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10DC152E-6FFE-4461-B134-80DFFD27AA8F}" type="datetimeFigureOut">
              <a:rPr lang="en-US"/>
              <a:pPr>
                <a:defRPr/>
              </a:pPr>
              <a:t>2/22/11</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86E19F03-7C68-406C-9350-F46163E4BC8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6253F7CF-B0BD-413B-9C1A-1FD42CF54E85}" type="datetimeFigureOut">
              <a:rPr lang="en-US"/>
              <a:pPr>
                <a:defRPr/>
              </a:pPr>
              <a:t>2/22/11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A908B32-7E53-4AE2-9BB5-FB30E7BD073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AU"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AU"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AU"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AE7A4CDB-F51D-4DE9-9627-D3F1B83F180F}" type="datetimeFigureOut">
              <a:rPr lang="en-US"/>
              <a:pPr>
                <a:defRPr/>
              </a:pPr>
              <a:t>2/22/11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1EE9749E-FA16-45AD-86EC-1CC6DECE4CE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C6049B99-7D91-48E6-AB6A-45BF640641D4}" type="datetimeFigureOut">
              <a:rPr lang="en-US"/>
              <a:pPr>
                <a:defRPr/>
              </a:pPr>
              <a:t>2/22/11</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8368A475-2A8E-47C2-A286-D3A9ACF8D0FF}"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8184560-D4CD-4303-999A-D1919A22D8F9}" type="datetimeFigureOut">
              <a:rPr lang="en-US"/>
              <a:pPr>
                <a:defRPr/>
              </a:pPr>
              <a:t>2/22/11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931F7092-4172-463F-B5C1-F4EA703ADB2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5"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Straight Connector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Oval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AU"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AU"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3F6443D6-6609-4959-B93B-30EC4A54E723}" type="datetimeFigureOut">
              <a:rPr lang="en-US"/>
              <a:pPr>
                <a:defRPr/>
              </a:pPr>
              <a:t>2/22/11</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A8DAD3C7-CADA-4746-BA06-4E6CD760AE6F}"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5"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Oval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Straight Connector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AU"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AU"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0069AF13-5690-45D5-B9A8-8C5CB18ABB88}" type="datetimeFigureOut">
              <a:rPr lang="en-US"/>
              <a:pPr>
                <a:defRPr/>
              </a:pPr>
              <a:t>2/22/11</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78EBD863-7F7D-4768-8458-512ACD5C55CB}"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AU"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smtClean="0"/>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fld id="{CB69AECA-EC63-4C89-ACA3-587EEB6E6978}" type="datetimeFigureOut">
              <a:rPr lang="en-US"/>
              <a:pPr>
                <a:defRPr/>
              </a:pPr>
              <a:t>2/22/11</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4BC4D89F-40B4-4865-8A4A-4517E072DEA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2" r:id="rId4"/>
    <p:sldLayoutId id="2147483671" r:id="rId5"/>
    <p:sldLayoutId id="2147483676" r:id="rId6"/>
    <p:sldLayoutId id="2147483670" r:id="rId7"/>
    <p:sldLayoutId id="2147483677" r:id="rId8"/>
    <p:sldLayoutId id="2147483678" r:id="rId9"/>
    <p:sldLayoutId id="2147483669" r:id="rId10"/>
    <p:sldLayoutId id="2147483668" r:id="rId11"/>
    <p:sldLayoutId id="2147483679" r:id="rId12"/>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112838"/>
            <a:ext cx="6172200" cy="1893887"/>
          </a:xfrm>
        </p:spPr>
        <p:txBody>
          <a:bodyPr/>
          <a:lstStyle/>
          <a:p>
            <a:pPr algn="ctr" fontAlgn="auto">
              <a:spcAft>
                <a:spcPts val="0"/>
              </a:spcAft>
              <a:defRPr/>
            </a:pPr>
            <a:r>
              <a:rPr lang="en-US" dirty="0" smtClean="0"/>
              <a:t>Ellen White: The Journey of Faith</a:t>
            </a:r>
            <a:endParaRPr lang="en-US" dirty="0"/>
          </a:p>
        </p:txBody>
      </p:sp>
      <p:sp>
        <p:nvSpPr>
          <p:cNvPr id="15362" name="Subtitle 2"/>
          <p:cNvSpPr>
            <a:spLocks noGrp="1"/>
          </p:cNvSpPr>
          <p:nvPr>
            <p:ph type="subTitle" idx="1"/>
          </p:nvPr>
        </p:nvSpPr>
        <p:spPr>
          <a:xfrm>
            <a:off x="2286000" y="3170238"/>
            <a:ext cx="6172200" cy="1371600"/>
          </a:xfrm>
        </p:spPr>
        <p:txBody>
          <a:bodyPr/>
          <a:lstStyle/>
          <a:p>
            <a:pPr algn="ctr"/>
            <a:r>
              <a:rPr lang="en-US" sz="2400" smtClean="0"/>
              <a:t>Module IV</a:t>
            </a:r>
          </a:p>
          <a:p>
            <a:pPr algn="ctr"/>
            <a:r>
              <a:rPr lang="en-US" sz="2400" smtClean="0"/>
              <a:t>“Walking with God”</a:t>
            </a:r>
          </a:p>
        </p:txBody>
      </p:sp>
      <p:sp>
        <p:nvSpPr>
          <p:cNvPr id="15363" name="TextBox 3"/>
          <p:cNvSpPr txBox="1">
            <a:spLocks noChangeArrowheads="1"/>
          </p:cNvSpPr>
          <p:nvPr/>
        </p:nvSpPr>
        <p:spPr bwMode="auto">
          <a:xfrm>
            <a:off x="2286000" y="5332413"/>
            <a:ext cx="6172200" cy="954107"/>
          </a:xfrm>
          <a:prstGeom prst="rect">
            <a:avLst/>
          </a:prstGeom>
          <a:noFill/>
          <a:ln w="9525">
            <a:noFill/>
            <a:miter lim="800000"/>
            <a:headEnd/>
            <a:tailEnd/>
          </a:ln>
        </p:spPr>
        <p:txBody>
          <a:bodyPr>
            <a:spAutoFit/>
          </a:bodyPr>
          <a:lstStyle/>
          <a:p>
            <a:r>
              <a:rPr lang="en-US" sz="1400" i="1" dirty="0">
                <a:latin typeface="Century Schoolbook" pitchFamily="18" charset="0"/>
              </a:rPr>
              <a:t>Dr. John </a:t>
            </a:r>
            <a:r>
              <a:rPr lang="en-US" sz="1400" i="1" dirty="0" err="1">
                <a:latin typeface="Century Schoolbook" pitchFamily="18" charset="0"/>
              </a:rPr>
              <a:t>Skrzypaszek</a:t>
            </a:r>
            <a:endParaRPr lang="en-US" sz="1400" i="1" dirty="0">
              <a:latin typeface="Century Schoolbook" pitchFamily="18" charset="0"/>
            </a:endParaRPr>
          </a:p>
          <a:p>
            <a:r>
              <a:rPr lang="en-US" sz="1400" i="1" dirty="0">
                <a:latin typeface="Century Schoolbook" pitchFamily="18" charset="0"/>
              </a:rPr>
              <a:t>Director,</a:t>
            </a:r>
          </a:p>
          <a:p>
            <a:r>
              <a:rPr lang="en-US" sz="1400" i="1" dirty="0">
                <a:latin typeface="Century Schoolbook" pitchFamily="18" charset="0"/>
              </a:rPr>
              <a:t>Ellen G. White Research Centre</a:t>
            </a:r>
          </a:p>
          <a:p>
            <a:r>
              <a:rPr lang="en-US" sz="1400" i="1" dirty="0">
                <a:latin typeface="Century Schoolbook" pitchFamily="18" charset="0"/>
              </a:rPr>
              <a:t>Avondale College.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Walking with God</a:t>
            </a:r>
            <a:endParaRPr lang="en-US" dirty="0"/>
          </a:p>
        </p:txBody>
      </p:sp>
      <p:sp>
        <p:nvSpPr>
          <p:cNvPr id="24578" name="TextBox 3"/>
          <p:cNvSpPr txBox="1">
            <a:spLocks noChangeArrowheads="1"/>
          </p:cNvSpPr>
          <p:nvPr/>
        </p:nvSpPr>
        <p:spPr bwMode="auto">
          <a:xfrm>
            <a:off x="1555750" y="1776413"/>
            <a:ext cx="5999163" cy="461962"/>
          </a:xfrm>
          <a:prstGeom prst="rect">
            <a:avLst/>
          </a:prstGeom>
          <a:noFill/>
          <a:ln w="9525">
            <a:noFill/>
            <a:miter lim="800000"/>
            <a:headEnd/>
            <a:tailEnd/>
          </a:ln>
        </p:spPr>
        <p:txBody>
          <a:bodyPr>
            <a:spAutoFit/>
          </a:bodyPr>
          <a:lstStyle/>
          <a:p>
            <a:pPr algn="ctr"/>
            <a:r>
              <a:rPr lang="en-US" sz="2400">
                <a:latin typeface="Century Schoolbook" pitchFamily="18" charset="0"/>
              </a:rPr>
              <a:t>What did it mean for Ellen White?</a:t>
            </a:r>
          </a:p>
        </p:txBody>
      </p:sp>
      <p:sp>
        <p:nvSpPr>
          <p:cNvPr id="24579" name="TextBox 4"/>
          <p:cNvSpPr txBox="1">
            <a:spLocks noChangeArrowheads="1"/>
          </p:cNvSpPr>
          <p:nvPr/>
        </p:nvSpPr>
        <p:spPr bwMode="auto">
          <a:xfrm>
            <a:off x="276225" y="2779713"/>
            <a:ext cx="8466138" cy="2522537"/>
          </a:xfrm>
          <a:prstGeom prst="rect">
            <a:avLst/>
          </a:prstGeom>
          <a:noFill/>
          <a:ln w="9525">
            <a:noFill/>
            <a:miter lim="800000"/>
            <a:headEnd/>
            <a:tailEnd/>
          </a:ln>
        </p:spPr>
        <p:txBody>
          <a:bodyPr>
            <a:spAutoFit/>
          </a:bodyPr>
          <a:lstStyle/>
          <a:p>
            <a:pPr algn="ctr"/>
            <a:r>
              <a:rPr lang="en-AU" sz="2000">
                <a:latin typeface="Century Schoolbook" pitchFamily="18" charset="0"/>
              </a:rPr>
              <a:t>“The more we study the divine character in the light of the cross, the more we see mercy, tenderness and forgiveness blended with equity and justice, and the more clearly we discern innumerable evidences of a love that is infinite and a tender pity surpassing a mother’s yearning sympathy for her wayward child”</a:t>
            </a:r>
          </a:p>
          <a:p>
            <a:pPr algn="ctr"/>
            <a:r>
              <a:rPr lang="en-AU" sz="2000">
                <a:latin typeface="Century Schoolbook" pitchFamily="18" charset="0"/>
              </a:rPr>
              <a:t> </a:t>
            </a:r>
          </a:p>
          <a:p>
            <a:pPr algn="ctr"/>
            <a:r>
              <a:rPr lang="en-AU" sz="2000">
                <a:latin typeface="Century Schoolbook" pitchFamily="18" charset="0"/>
              </a:rPr>
              <a:t>Ellen White, </a:t>
            </a:r>
            <a:r>
              <a:rPr lang="en-AU" sz="2000" i="1">
                <a:latin typeface="Century Schoolbook" pitchFamily="18" charset="0"/>
              </a:rPr>
              <a:t>Steps to Christ</a:t>
            </a:r>
            <a:r>
              <a:rPr lang="en-AU" sz="2000">
                <a:latin typeface="Century Schoolbook" pitchFamily="18" charset="0"/>
              </a:rPr>
              <a:t>, 15.</a:t>
            </a:r>
          </a:p>
          <a:p>
            <a:endParaRPr lang="en-US">
              <a:latin typeface="Century Schoolbook"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533400" y="228600"/>
            <a:ext cx="8228013" cy="1216025"/>
          </a:xfrm>
        </p:spPr>
        <p:txBody>
          <a:bodyPr/>
          <a:lstStyle/>
          <a:p>
            <a:pPr fontAlgn="auto">
              <a:spcAft>
                <a:spcPts val="0"/>
              </a:spcAft>
              <a:defRPr/>
            </a:pPr>
            <a:r>
              <a:rPr lang="en-US" sz="3200" dirty="0" smtClean="0">
                <a:latin typeface="Times New Roman" charset="0"/>
                <a:ea typeface="Times New Roman" charset="0"/>
                <a:cs typeface="Times New Roman" charset="0"/>
              </a:rPr>
              <a:t>Walking with god</a:t>
            </a:r>
            <a:endParaRPr lang="en-AU" sz="3200" dirty="0">
              <a:latin typeface="Times New Roman" charset="0"/>
              <a:ea typeface="Times New Roman" charset="0"/>
              <a:cs typeface="Times New Roman" charset="0"/>
            </a:endParaRPr>
          </a:p>
        </p:txBody>
      </p:sp>
      <p:sp>
        <p:nvSpPr>
          <p:cNvPr id="289795" name="Oval 3"/>
          <p:cNvSpPr>
            <a:spLocks noChangeArrowheads="1"/>
          </p:cNvSpPr>
          <p:nvPr/>
        </p:nvSpPr>
        <p:spPr bwMode="auto">
          <a:xfrm>
            <a:off x="3733800" y="3200400"/>
            <a:ext cx="1447800" cy="1295400"/>
          </a:xfrm>
          <a:prstGeom prst="ellipse">
            <a:avLst/>
          </a:prstGeom>
          <a:solidFill>
            <a:srgbClr val="FFFF00"/>
          </a:solidFill>
          <a:ln w="9525">
            <a:solidFill>
              <a:schemeClr val="tx1"/>
            </a:solidFill>
            <a:round/>
            <a:headEnd/>
            <a:tailEnd/>
          </a:ln>
          <a:effectLst>
            <a:glow rad="152400">
              <a:srgbClr val="0000FF">
                <a:alpha val="75000"/>
              </a:srgbClr>
            </a:glow>
            <a:reflection stA="50000" endPos="75000" dist="12700" dir="5400000" sy="-100000" algn="bl" rotWithShape="0"/>
          </a:effectLst>
        </p:spPr>
        <p:txBody>
          <a:bodyPr wrap="none" lIns="91435" tIns="45718" rIns="91435" bIns="45718" anchor="ctr"/>
          <a:lstStyle/>
          <a:p>
            <a:endParaRPr lang="en-AU">
              <a:latin typeface="Century Schoolbook" pitchFamily="18" charset="0"/>
            </a:endParaRPr>
          </a:p>
        </p:txBody>
      </p:sp>
      <p:sp>
        <p:nvSpPr>
          <p:cNvPr id="289796" name="Text Box 4"/>
          <p:cNvSpPr txBox="1">
            <a:spLocks noChangeArrowheads="1"/>
          </p:cNvSpPr>
          <p:nvPr/>
        </p:nvSpPr>
        <p:spPr bwMode="auto">
          <a:xfrm>
            <a:off x="3983038" y="3482975"/>
            <a:ext cx="989012" cy="461963"/>
          </a:xfrm>
          <a:prstGeom prst="rect">
            <a:avLst/>
          </a:prstGeom>
          <a:noFill/>
          <a:ln w="9525">
            <a:noFill/>
            <a:miter lim="800000"/>
            <a:headEnd/>
            <a:tailEnd/>
          </a:ln>
        </p:spPr>
        <p:txBody>
          <a:bodyPr lIns="91435" tIns="45718" rIns="91435" bIns="45718">
            <a:spAutoFit/>
          </a:bodyPr>
          <a:lstStyle/>
          <a:p>
            <a:pPr algn="ctr">
              <a:spcBef>
                <a:spcPct val="50000"/>
              </a:spcBef>
            </a:pPr>
            <a:r>
              <a:rPr lang="en-US" sz="2400">
                <a:solidFill>
                  <a:srgbClr val="000000"/>
                </a:solidFill>
                <a:latin typeface="Times New Roman" pitchFamily="18" charset="0"/>
                <a:cs typeface="Times New Roman" pitchFamily="18" charset="0"/>
              </a:rPr>
              <a:t>Jesus</a:t>
            </a:r>
          </a:p>
        </p:txBody>
      </p:sp>
      <p:sp>
        <p:nvSpPr>
          <p:cNvPr id="289797" name="Text Box 5"/>
          <p:cNvSpPr txBox="1">
            <a:spLocks noChangeArrowheads="1"/>
          </p:cNvSpPr>
          <p:nvPr/>
        </p:nvSpPr>
        <p:spPr bwMode="auto">
          <a:xfrm>
            <a:off x="3446463" y="4660900"/>
            <a:ext cx="1981200" cy="369888"/>
          </a:xfrm>
          <a:prstGeom prst="rect">
            <a:avLst/>
          </a:prstGeom>
          <a:noFill/>
          <a:ln w="9525">
            <a:noFill/>
            <a:miter lim="800000"/>
            <a:headEnd/>
            <a:tailEnd/>
          </a:ln>
        </p:spPr>
        <p:txBody>
          <a:bodyPr lIns="91435" tIns="45718" rIns="91435" bIns="45718">
            <a:spAutoFit/>
          </a:bodyPr>
          <a:lstStyle/>
          <a:p>
            <a:pPr algn="ctr">
              <a:spcBef>
                <a:spcPct val="50000"/>
              </a:spcBef>
            </a:pPr>
            <a:r>
              <a:rPr lang="en-US" b="1">
                <a:latin typeface="Times New Roman" pitchFamily="18" charset="0"/>
                <a:cs typeface="Times New Roman" pitchFamily="18" charset="0"/>
              </a:rPr>
              <a:t>Bible</a:t>
            </a:r>
            <a:endParaRPr lang="en-US">
              <a:latin typeface="Times New Roman" pitchFamily="18" charset="0"/>
              <a:cs typeface="Times New Roman" pitchFamily="18" charset="0"/>
            </a:endParaRPr>
          </a:p>
        </p:txBody>
      </p:sp>
      <p:sp>
        <p:nvSpPr>
          <p:cNvPr id="289798" name="Oval 6"/>
          <p:cNvSpPr>
            <a:spLocks noChangeArrowheads="1"/>
          </p:cNvSpPr>
          <p:nvPr/>
        </p:nvSpPr>
        <p:spPr bwMode="auto">
          <a:xfrm>
            <a:off x="3886200" y="5334000"/>
            <a:ext cx="1168400" cy="1095375"/>
          </a:xfrm>
          <a:prstGeom prst="ellipse">
            <a:avLst/>
          </a:prstGeom>
          <a:solidFill>
            <a:srgbClr val="FF99CC"/>
          </a:solidFill>
          <a:ln w="9525">
            <a:solidFill>
              <a:schemeClr val="tx1"/>
            </a:solidFill>
            <a:round/>
            <a:headEnd/>
            <a:tailEnd/>
          </a:ln>
        </p:spPr>
        <p:txBody>
          <a:bodyPr wrap="none" lIns="91435" tIns="45718" rIns="91435" bIns="45718" anchor="ctr"/>
          <a:lstStyle/>
          <a:p>
            <a:endParaRPr lang="en-AU">
              <a:latin typeface="Century Schoolbook" pitchFamily="18" charset="0"/>
            </a:endParaRPr>
          </a:p>
        </p:txBody>
      </p:sp>
      <p:sp>
        <p:nvSpPr>
          <p:cNvPr id="289799" name="Text Box 7"/>
          <p:cNvSpPr txBox="1">
            <a:spLocks noChangeArrowheads="1"/>
          </p:cNvSpPr>
          <p:nvPr/>
        </p:nvSpPr>
        <p:spPr bwMode="auto">
          <a:xfrm>
            <a:off x="4089400" y="5678488"/>
            <a:ext cx="687388" cy="439737"/>
          </a:xfrm>
          <a:prstGeom prst="rect">
            <a:avLst/>
          </a:prstGeom>
          <a:noFill/>
          <a:ln w="9525">
            <a:noFill/>
            <a:miter lim="800000"/>
            <a:headEnd/>
            <a:tailEnd/>
          </a:ln>
        </p:spPr>
        <p:txBody>
          <a:bodyPr lIns="91435" tIns="45718" rIns="91435" bIns="45718">
            <a:spAutoFit/>
          </a:bodyPr>
          <a:lstStyle/>
          <a:p>
            <a:pPr>
              <a:spcBef>
                <a:spcPct val="50000"/>
              </a:spcBef>
            </a:pPr>
            <a:r>
              <a:rPr lang="en-US" sz="2200">
                <a:solidFill>
                  <a:srgbClr val="000000"/>
                </a:solidFill>
                <a:latin typeface="Times New Roman" pitchFamily="18" charset="0"/>
                <a:cs typeface="Times New Roman" pitchFamily="18" charset="0"/>
              </a:rPr>
              <a:t>You</a:t>
            </a:r>
            <a:endParaRPr lang="en-US" sz="3400">
              <a:solidFill>
                <a:srgbClr val="000000"/>
              </a:solidFill>
              <a:latin typeface="Times New Roman" pitchFamily="18" charset="0"/>
              <a:cs typeface="Times New Roman" pitchFamily="18" charset="0"/>
            </a:endParaRPr>
          </a:p>
        </p:txBody>
      </p:sp>
      <p:sp>
        <p:nvSpPr>
          <p:cNvPr id="25607" name="AutoShape 8"/>
          <p:cNvSpPr>
            <a:spLocks noChangeArrowheads="1"/>
          </p:cNvSpPr>
          <p:nvPr/>
        </p:nvSpPr>
        <p:spPr bwMode="auto">
          <a:xfrm>
            <a:off x="838200" y="2079625"/>
            <a:ext cx="7239000" cy="40386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400"/>
                  <a:pt x="16199" y="7817"/>
                  <a:pt x="16199" y="10799"/>
                </a:cubicBezTo>
                <a:lnTo>
                  <a:pt x="21600" y="10800"/>
                </a:lnTo>
                <a:cubicBezTo>
                  <a:pt x="21600" y="4835"/>
                  <a:pt x="16764" y="0"/>
                  <a:pt x="10800" y="0"/>
                </a:cubicBezTo>
                <a:cubicBezTo>
                  <a:pt x="4835" y="0"/>
                  <a:pt x="0" y="4835"/>
                  <a:pt x="0" y="10800"/>
                </a:cubicBezTo>
                <a:close/>
              </a:path>
            </a:pathLst>
          </a:custGeom>
          <a:solidFill>
            <a:srgbClr val="FF0000">
              <a:alpha val="30196"/>
            </a:srgbClr>
          </a:solidFill>
          <a:ln w="9525">
            <a:solidFill>
              <a:schemeClr val="tx1"/>
            </a:solidFill>
            <a:miter lim="800000"/>
            <a:headEnd/>
            <a:tailEnd/>
          </a:ln>
          <a:effectLst>
            <a:glow rad="190500">
              <a:schemeClr val="accent6">
                <a:lumMod val="60000"/>
                <a:lumOff val="40000"/>
                <a:alpha val="75000"/>
              </a:schemeClr>
            </a:glow>
          </a:effectLst>
        </p:spPr>
        <p:txBody>
          <a:bodyPr wrap="none" lIns="91435" tIns="45718" rIns="91435" bIns="45718" anchor="ctr"/>
          <a:lstStyle/>
          <a:p>
            <a:endParaRPr lang="en-US"/>
          </a:p>
        </p:txBody>
      </p:sp>
      <p:sp>
        <p:nvSpPr>
          <p:cNvPr id="25608" name="Text Box 9"/>
          <p:cNvSpPr txBox="1">
            <a:spLocks noChangeArrowheads="1"/>
          </p:cNvSpPr>
          <p:nvPr/>
        </p:nvSpPr>
        <p:spPr bwMode="auto">
          <a:xfrm>
            <a:off x="2339975" y="2512219"/>
            <a:ext cx="4343400" cy="522288"/>
          </a:xfrm>
          <a:prstGeom prst="rect">
            <a:avLst/>
          </a:prstGeom>
          <a:noFill/>
          <a:ln w="9525">
            <a:noFill/>
            <a:miter lim="800000"/>
            <a:headEnd/>
            <a:tailEnd/>
          </a:ln>
        </p:spPr>
        <p:txBody>
          <a:bodyPr lIns="91435" tIns="45718" rIns="91435" bIns="45718">
            <a:spAutoFit/>
          </a:bodyPr>
          <a:lstStyle/>
          <a:p>
            <a:pPr algn="ctr">
              <a:spcBef>
                <a:spcPct val="50000"/>
              </a:spcBef>
            </a:pPr>
            <a:r>
              <a:rPr lang="en-US" sz="2800" b="1" dirty="0">
                <a:latin typeface="Times New Roman" pitchFamily="18" charset="0"/>
                <a:cs typeface="Times New Roman" pitchFamily="18" charset="0"/>
              </a:rPr>
              <a:t>The Great Controversy</a:t>
            </a:r>
            <a:endParaRPr lang="en-US" sz="2800" dirty="0">
              <a:latin typeface="Times New Roman" pitchFamily="18" charset="0"/>
              <a:cs typeface="Times New Roman" pitchFamily="18" charset="0"/>
            </a:endParaRPr>
          </a:p>
        </p:txBody>
      </p:sp>
      <p:sp>
        <p:nvSpPr>
          <p:cNvPr id="25609" name="Rectangle 10"/>
          <p:cNvSpPr>
            <a:spLocks noChangeArrowheads="1"/>
          </p:cNvSpPr>
          <p:nvPr/>
        </p:nvSpPr>
        <p:spPr bwMode="auto">
          <a:xfrm>
            <a:off x="820738" y="3911600"/>
            <a:ext cx="1828800" cy="2438400"/>
          </a:xfrm>
          <a:prstGeom prst="rect">
            <a:avLst/>
          </a:prstGeom>
          <a:solidFill>
            <a:srgbClr val="FF0000">
              <a:alpha val="30196"/>
            </a:srgbClr>
          </a:solidFill>
          <a:ln w="9525">
            <a:solidFill>
              <a:srgbClr val="FF0000"/>
            </a:solidFill>
            <a:miter lim="800000"/>
            <a:headEnd/>
            <a:tailEnd/>
          </a:ln>
          <a:effectLst>
            <a:glow rad="203200">
              <a:schemeClr val="accent6">
                <a:lumMod val="60000"/>
                <a:lumOff val="40000"/>
                <a:alpha val="75000"/>
              </a:schemeClr>
            </a:glow>
          </a:effectLst>
        </p:spPr>
        <p:txBody>
          <a:bodyPr wrap="none" lIns="91435" tIns="45718" rIns="91435" bIns="45718" anchor="ctr"/>
          <a:lstStyle/>
          <a:p>
            <a:endParaRPr lang="en-AU">
              <a:latin typeface="Century Schoolbook" pitchFamily="18" charset="0"/>
            </a:endParaRPr>
          </a:p>
        </p:txBody>
      </p:sp>
      <p:sp>
        <p:nvSpPr>
          <p:cNvPr id="25611" name="Rectangle 12"/>
          <p:cNvSpPr>
            <a:spLocks noChangeArrowheads="1"/>
          </p:cNvSpPr>
          <p:nvPr/>
        </p:nvSpPr>
        <p:spPr bwMode="auto">
          <a:xfrm>
            <a:off x="6248400" y="4076700"/>
            <a:ext cx="1828800" cy="2514600"/>
          </a:xfrm>
          <a:prstGeom prst="rect">
            <a:avLst/>
          </a:prstGeom>
          <a:solidFill>
            <a:srgbClr val="FF0000">
              <a:alpha val="30196"/>
            </a:srgbClr>
          </a:solidFill>
          <a:ln w="9525">
            <a:solidFill>
              <a:srgbClr val="FF0000"/>
            </a:solidFill>
            <a:miter lim="800000"/>
            <a:headEnd/>
            <a:tailEnd/>
          </a:ln>
          <a:effectLst>
            <a:glow rad="177800">
              <a:schemeClr val="accent6">
                <a:lumMod val="60000"/>
                <a:lumOff val="40000"/>
                <a:alpha val="75000"/>
              </a:schemeClr>
            </a:glow>
          </a:effectLst>
        </p:spPr>
        <p:txBody>
          <a:bodyPr wrap="none" lIns="91435" tIns="45718" rIns="91435" bIns="45718" anchor="ctr"/>
          <a:lstStyle/>
          <a:p>
            <a:endParaRPr lang="en-AU">
              <a:latin typeface="Century Schoolbook" pitchFamily="18" charset="0"/>
            </a:endParaRPr>
          </a:p>
        </p:txBody>
      </p:sp>
      <p:sp>
        <p:nvSpPr>
          <p:cNvPr id="25612" name="Text Box 13"/>
          <p:cNvSpPr txBox="1">
            <a:spLocks noChangeArrowheads="1"/>
          </p:cNvSpPr>
          <p:nvPr/>
        </p:nvSpPr>
        <p:spPr bwMode="auto">
          <a:xfrm>
            <a:off x="1196975" y="4232275"/>
            <a:ext cx="1143000" cy="1570038"/>
          </a:xfrm>
          <a:prstGeom prst="rect">
            <a:avLst/>
          </a:prstGeom>
          <a:noFill/>
          <a:ln w="9525">
            <a:noFill/>
            <a:miter lim="800000"/>
            <a:headEnd/>
            <a:tailEnd/>
          </a:ln>
        </p:spPr>
        <p:txBody>
          <a:bodyPr lIns="91435" tIns="45718" rIns="91435" bIns="45718">
            <a:spAutoFit/>
          </a:bodyPr>
          <a:lstStyle/>
          <a:p>
            <a:pPr algn="ctr">
              <a:spcBef>
                <a:spcPct val="50000"/>
              </a:spcBef>
            </a:pPr>
            <a:r>
              <a:rPr lang="en-US" sz="2400" b="1">
                <a:latin typeface="Times New Roman" pitchFamily="18" charset="0"/>
                <a:cs typeface="Times New Roman" pitchFamily="18" charset="0"/>
              </a:rPr>
              <a:t>E</a:t>
            </a:r>
            <a:br>
              <a:rPr lang="en-US" sz="2400" b="1">
                <a:latin typeface="Times New Roman" pitchFamily="18" charset="0"/>
                <a:cs typeface="Times New Roman" pitchFamily="18" charset="0"/>
              </a:rPr>
            </a:br>
            <a:r>
              <a:rPr lang="en-US" sz="2400" b="1">
                <a:latin typeface="Times New Roman" pitchFamily="18" charset="0"/>
                <a:cs typeface="Times New Roman" pitchFamily="18" charset="0"/>
              </a:rPr>
              <a:t>V</a:t>
            </a:r>
            <a:br>
              <a:rPr lang="en-US" sz="2400" b="1">
                <a:latin typeface="Times New Roman" pitchFamily="18" charset="0"/>
                <a:cs typeface="Times New Roman" pitchFamily="18" charset="0"/>
              </a:rPr>
            </a:br>
            <a:r>
              <a:rPr lang="en-US" sz="2400" b="1">
                <a:latin typeface="Times New Roman" pitchFamily="18" charset="0"/>
                <a:cs typeface="Times New Roman" pitchFamily="18" charset="0"/>
              </a:rPr>
              <a:t>I</a:t>
            </a:r>
            <a:br>
              <a:rPr lang="en-US" sz="2400" b="1">
                <a:latin typeface="Times New Roman" pitchFamily="18" charset="0"/>
                <a:cs typeface="Times New Roman" pitchFamily="18" charset="0"/>
              </a:rPr>
            </a:br>
            <a:r>
              <a:rPr lang="en-US" sz="2400" b="1">
                <a:latin typeface="Times New Roman" pitchFamily="18" charset="0"/>
                <a:cs typeface="Times New Roman" pitchFamily="18" charset="0"/>
              </a:rPr>
              <a:t>L</a:t>
            </a:r>
          </a:p>
        </p:txBody>
      </p:sp>
      <p:sp>
        <p:nvSpPr>
          <p:cNvPr id="25613" name="Text Box 14"/>
          <p:cNvSpPr txBox="1">
            <a:spLocks noChangeArrowheads="1"/>
          </p:cNvSpPr>
          <p:nvPr/>
        </p:nvSpPr>
        <p:spPr bwMode="auto">
          <a:xfrm>
            <a:off x="6718300" y="4245769"/>
            <a:ext cx="1066800" cy="1570038"/>
          </a:xfrm>
          <a:prstGeom prst="rect">
            <a:avLst/>
          </a:prstGeom>
          <a:noFill/>
          <a:ln w="9525">
            <a:noFill/>
            <a:miter lim="800000"/>
            <a:headEnd/>
            <a:tailEnd/>
          </a:ln>
        </p:spPr>
        <p:txBody>
          <a:bodyPr lIns="91435" tIns="45718" rIns="91435" bIns="45718">
            <a:spAutoFit/>
          </a:bodyPr>
          <a:lstStyle/>
          <a:p>
            <a:pPr algn="ctr">
              <a:spcBef>
                <a:spcPct val="50000"/>
              </a:spcBef>
            </a:pPr>
            <a:r>
              <a:rPr lang="en-US" sz="2400" b="1" dirty="0">
                <a:latin typeface="Times New Roman" pitchFamily="18" charset="0"/>
                <a:cs typeface="Times New Roman" pitchFamily="18" charset="0"/>
              </a:rPr>
              <a:t>G</a:t>
            </a:r>
            <a:br>
              <a:rPr lang="en-US" sz="2400" b="1" dirty="0">
                <a:latin typeface="Times New Roman" pitchFamily="18" charset="0"/>
                <a:cs typeface="Times New Roman" pitchFamily="18" charset="0"/>
              </a:rPr>
            </a:br>
            <a:r>
              <a:rPr lang="en-US" sz="2400" b="1" dirty="0">
                <a:latin typeface="Times New Roman" pitchFamily="18" charset="0"/>
                <a:cs typeface="Times New Roman" pitchFamily="18" charset="0"/>
              </a:rPr>
              <a:t>O</a:t>
            </a:r>
            <a:br>
              <a:rPr lang="en-US" sz="2400" b="1" dirty="0">
                <a:latin typeface="Times New Roman" pitchFamily="18" charset="0"/>
                <a:cs typeface="Times New Roman" pitchFamily="18" charset="0"/>
              </a:rPr>
            </a:br>
            <a:r>
              <a:rPr lang="en-US" sz="2400" b="1" dirty="0">
                <a:latin typeface="Times New Roman" pitchFamily="18" charset="0"/>
                <a:cs typeface="Times New Roman" pitchFamily="18" charset="0"/>
              </a:rPr>
              <a:t>O</a:t>
            </a:r>
            <a:br>
              <a:rPr lang="en-US" sz="2400" b="1" dirty="0">
                <a:latin typeface="Times New Roman" pitchFamily="18" charset="0"/>
                <a:cs typeface="Times New Roman" pitchFamily="18" charset="0"/>
              </a:rPr>
            </a:br>
            <a:r>
              <a:rPr lang="en-US" sz="2400" b="1" dirty="0">
                <a:latin typeface="Times New Roman" pitchFamily="18" charset="0"/>
                <a:cs typeface="Times New Roman" pitchFamily="18" charset="0"/>
              </a:rPr>
              <a:t>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89795"/>
                                        </p:tgtEl>
                                        <p:attrNameLst>
                                          <p:attrName>style.visibility</p:attrName>
                                        </p:attrNameLst>
                                      </p:cBhvr>
                                      <p:to>
                                        <p:strVal val="visible"/>
                                      </p:to>
                                    </p:set>
                                    <p:animEffect transition="in" filter="box(in)">
                                      <p:cBhvr>
                                        <p:cTn id="7" dur="500"/>
                                        <p:tgtEl>
                                          <p:spTgt spid="28979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89796"/>
                                        </p:tgtEl>
                                        <p:attrNameLst>
                                          <p:attrName>style.visibility</p:attrName>
                                        </p:attrNameLst>
                                      </p:cBhvr>
                                      <p:to>
                                        <p:strVal val="visible"/>
                                      </p:to>
                                    </p:set>
                                    <p:animEffect transition="in" filter="box(in)">
                                      <p:cBhvr>
                                        <p:cTn id="12" dur="500"/>
                                        <p:tgtEl>
                                          <p:spTgt spid="28979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89797"/>
                                        </p:tgtEl>
                                        <p:attrNameLst>
                                          <p:attrName>style.visibility</p:attrName>
                                        </p:attrNameLst>
                                      </p:cBhvr>
                                      <p:to>
                                        <p:strVal val="visible"/>
                                      </p:to>
                                    </p:set>
                                    <p:animEffect transition="in" filter="box(in)">
                                      <p:cBhvr>
                                        <p:cTn id="17" dur="500"/>
                                        <p:tgtEl>
                                          <p:spTgt spid="28979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89798"/>
                                        </p:tgtEl>
                                        <p:attrNameLst>
                                          <p:attrName>style.visibility</p:attrName>
                                        </p:attrNameLst>
                                      </p:cBhvr>
                                      <p:to>
                                        <p:strVal val="visible"/>
                                      </p:to>
                                    </p:set>
                                    <p:animEffect transition="in" filter="box(in)">
                                      <p:cBhvr>
                                        <p:cTn id="22" dur="500"/>
                                        <p:tgtEl>
                                          <p:spTgt spid="28979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89799"/>
                                        </p:tgtEl>
                                        <p:attrNameLst>
                                          <p:attrName>style.visibility</p:attrName>
                                        </p:attrNameLst>
                                      </p:cBhvr>
                                      <p:to>
                                        <p:strVal val="visible"/>
                                      </p:to>
                                    </p:set>
                                    <p:animEffect transition="in" filter="box(in)">
                                      <p:cBhvr>
                                        <p:cTn id="27" dur="500"/>
                                        <p:tgtEl>
                                          <p:spTgt spid="2897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5" grpId="0" animBg="1"/>
      <p:bldP spid="289796" grpId="0"/>
      <p:bldP spid="289797" grpId="0"/>
      <p:bldP spid="289798" grpId="0" animBg="1"/>
      <p:bldP spid="289799"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533400" y="228600"/>
            <a:ext cx="8228013" cy="1216025"/>
          </a:xfrm>
        </p:spPr>
        <p:txBody>
          <a:bodyPr/>
          <a:lstStyle/>
          <a:p>
            <a:pPr fontAlgn="auto">
              <a:spcAft>
                <a:spcPts val="0"/>
              </a:spcAft>
              <a:defRPr/>
            </a:pPr>
            <a:r>
              <a:rPr lang="en-US" sz="3200" dirty="0" smtClean="0">
                <a:latin typeface="Times New Roman" charset="0"/>
                <a:ea typeface="Times New Roman" charset="0"/>
                <a:cs typeface="Times New Roman" charset="0"/>
              </a:rPr>
              <a:t>Walking with God</a:t>
            </a:r>
            <a:endParaRPr lang="en-AU" sz="3200" dirty="0">
              <a:latin typeface="Times New Roman" charset="0"/>
              <a:ea typeface="Times New Roman" charset="0"/>
              <a:cs typeface="Times New Roman" charset="0"/>
            </a:endParaRPr>
          </a:p>
        </p:txBody>
      </p:sp>
      <p:sp>
        <p:nvSpPr>
          <p:cNvPr id="27650" name="Oval 3"/>
          <p:cNvSpPr>
            <a:spLocks noChangeArrowheads="1"/>
          </p:cNvSpPr>
          <p:nvPr/>
        </p:nvSpPr>
        <p:spPr bwMode="auto">
          <a:xfrm>
            <a:off x="4505325" y="3238500"/>
            <a:ext cx="1447800" cy="1295400"/>
          </a:xfrm>
          <a:prstGeom prst="ellipse">
            <a:avLst/>
          </a:prstGeom>
          <a:solidFill>
            <a:srgbClr val="FFFF00"/>
          </a:solidFill>
          <a:ln w="9525">
            <a:solidFill>
              <a:schemeClr val="tx1"/>
            </a:solidFill>
            <a:round/>
            <a:headEnd/>
            <a:tailEnd/>
          </a:ln>
          <a:effectLst>
            <a:glow rad="101600">
              <a:srgbClr val="0000FF">
                <a:alpha val="75000"/>
              </a:srgbClr>
            </a:glow>
            <a:reflection stA="83000" endPos="75000" dist="12700" dir="5400000" sy="-100000" algn="bl" rotWithShape="0"/>
          </a:effectLst>
        </p:spPr>
        <p:txBody>
          <a:bodyPr wrap="none" lIns="91435" tIns="45718" rIns="91435" bIns="45718" anchor="ctr"/>
          <a:lstStyle/>
          <a:p>
            <a:endParaRPr lang="en-AU">
              <a:latin typeface="Century Schoolbook" pitchFamily="18" charset="0"/>
            </a:endParaRPr>
          </a:p>
        </p:txBody>
      </p:sp>
      <p:sp>
        <p:nvSpPr>
          <p:cNvPr id="27651" name="Text Box 4"/>
          <p:cNvSpPr txBox="1">
            <a:spLocks noChangeArrowheads="1"/>
          </p:cNvSpPr>
          <p:nvPr/>
        </p:nvSpPr>
        <p:spPr bwMode="auto">
          <a:xfrm>
            <a:off x="4716464" y="3426618"/>
            <a:ext cx="990600" cy="461963"/>
          </a:xfrm>
          <a:prstGeom prst="rect">
            <a:avLst/>
          </a:prstGeom>
          <a:noFill/>
          <a:ln w="9525">
            <a:noFill/>
            <a:miter lim="800000"/>
            <a:headEnd/>
            <a:tailEnd/>
          </a:ln>
        </p:spPr>
        <p:txBody>
          <a:bodyPr lIns="91435" tIns="45718" rIns="91435" bIns="45718">
            <a:spAutoFit/>
          </a:bodyPr>
          <a:lstStyle/>
          <a:p>
            <a:pPr algn="ctr">
              <a:spcBef>
                <a:spcPct val="50000"/>
              </a:spcBef>
            </a:pPr>
            <a:r>
              <a:rPr lang="en-US" sz="2400" dirty="0">
                <a:solidFill>
                  <a:srgbClr val="000000"/>
                </a:solidFill>
                <a:latin typeface="Times New Roman" pitchFamily="18" charset="0"/>
                <a:cs typeface="Times New Roman" pitchFamily="18" charset="0"/>
              </a:rPr>
              <a:t>Jesus</a:t>
            </a:r>
          </a:p>
        </p:txBody>
      </p:sp>
      <p:sp>
        <p:nvSpPr>
          <p:cNvPr id="27652" name="Text Box 5"/>
          <p:cNvSpPr txBox="1">
            <a:spLocks noChangeArrowheads="1"/>
          </p:cNvSpPr>
          <p:nvPr/>
        </p:nvSpPr>
        <p:spPr bwMode="auto">
          <a:xfrm>
            <a:off x="4271963" y="3975099"/>
            <a:ext cx="1981200" cy="369888"/>
          </a:xfrm>
          <a:prstGeom prst="rect">
            <a:avLst/>
          </a:prstGeom>
          <a:noFill/>
          <a:ln w="9525">
            <a:noFill/>
            <a:miter lim="800000"/>
            <a:headEnd/>
            <a:tailEnd/>
          </a:ln>
        </p:spPr>
        <p:txBody>
          <a:bodyPr lIns="91435" tIns="45718" rIns="91435" bIns="45718">
            <a:spAutoFit/>
          </a:bodyPr>
          <a:lstStyle/>
          <a:p>
            <a:pPr algn="ctr">
              <a:spcBef>
                <a:spcPct val="50000"/>
              </a:spcBef>
            </a:pPr>
            <a:r>
              <a:rPr lang="en-US" b="1" dirty="0">
                <a:latin typeface="Times New Roman" pitchFamily="18" charset="0"/>
                <a:cs typeface="Times New Roman" pitchFamily="18" charset="0"/>
              </a:rPr>
              <a:t>Bible</a:t>
            </a:r>
            <a:endParaRPr lang="en-US" dirty="0">
              <a:latin typeface="Times New Roman" pitchFamily="18" charset="0"/>
              <a:cs typeface="Times New Roman" pitchFamily="18" charset="0"/>
            </a:endParaRPr>
          </a:p>
        </p:txBody>
      </p:sp>
      <p:sp>
        <p:nvSpPr>
          <p:cNvPr id="27653" name="Oval 6"/>
          <p:cNvSpPr>
            <a:spLocks noChangeArrowheads="1"/>
          </p:cNvSpPr>
          <p:nvPr/>
        </p:nvSpPr>
        <p:spPr bwMode="auto">
          <a:xfrm>
            <a:off x="3892728" y="5193506"/>
            <a:ext cx="990600" cy="914400"/>
          </a:xfrm>
          <a:prstGeom prst="ellipse">
            <a:avLst/>
          </a:prstGeom>
          <a:solidFill>
            <a:srgbClr val="FF99CC"/>
          </a:solidFill>
          <a:ln w="9525">
            <a:solidFill>
              <a:schemeClr val="tx1"/>
            </a:solidFill>
            <a:round/>
            <a:headEnd/>
            <a:tailEnd/>
          </a:ln>
        </p:spPr>
        <p:txBody>
          <a:bodyPr wrap="none" lIns="91435" tIns="45718" rIns="91435" bIns="45718" anchor="ctr"/>
          <a:lstStyle/>
          <a:p>
            <a:endParaRPr lang="en-AU">
              <a:latin typeface="Century Schoolbook" pitchFamily="18" charset="0"/>
            </a:endParaRPr>
          </a:p>
        </p:txBody>
      </p:sp>
      <p:sp>
        <p:nvSpPr>
          <p:cNvPr id="27654" name="Text Box 7"/>
          <p:cNvSpPr txBox="1">
            <a:spLocks noChangeArrowheads="1"/>
          </p:cNvSpPr>
          <p:nvPr/>
        </p:nvSpPr>
        <p:spPr bwMode="auto">
          <a:xfrm>
            <a:off x="4038600" y="5562600"/>
            <a:ext cx="685800" cy="373063"/>
          </a:xfrm>
          <a:prstGeom prst="rect">
            <a:avLst/>
          </a:prstGeom>
          <a:noFill/>
          <a:ln w="9525">
            <a:noFill/>
            <a:miter lim="800000"/>
            <a:headEnd/>
            <a:tailEnd/>
          </a:ln>
        </p:spPr>
        <p:txBody>
          <a:bodyPr lIns="91435" tIns="45718" rIns="91435" bIns="45718">
            <a:spAutoFit/>
          </a:bodyPr>
          <a:lstStyle/>
          <a:p>
            <a:pPr>
              <a:spcBef>
                <a:spcPct val="50000"/>
              </a:spcBef>
            </a:pPr>
            <a:r>
              <a:rPr lang="en-US" dirty="0">
                <a:latin typeface="Times New Roman" pitchFamily="18" charset="0"/>
                <a:cs typeface="Times New Roman" pitchFamily="18" charset="0"/>
              </a:rPr>
              <a:t>You</a:t>
            </a:r>
          </a:p>
        </p:txBody>
      </p:sp>
      <p:sp>
        <p:nvSpPr>
          <p:cNvPr id="27655" name="AutoShape 8"/>
          <p:cNvSpPr>
            <a:spLocks noChangeArrowheads="1"/>
          </p:cNvSpPr>
          <p:nvPr/>
        </p:nvSpPr>
        <p:spPr bwMode="auto">
          <a:xfrm>
            <a:off x="838200" y="1905000"/>
            <a:ext cx="7239000" cy="40386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400"/>
                  <a:pt x="16199" y="7817"/>
                  <a:pt x="16199" y="10799"/>
                </a:cubicBezTo>
                <a:lnTo>
                  <a:pt x="21600" y="10800"/>
                </a:lnTo>
                <a:cubicBezTo>
                  <a:pt x="21600" y="4835"/>
                  <a:pt x="16764" y="0"/>
                  <a:pt x="10800" y="0"/>
                </a:cubicBezTo>
                <a:cubicBezTo>
                  <a:pt x="4835" y="0"/>
                  <a:pt x="0" y="4835"/>
                  <a:pt x="0" y="10800"/>
                </a:cubicBezTo>
                <a:close/>
              </a:path>
            </a:pathLst>
          </a:custGeom>
          <a:solidFill>
            <a:srgbClr val="FF0000">
              <a:alpha val="30196"/>
            </a:srgbClr>
          </a:solidFill>
          <a:ln w="9525">
            <a:solidFill>
              <a:schemeClr val="tx1"/>
            </a:solidFill>
            <a:miter lim="800000"/>
            <a:headEnd/>
            <a:tailEnd/>
          </a:ln>
          <a:effectLst>
            <a:glow rad="190500">
              <a:schemeClr val="accent6">
                <a:lumMod val="60000"/>
                <a:lumOff val="40000"/>
                <a:alpha val="75000"/>
              </a:schemeClr>
            </a:glow>
          </a:effectLst>
        </p:spPr>
        <p:txBody>
          <a:bodyPr wrap="none" lIns="91435" tIns="45718" rIns="91435" bIns="45718" anchor="ctr"/>
          <a:lstStyle/>
          <a:p>
            <a:endParaRPr lang="en-US"/>
          </a:p>
        </p:txBody>
      </p:sp>
      <p:sp>
        <p:nvSpPr>
          <p:cNvPr id="27656" name="Text Box 9"/>
          <p:cNvSpPr txBox="1">
            <a:spLocks noChangeArrowheads="1"/>
          </p:cNvSpPr>
          <p:nvPr/>
        </p:nvSpPr>
        <p:spPr bwMode="auto">
          <a:xfrm>
            <a:off x="2428875" y="2220913"/>
            <a:ext cx="4343400" cy="461962"/>
          </a:xfrm>
          <a:prstGeom prst="rect">
            <a:avLst/>
          </a:prstGeom>
          <a:noFill/>
          <a:ln w="9525">
            <a:noFill/>
            <a:miter lim="800000"/>
            <a:headEnd/>
            <a:tailEnd/>
          </a:ln>
        </p:spPr>
        <p:txBody>
          <a:bodyPr lIns="91435" tIns="45718" rIns="91435" bIns="45718">
            <a:spAutoFit/>
          </a:bodyPr>
          <a:lstStyle/>
          <a:p>
            <a:pPr algn="ctr">
              <a:spcBef>
                <a:spcPct val="50000"/>
              </a:spcBef>
            </a:pPr>
            <a:r>
              <a:rPr lang="en-US" sz="2400" b="1">
                <a:latin typeface="Times New Roman" pitchFamily="18" charset="0"/>
                <a:cs typeface="Times New Roman" pitchFamily="18" charset="0"/>
              </a:rPr>
              <a:t>The Great Controversy</a:t>
            </a:r>
            <a:endParaRPr lang="en-US" sz="2400">
              <a:latin typeface="Times New Roman" pitchFamily="18" charset="0"/>
              <a:cs typeface="Times New Roman" pitchFamily="18" charset="0"/>
            </a:endParaRPr>
          </a:p>
        </p:txBody>
      </p:sp>
      <p:sp>
        <p:nvSpPr>
          <p:cNvPr id="27657" name="Rectangle 10"/>
          <p:cNvSpPr>
            <a:spLocks noChangeArrowheads="1"/>
          </p:cNvSpPr>
          <p:nvPr/>
        </p:nvSpPr>
        <p:spPr bwMode="auto">
          <a:xfrm>
            <a:off x="838200" y="3886200"/>
            <a:ext cx="1828800" cy="2438400"/>
          </a:xfrm>
          <a:prstGeom prst="rect">
            <a:avLst/>
          </a:prstGeom>
          <a:solidFill>
            <a:srgbClr val="FF0000">
              <a:alpha val="30196"/>
            </a:srgbClr>
          </a:solidFill>
          <a:ln w="9525">
            <a:solidFill>
              <a:srgbClr val="FF0000"/>
            </a:solidFill>
            <a:miter lim="800000"/>
            <a:headEnd/>
            <a:tailEnd/>
          </a:ln>
          <a:effectLst>
            <a:glow rad="152400">
              <a:schemeClr val="accent6">
                <a:lumMod val="60000"/>
                <a:lumOff val="40000"/>
                <a:alpha val="75000"/>
              </a:schemeClr>
            </a:glow>
          </a:effectLst>
        </p:spPr>
        <p:txBody>
          <a:bodyPr wrap="none" lIns="91435" tIns="45718" rIns="91435" bIns="45718" anchor="ctr"/>
          <a:lstStyle/>
          <a:p>
            <a:endParaRPr lang="en-AU">
              <a:latin typeface="Century Schoolbook" pitchFamily="18" charset="0"/>
            </a:endParaRPr>
          </a:p>
        </p:txBody>
      </p:sp>
      <p:sp>
        <p:nvSpPr>
          <p:cNvPr id="27658" name="Text Box 11"/>
          <p:cNvSpPr txBox="1">
            <a:spLocks noChangeArrowheads="1"/>
          </p:cNvSpPr>
          <p:nvPr/>
        </p:nvSpPr>
        <p:spPr bwMode="auto">
          <a:xfrm>
            <a:off x="1219200" y="4419600"/>
            <a:ext cx="1143000" cy="1568450"/>
          </a:xfrm>
          <a:prstGeom prst="rect">
            <a:avLst/>
          </a:prstGeom>
          <a:noFill/>
          <a:ln w="9525">
            <a:noFill/>
            <a:miter lim="800000"/>
            <a:headEnd/>
            <a:tailEnd/>
          </a:ln>
        </p:spPr>
        <p:txBody>
          <a:bodyPr lIns="91435" tIns="45718" rIns="91435" bIns="45718">
            <a:spAutoFit/>
          </a:bodyPr>
          <a:lstStyle/>
          <a:p>
            <a:pPr algn="ctr">
              <a:spcBef>
                <a:spcPct val="50000"/>
              </a:spcBef>
            </a:pPr>
            <a:r>
              <a:rPr lang="en-US" sz="2400" b="1">
                <a:latin typeface="Century Schoolbook" pitchFamily="18" charset="0"/>
              </a:rPr>
              <a:t>E</a:t>
            </a:r>
            <a:br>
              <a:rPr lang="en-US" sz="2400" b="1">
                <a:latin typeface="Century Schoolbook" pitchFamily="18" charset="0"/>
              </a:rPr>
            </a:br>
            <a:r>
              <a:rPr lang="en-US" sz="2400" b="1">
                <a:latin typeface="Century Schoolbook" pitchFamily="18" charset="0"/>
              </a:rPr>
              <a:t>V</a:t>
            </a:r>
            <a:br>
              <a:rPr lang="en-US" sz="2400" b="1">
                <a:latin typeface="Century Schoolbook" pitchFamily="18" charset="0"/>
              </a:rPr>
            </a:br>
            <a:r>
              <a:rPr lang="en-US" sz="2400" b="1">
                <a:latin typeface="Century Schoolbook" pitchFamily="18" charset="0"/>
              </a:rPr>
              <a:t>I</a:t>
            </a:r>
            <a:br>
              <a:rPr lang="en-US" sz="2400" b="1">
                <a:latin typeface="Century Schoolbook" pitchFamily="18" charset="0"/>
              </a:rPr>
            </a:br>
            <a:r>
              <a:rPr lang="en-US" sz="2400" b="1">
                <a:latin typeface="Century Schoolbook" pitchFamily="18" charset="0"/>
              </a:rPr>
              <a:t>L</a:t>
            </a:r>
          </a:p>
        </p:txBody>
      </p:sp>
      <p:sp>
        <p:nvSpPr>
          <p:cNvPr id="27659" name="Text Box 12"/>
          <p:cNvSpPr txBox="1">
            <a:spLocks noChangeArrowheads="1"/>
          </p:cNvSpPr>
          <p:nvPr/>
        </p:nvSpPr>
        <p:spPr bwMode="auto">
          <a:xfrm>
            <a:off x="8077200" y="4572000"/>
            <a:ext cx="1066800" cy="1200150"/>
          </a:xfrm>
          <a:prstGeom prst="rect">
            <a:avLst/>
          </a:prstGeom>
          <a:noFill/>
          <a:ln w="9525">
            <a:noFill/>
            <a:miter lim="800000"/>
            <a:headEnd/>
            <a:tailEnd/>
          </a:ln>
        </p:spPr>
        <p:txBody>
          <a:bodyPr lIns="91435" tIns="45718" rIns="91435" bIns="45718">
            <a:spAutoFit/>
          </a:bodyPr>
          <a:lstStyle/>
          <a:p>
            <a:pPr>
              <a:spcBef>
                <a:spcPct val="50000"/>
              </a:spcBef>
            </a:pPr>
            <a:r>
              <a:rPr lang="en-US">
                <a:latin typeface="Times New Roman" pitchFamily="18" charset="0"/>
                <a:cs typeface="Times New Roman" pitchFamily="18" charset="0"/>
              </a:rPr>
              <a:t>G</a:t>
            </a:r>
            <a:br>
              <a:rPr lang="en-US">
                <a:latin typeface="Times New Roman" pitchFamily="18" charset="0"/>
                <a:cs typeface="Times New Roman" pitchFamily="18" charset="0"/>
              </a:rPr>
            </a:br>
            <a:r>
              <a:rPr lang="en-US">
                <a:latin typeface="Times New Roman" pitchFamily="18" charset="0"/>
                <a:cs typeface="Times New Roman" pitchFamily="18" charset="0"/>
              </a:rPr>
              <a:t>O</a:t>
            </a:r>
            <a:br>
              <a:rPr lang="en-US">
                <a:latin typeface="Times New Roman" pitchFamily="18" charset="0"/>
                <a:cs typeface="Times New Roman" pitchFamily="18" charset="0"/>
              </a:rPr>
            </a:br>
            <a:r>
              <a:rPr lang="en-US">
                <a:latin typeface="Times New Roman" pitchFamily="18" charset="0"/>
                <a:cs typeface="Times New Roman" pitchFamily="18" charset="0"/>
              </a:rPr>
              <a:t>O</a:t>
            </a:r>
            <a:br>
              <a:rPr lang="en-US">
                <a:latin typeface="Times New Roman" pitchFamily="18" charset="0"/>
                <a:cs typeface="Times New Roman" pitchFamily="18" charset="0"/>
              </a:rPr>
            </a:br>
            <a:r>
              <a:rPr lang="en-US">
                <a:latin typeface="Times New Roman" pitchFamily="18" charset="0"/>
                <a:cs typeface="Times New Roman" pitchFamily="18" charset="0"/>
              </a:rPr>
              <a:t>D</a:t>
            </a:r>
          </a:p>
        </p:txBody>
      </p:sp>
      <p:pic>
        <p:nvPicPr>
          <p:cNvPr id="292877" name="Picture 13"/>
          <p:cNvPicPr>
            <a:picLocks noChangeAspect="1" noChangeArrowheads="1"/>
          </p:cNvPicPr>
          <p:nvPr/>
        </p:nvPicPr>
        <p:blipFill>
          <a:blip r:embed="rId3"/>
          <a:srcRect/>
          <a:stretch>
            <a:fillRect/>
          </a:stretch>
        </p:blipFill>
        <p:spPr bwMode="auto">
          <a:xfrm>
            <a:off x="3276600" y="5193506"/>
            <a:ext cx="995363" cy="1157288"/>
          </a:xfrm>
          <a:prstGeom prst="rect">
            <a:avLst/>
          </a:prstGeom>
          <a:noFill/>
          <a:ln w="9525">
            <a:noFill/>
            <a:miter lim="800000"/>
            <a:headEnd/>
            <a:tailEnd/>
          </a:ln>
        </p:spPr>
      </p:pic>
      <p:sp>
        <p:nvSpPr>
          <p:cNvPr id="292878" name="Freeform 14"/>
          <p:cNvSpPr>
            <a:spLocks/>
          </p:cNvSpPr>
          <p:nvPr/>
        </p:nvSpPr>
        <p:spPr bwMode="auto">
          <a:xfrm>
            <a:off x="2482850" y="5062538"/>
            <a:ext cx="5924550" cy="1795462"/>
          </a:xfrm>
          <a:custGeom>
            <a:avLst/>
            <a:gdLst>
              <a:gd name="T0" fmla="*/ 2147483647 w 3732"/>
              <a:gd name="T1" fmla="*/ 2147483647 h 1131"/>
              <a:gd name="T2" fmla="*/ 2147483647 w 3732"/>
              <a:gd name="T3" fmla="*/ 2147483647 h 1131"/>
              <a:gd name="T4" fmla="*/ 2147483647 w 3732"/>
              <a:gd name="T5" fmla="*/ 2147483647 h 1131"/>
              <a:gd name="T6" fmla="*/ 2147483647 w 3732"/>
              <a:gd name="T7" fmla="*/ 2147483647 h 1131"/>
              <a:gd name="T8" fmla="*/ 0 w 3732"/>
              <a:gd name="T9" fmla="*/ 2147483647 h 1131"/>
              <a:gd name="T10" fmla="*/ 2147483647 w 3732"/>
              <a:gd name="T11" fmla="*/ 2147483647 h 1131"/>
              <a:gd name="T12" fmla="*/ 2147483647 w 3732"/>
              <a:gd name="T13" fmla="*/ 2147483647 h 1131"/>
              <a:gd name="T14" fmla="*/ 2147483647 w 3732"/>
              <a:gd name="T15" fmla="*/ 2147483647 h 1131"/>
              <a:gd name="T16" fmla="*/ 2147483647 w 3732"/>
              <a:gd name="T17" fmla="*/ 2147483647 h 1131"/>
              <a:gd name="T18" fmla="*/ 2147483647 w 3732"/>
              <a:gd name="T19" fmla="*/ 2147483647 h 1131"/>
              <a:gd name="T20" fmla="*/ 2147483647 w 3732"/>
              <a:gd name="T21" fmla="*/ 0 h 1131"/>
              <a:gd name="T22" fmla="*/ 2147483647 w 3732"/>
              <a:gd name="T23" fmla="*/ 2147483647 h 11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732"/>
              <a:gd name="T37" fmla="*/ 0 h 1131"/>
              <a:gd name="T38" fmla="*/ 3732 w 3732"/>
              <a:gd name="T39" fmla="*/ 1131 h 113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732" h="1131">
                <a:moveTo>
                  <a:pt x="1506" y="321"/>
                </a:moveTo>
                <a:lnTo>
                  <a:pt x="1822" y="365"/>
                </a:lnTo>
                <a:lnTo>
                  <a:pt x="865" y="638"/>
                </a:lnTo>
                <a:lnTo>
                  <a:pt x="1177" y="682"/>
                </a:lnTo>
                <a:lnTo>
                  <a:pt x="0" y="1131"/>
                </a:lnTo>
                <a:lnTo>
                  <a:pt x="2006" y="790"/>
                </a:lnTo>
                <a:lnTo>
                  <a:pt x="1622" y="738"/>
                </a:lnTo>
                <a:lnTo>
                  <a:pt x="2859" y="509"/>
                </a:lnTo>
                <a:lnTo>
                  <a:pt x="2415" y="445"/>
                </a:lnTo>
                <a:lnTo>
                  <a:pt x="3732" y="205"/>
                </a:lnTo>
                <a:lnTo>
                  <a:pt x="2278" y="0"/>
                </a:lnTo>
                <a:lnTo>
                  <a:pt x="1506" y="321"/>
                </a:lnTo>
                <a:close/>
              </a:path>
            </a:pathLst>
          </a:custGeom>
          <a:solidFill>
            <a:srgbClr val="00FF00"/>
          </a:solidFill>
          <a:ln w="12700">
            <a:solidFill>
              <a:srgbClr val="000000"/>
            </a:solidFill>
            <a:round/>
            <a:headEnd/>
            <a:tailEnd/>
          </a:ln>
        </p:spPr>
        <p:txBody>
          <a:bodyPr lIns="91435" tIns="45718" rIns="91435" bIns="45718"/>
          <a:lstStyle/>
          <a:p>
            <a:endParaRPr lang="en-US"/>
          </a:p>
        </p:txBody>
      </p:sp>
      <p:sp>
        <p:nvSpPr>
          <p:cNvPr id="292879" name="Text Box 15"/>
          <p:cNvSpPr txBox="1">
            <a:spLocks noChangeArrowheads="1"/>
          </p:cNvSpPr>
          <p:nvPr/>
        </p:nvSpPr>
        <p:spPr bwMode="auto">
          <a:xfrm>
            <a:off x="6232525" y="3857625"/>
            <a:ext cx="2286000" cy="1030288"/>
          </a:xfrm>
          <a:prstGeom prst="rect">
            <a:avLst/>
          </a:prstGeom>
          <a:noFill/>
          <a:ln w="9525">
            <a:noFill/>
            <a:miter lim="800000"/>
            <a:headEnd/>
            <a:tailEnd/>
          </a:ln>
        </p:spPr>
        <p:txBody>
          <a:bodyPr lIns="91435" tIns="45718" rIns="91435" bIns="45718">
            <a:spAutoFit/>
          </a:bodyPr>
          <a:lstStyle/>
          <a:p>
            <a:pPr>
              <a:spcBef>
                <a:spcPct val="50000"/>
              </a:spcBef>
            </a:pPr>
            <a:r>
              <a:rPr lang="en-AU" sz="2500" b="1">
                <a:latin typeface="Times New Roman" pitchFamily="18" charset="0"/>
                <a:cs typeface="Arial" charset="0"/>
              </a:rPr>
              <a:t>Spiritual</a:t>
            </a:r>
          </a:p>
          <a:p>
            <a:pPr>
              <a:spcBef>
                <a:spcPct val="50000"/>
              </a:spcBef>
            </a:pPr>
            <a:r>
              <a:rPr lang="en-AU" sz="2400" b="1">
                <a:latin typeface="Times New Roman" pitchFamily="18" charset="0"/>
                <a:cs typeface="Arial" charset="0"/>
              </a:rPr>
              <a:t>Relational</a:t>
            </a:r>
            <a:endParaRPr lang="en-US" sz="2400" b="1">
              <a:latin typeface="Times New Roman" pitchFamily="18" charset="0"/>
              <a:cs typeface="Arial" charset="0"/>
            </a:endParaRPr>
          </a:p>
        </p:txBody>
      </p:sp>
      <p:sp>
        <p:nvSpPr>
          <p:cNvPr id="292880" name="Text Box 16"/>
          <p:cNvSpPr txBox="1">
            <a:spLocks noChangeArrowheads="1"/>
          </p:cNvSpPr>
          <p:nvPr/>
        </p:nvSpPr>
        <p:spPr bwMode="auto">
          <a:xfrm>
            <a:off x="6248400" y="5638800"/>
            <a:ext cx="1981200" cy="1054100"/>
          </a:xfrm>
          <a:prstGeom prst="rect">
            <a:avLst/>
          </a:prstGeom>
          <a:noFill/>
          <a:ln w="9525">
            <a:noFill/>
            <a:miter lim="800000"/>
            <a:headEnd/>
            <a:tailEnd/>
          </a:ln>
        </p:spPr>
        <p:txBody>
          <a:bodyPr lIns="91435" tIns="45718" rIns="91435" bIns="45718">
            <a:spAutoFit/>
          </a:bodyPr>
          <a:lstStyle/>
          <a:p>
            <a:pPr>
              <a:spcBef>
                <a:spcPct val="50000"/>
              </a:spcBef>
            </a:pPr>
            <a:r>
              <a:rPr lang="en-AU" sz="2500" b="1">
                <a:latin typeface="Times New Roman" pitchFamily="18" charset="0"/>
                <a:cs typeface="Arial" charset="0"/>
              </a:rPr>
              <a:t>Professional</a:t>
            </a:r>
          </a:p>
          <a:p>
            <a:pPr>
              <a:spcBef>
                <a:spcPct val="50000"/>
              </a:spcBef>
            </a:pPr>
            <a:r>
              <a:rPr lang="en-AU" sz="2500" b="1">
                <a:latin typeface="Times New Roman" pitchFamily="18" charset="0"/>
                <a:cs typeface="Arial" charset="0"/>
              </a:rPr>
              <a:t>Personal</a:t>
            </a:r>
            <a:endParaRPr lang="en-US" sz="2500" b="1">
              <a:latin typeface="Times New Roman" pitchFamily="18" charset="0"/>
              <a:cs typeface="Arial" charset="0"/>
            </a:endParaRPr>
          </a:p>
        </p:txBody>
      </p:sp>
      <p:cxnSp>
        <p:nvCxnSpPr>
          <p:cNvPr id="18" name="Straight Arrow Connector 17"/>
          <p:cNvCxnSpPr>
            <a:endCxn id="27650" idx="3"/>
          </p:cNvCxnSpPr>
          <p:nvPr/>
        </p:nvCxnSpPr>
        <p:spPr>
          <a:xfrm rot="5400000" flipH="1" flipV="1">
            <a:off x="3959226" y="4424362"/>
            <a:ext cx="836612" cy="677863"/>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endCxn id="27650" idx="4"/>
          </p:cNvCxnSpPr>
          <p:nvPr/>
        </p:nvCxnSpPr>
        <p:spPr>
          <a:xfrm flipV="1">
            <a:off x="4038600" y="4533900"/>
            <a:ext cx="1190625" cy="64770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5549900" y="4121150"/>
            <a:ext cx="682625"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rot="16200000" flipH="1">
            <a:off x="4790282" y="4882356"/>
            <a:ext cx="2201862" cy="6826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rot="16200000" flipH="1">
            <a:off x="5141119" y="4531519"/>
            <a:ext cx="1516062" cy="6985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5549900" y="4122738"/>
            <a:ext cx="682625" cy="5794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92877"/>
                                        </p:tgtEl>
                                        <p:attrNameLst>
                                          <p:attrName>style.visibility</p:attrName>
                                        </p:attrNameLst>
                                      </p:cBhvr>
                                      <p:to>
                                        <p:strVal val="visible"/>
                                      </p:to>
                                    </p:set>
                                    <p:animEffect transition="in" filter="box(out)">
                                      <p:cBhvr>
                                        <p:cTn id="7" dur="500"/>
                                        <p:tgtEl>
                                          <p:spTgt spid="29287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92878"/>
                                        </p:tgtEl>
                                        <p:attrNameLst>
                                          <p:attrName>style.visibility</p:attrName>
                                        </p:attrNameLst>
                                      </p:cBhvr>
                                      <p:to>
                                        <p:strVal val="visible"/>
                                      </p:to>
                                    </p:set>
                                    <p:animEffect transition="in" filter="box(in)">
                                      <p:cBhvr>
                                        <p:cTn id="12" dur="500"/>
                                        <p:tgtEl>
                                          <p:spTgt spid="29287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92879"/>
                                        </p:tgtEl>
                                        <p:attrNameLst>
                                          <p:attrName>style.visibility</p:attrName>
                                        </p:attrNameLst>
                                      </p:cBhvr>
                                      <p:to>
                                        <p:strVal val="visible"/>
                                      </p:to>
                                    </p:set>
                                    <p:animEffect transition="in" filter="box(in)">
                                      <p:cBhvr>
                                        <p:cTn id="17" dur="500"/>
                                        <p:tgtEl>
                                          <p:spTgt spid="29287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92880"/>
                                        </p:tgtEl>
                                        <p:attrNameLst>
                                          <p:attrName>style.visibility</p:attrName>
                                        </p:attrNameLst>
                                      </p:cBhvr>
                                      <p:to>
                                        <p:strVal val="visible"/>
                                      </p:to>
                                    </p:set>
                                    <p:animEffect transition="in" filter="box(in)">
                                      <p:cBhvr>
                                        <p:cTn id="22" dur="500"/>
                                        <p:tgtEl>
                                          <p:spTgt spid="2928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78" grpId="0" animBg="1"/>
      <p:bldP spid="292879" grpId="0"/>
      <p:bldP spid="292880"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a:xfrm>
            <a:off x="465138" y="342900"/>
            <a:ext cx="8358187" cy="1216025"/>
          </a:xfrm>
        </p:spPr>
        <p:txBody>
          <a:bodyPr/>
          <a:lstStyle/>
          <a:p>
            <a:pPr fontAlgn="auto">
              <a:spcAft>
                <a:spcPts val="0"/>
              </a:spcAft>
              <a:defRPr/>
            </a:pPr>
            <a:r>
              <a:rPr lang="en-US" sz="3200" dirty="0" smtClean="0">
                <a:latin typeface="Times New Roman" charset="0"/>
                <a:ea typeface="Times New Roman" charset="0"/>
                <a:cs typeface="Times New Roman" charset="0"/>
              </a:rPr>
              <a:t>Walking with God</a:t>
            </a:r>
            <a:endParaRPr lang="en-AU" sz="3200" dirty="0" smtClean="0"/>
          </a:p>
        </p:txBody>
      </p:sp>
      <p:sp>
        <p:nvSpPr>
          <p:cNvPr id="63502" name="Oval 14"/>
          <p:cNvSpPr>
            <a:spLocks noChangeArrowheads="1"/>
          </p:cNvSpPr>
          <p:nvPr/>
        </p:nvSpPr>
        <p:spPr bwMode="auto">
          <a:xfrm>
            <a:off x="2809875" y="1809750"/>
            <a:ext cx="2808288" cy="2808288"/>
          </a:xfrm>
          <a:prstGeom prst="ellipse">
            <a:avLst/>
          </a:prstGeom>
          <a:solidFill>
            <a:srgbClr val="FFFF00">
              <a:alpha val="87057"/>
            </a:srgbClr>
          </a:solidFill>
          <a:ln w="9525">
            <a:solidFill>
              <a:schemeClr val="tx1"/>
            </a:solidFill>
            <a:round/>
            <a:headEnd/>
            <a:tailEnd/>
          </a:ln>
          <a:effectLst>
            <a:glow rad="165100">
              <a:schemeClr val="bg2">
                <a:lumMod val="50000"/>
                <a:alpha val="75000"/>
              </a:schemeClr>
            </a:glow>
          </a:effectLst>
        </p:spPr>
        <p:txBody>
          <a:bodyPr wrap="none" lIns="91435" tIns="45718" rIns="91435" bIns="45718" anchor="ctr"/>
          <a:lstStyle/>
          <a:p>
            <a:endParaRPr lang="en-AU">
              <a:latin typeface="Century Schoolbook" pitchFamily="18" charset="0"/>
            </a:endParaRPr>
          </a:p>
        </p:txBody>
      </p:sp>
      <p:sp>
        <p:nvSpPr>
          <p:cNvPr id="259076" name="Text Box 15"/>
          <p:cNvSpPr txBox="1">
            <a:spLocks noChangeArrowheads="1"/>
          </p:cNvSpPr>
          <p:nvPr/>
        </p:nvSpPr>
        <p:spPr bwMode="auto">
          <a:xfrm>
            <a:off x="3059113" y="2708275"/>
            <a:ext cx="2233612" cy="655638"/>
          </a:xfrm>
          <a:prstGeom prst="rect">
            <a:avLst/>
          </a:prstGeom>
          <a:noFill/>
          <a:ln w="9525">
            <a:noFill/>
            <a:miter lim="800000"/>
            <a:headEnd/>
            <a:tailEnd/>
          </a:ln>
        </p:spPr>
        <p:txBody>
          <a:bodyPr lIns="91435" tIns="45718" rIns="91435" bIns="45718">
            <a:spAutoFit/>
          </a:bodyPr>
          <a:lstStyle/>
          <a:p>
            <a:pPr algn="ctr">
              <a:spcBef>
                <a:spcPct val="50000"/>
              </a:spcBef>
            </a:pPr>
            <a:r>
              <a:rPr lang="en-AU" b="1">
                <a:solidFill>
                  <a:srgbClr val="000000"/>
                </a:solidFill>
                <a:latin typeface="Times New Roman" pitchFamily="18" charset="0"/>
                <a:cs typeface="Times New Roman" pitchFamily="18" charset="0"/>
              </a:rPr>
              <a:t>Personal Spiritual Growth</a:t>
            </a:r>
          </a:p>
        </p:txBody>
      </p:sp>
      <p:sp>
        <p:nvSpPr>
          <p:cNvPr id="63504" name="Oval 16"/>
          <p:cNvSpPr>
            <a:spLocks noChangeArrowheads="1"/>
          </p:cNvSpPr>
          <p:nvPr/>
        </p:nvSpPr>
        <p:spPr bwMode="auto">
          <a:xfrm>
            <a:off x="1655763" y="3789363"/>
            <a:ext cx="2808287" cy="2808287"/>
          </a:xfrm>
          <a:prstGeom prst="ellipse">
            <a:avLst/>
          </a:prstGeom>
          <a:solidFill>
            <a:srgbClr val="FF99FF">
              <a:alpha val="61176"/>
            </a:srgbClr>
          </a:solidFill>
          <a:ln w="9525">
            <a:solidFill>
              <a:schemeClr val="tx1"/>
            </a:solidFill>
            <a:round/>
            <a:headEnd/>
            <a:tailEnd/>
          </a:ln>
          <a:effectLst>
            <a:glow rad="127000">
              <a:srgbClr val="FF00FF">
                <a:alpha val="46000"/>
              </a:srgbClr>
            </a:glow>
          </a:effectLst>
        </p:spPr>
        <p:txBody>
          <a:bodyPr wrap="none" lIns="91435" tIns="45718" rIns="91435" bIns="45718" anchor="ctr"/>
          <a:lstStyle/>
          <a:p>
            <a:endParaRPr lang="en-AU">
              <a:latin typeface="Century Schoolbook" pitchFamily="18" charset="0"/>
            </a:endParaRPr>
          </a:p>
        </p:txBody>
      </p:sp>
      <p:sp>
        <p:nvSpPr>
          <p:cNvPr id="259078" name="Text Box 17"/>
          <p:cNvSpPr txBox="1">
            <a:spLocks noChangeArrowheads="1"/>
          </p:cNvSpPr>
          <p:nvPr/>
        </p:nvSpPr>
        <p:spPr bwMode="auto">
          <a:xfrm>
            <a:off x="1908175" y="4941888"/>
            <a:ext cx="2305050" cy="654050"/>
          </a:xfrm>
          <a:prstGeom prst="rect">
            <a:avLst/>
          </a:prstGeom>
          <a:noFill/>
          <a:ln w="9525">
            <a:noFill/>
            <a:miter lim="800000"/>
            <a:headEnd/>
            <a:tailEnd/>
          </a:ln>
        </p:spPr>
        <p:txBody>
          <a:bodyPr lIns="91435" tIns="45718" rIns="91435" bIns="45718">
            <a:spAutoFit/>
          </a:bodyPr>
          <a:lstStyle/>
          <a:p>
            <a:pPr algn="ctr">
              <a:spcBef>
                <a:spcPct val="50000"/>
              </a:spcBef>
            </a:pPr>
            <a:r>
              <a:rPr lang="en-AU" b="1">
                <a:solidFill>
                  <a:srgbClr val="000000"/>
                </a:solidFill>
                <a:latin typeface="Times New Roman" pitchFamily="18" charset="0"/>
                <a:cs typeface="Times New Roman" pitchFamily="18" charset="0"/>
              </a:rPr>
              <a:t>Interpersonal Relationship</a:t>
            </a:r>
          </a:p>
        </p:txBody>
      </p:sp>
      <p:sp>
        <p:nvSpPr>
          <p:cNvPr id="63507" name="Oval 19"/>
          <p:cNvSpPr>
            <a:spLocks noChangeArrowheads="1"/>
          </p:cNvSpPr>
          <p:nvPr/>
        </p:nvSpPr>
        <p:spPr bwMode="auto">
          <a:xfrm>
            <a:off x="4103688" y="3789363"/>
            <a:ext cx="2808287" cy="2808287"/>
          </a:xfrm>
          <a:prstGeom prst="ellipse">
            <a:avLst/>
          </a:prstGeom>
          <a:solidFill>
            <a:srgbClr val="99FF33">
              <a:alpha val="70195"/>
            </a:srgbClr>
          </a:solidFill>
          <a:ln w="9525">
            <a:solidFill>
              <a:schemeClr val="tx1"/>
            </a:solidFill>
            <a:round/>
            <a:headEnd/>
            <a:tailEnd/>
          </a:ln>
          <a:effectLst>
            <a:glow rad="114300">
              <a:srgbClr val="008000">
                <a:alpha val="47000"/>
              </a:srgbClr>
            </a:glow>
          </a:effectLst>
        </p:spPr>
        <p:txBody>
          <a:bodyPr wrap="none" lIns="91435" tIns="45718" rIns="91435" bIns="45718" anchor="ctr"/>
          <a:lstStyle/>
          <a:p>
            <a:endParaRPr lang="en-AU">
              <a:latin typeface="Century Schoolbook" pitchFamily="18" charset="0"/>
            </a:endParaRPr>
          </a:p>
        </p:txBody>
      </p:sp>
      <p:sp>
        <p:nvSpPr>
          <p:cNvPr id="259080" name="Text Box 20"/>
          <p:cNvSpPr txBox="1">
            <a:spLocks noChangeArrowheads="1"/>
          </p:cNvSpPr>
          <p:nvPr/>
        </p:nvSpPr>
        <p:spPr bwMode="auto">
          <a:xfrm>
            <a:off x="4643438" y="4724400"/>
            <a:ext cx="1727200" cy="936625"/>
          </a:xfrm>
          <a:prstGeom prst="rect">
            <a:avLst/>
          </a:prstGeom>
          <a:noFill/>
          <a:ln w="9525">
            <a:noFill/>
            <a:miter lim="800000"/>
            <a:headEnd/>
            <a:tailEnd/>
          </a:ln>
        </p:spPr>
        <p:txBody>
          <a:bodyPr lIns="91435" tIns="45718" rIns="91435" bIns="45718">
            <a:spAutoFit/>
          </a:bodyPr>
          <a:lstStyle/>
          <a:p>
            <a:pPr algn="ctr">
              <a:spcBef>
                <a:spcPct val="50000"/>
              </a:spcBef>
            </a:pPr>
            <a:r>
              <a:rPr lang="en-AU" b="1">
                <a:solidFill>
                  <a:srgbClr val="000000"/>
                </a:solidFill>
                <a:latin typeface="Times New Roman" pitchFamily="18" charset="0"/>
                <a:cs typeface="Times New Roman" pitchFamily="18" charset="0"/>
              </a:rPr>
              <a:t>Guiding Principles for Life’s Journey</a:t>
            </a:r>
          </a:p>
        </p:txBody>
      </p:sp>
      <p:sp>
        <p:nvSpPr>
          <p:cNvPr id="63509" name="Oval 21"/>
          <p:cNvSpPr>
            <a:spLocks noChangeArrowheads="1"/>
          </p:cNvSpPr>
          <p:nvPr/>
        </p:nvSpPr>
        <p:spPr bwMode="auto">
          <a:xfrm>
            <a:off x="3349625" y="3363913"/>
            <a:ext cx="1728788" cy="1654175"/>
          </a:xfrm>
          <a:prstGeom prst="ellipse">
            <a:avLst/>
          </a:prstGeom>
          <a:solidFill>
            <a:srgbClr val="FF0000"/>
          </a:solidFill>
          <a:ln w="9525">
            <a:solidFill>
              <a:schemeClr val="tx1"/>
            </a:solidFill>
            <a:round/>
            <a:headEnd/>
            <a:tailEnd/>
          </a:ln>
          <a:effectLst>
            <a:glow rad="152400">
              <a:srgbClr val="0000FF">
                <a:alpha val="75000"/>
              </a:srgbClr>
            </a:glow>
          </a:effectLst>
        </p:spPr>
        <p:txBody>
          <a:bodyPr wrap="none" lIns="91435" tIns="45718" rIns="91435" bIns="45718" anchor="ctr"/>
          <a:lstStyle/>
          <a:p>
            <a:endParaRPr lang="en-AU">
              <a:latin typeface="Century Schoolbook" pitchFamily="18" charset="0"/>
            </a:endParaRPr>
          </a:p>
        </p:txBody>
      </p:sp>
      <p:sp>
        <p:nvSpPr>
          <p:cNvPr id="63510" name="Text Box 22"/>
          <p:cNvSpPr txBox="1">
            <a:spLocks noChangeArrowheads="1"/>
          </p:cNvSpPr>
          <p:nvPr/>
        </p:nvSpPr>
        <p:spPr bwMode="auto">
          <a:xfrm>
            <a:off x="3500438" y="3643313"/>
            <a:ext cx="1439862" cy="784225"/>
          </a:xfrm>
          <a:prstGeom prst="rect">
            <a:avLst/>
          </a:prstGeom>
          <a:noFill/>
          <a:ln w="9525">
            <a:noFill/>
            <a:miter lim="800000"/>
            <a:headEnd/>
            <a:tailEnd/>
          </a:ln>
        </p:spPr>
        <p:txBody>
          <a:bodyPr lIns="91435" tIns="45718" rIns="91435" bIns="45718">
            <a:spAutoFit/>
          </a:bodyPr>
          <a:lstStyle/>
          <a:p>
            <a:pPr algn="ctr">
              <a:spcBef>
                <a:spcPct val="50000"/>
              </a:spcBef>
            </a:pPr>
            <a:r>
              <a:rPr lang="en-AU">
                <a:solidFill>
                  <a:srgbClr val="FFFFFF"/>
                </a:solidFill>
                <a:latin typeface="Times New Roman" pitchFamily="18" charset="0"/>
                <a:cs typeface="Times New Roman" pitchFamily="18" charset="0"/>
              </a:rPr>
              <a:t>JESUS</a:t>
            </a:r>
          </a:p>
          <a:p>
            <a:pPr algn="ctr">
              <a:spcBef>
                <a:spcPct val="50000"/>
              </a:spcBef>
            </a:pPr>
            <a:r>
              <a:rPr lang="en-AU">
                <a:solidFill>
                  <a:srgbClr val="FFFFFF"/>
                </a:solidFill>
                <a:latin typeface="Times New Roman" pitchFamily="18" charset="0"/>
                <a:cs typeface="Times New Roman" pitchFamily="18" charset="0"/>
              </a:rPr>
              <a:t>Bible</a:t>
            </a:r>
          </a:p>
        </p:txBody>
      </p:sp>
      <p:sp>
        <p:nvSpPr>
          <p:cNvPr id="63511" name="Text Box 23"/>
          <p:cNvSpPr txBox="1">
            <a:spLocks noChangeArrowheads="1"/>
          </p:cNvSpPr>
          <p:nvPr/>
        </p:nvSpPr>
        <p:spPr bwMode="auto">
          <a:xfrm>
            <a:off x="5508625" y="2276475"/>
            <a:ext cx="3240088" cy="641350"/>
          </a:xfrm>
          <a:prstGeom prst="rect">
            <a:avLst/>
          </a:prstGeom>
          <a:noFill/>
          <a:ln w="9525">
            <a:noFill/>
            <a:miter lim="800000"/>
            <a:headEnd/>
            <a:tailEnd/>
          </a:ln>
        </p:spPr>
        <p:txBody>
          <a:bodyPr lIns="91435" tIns="45718" rIns="91435" bIns="45718">
            <a:spAutoFit/>
          </a:bodyPr>
          <a:lstStyle/>
          <a:p>
            <a:pPr>
              <a:spcBef>
                <a:spcPct val="50000"/>
              </a:spcBef>
            </a:pPr>
            <a:r>
              <a:rPr lang="en-AU">
                <a:latin typeface="Times New Roman" pitchFamily="18" charset="0"/>
                <a:cs typeface="Times New Roman" pitchFamily="18" charset="0"/>
              </a:rPr>
              <a:t>How to maintain a love relationship with Jesus?</a:t>
            </a:r>
          </a:p>
        </p:txBody>
      </p:sp>
      <p:sp>
        <p:nvSpPr>
          <p:cNvPr id="63512" name="Text Box 24"/>
          <p:cNvSpPr txBox="1">
            <a:spLocks noChangeArrowheads="1"/>
          </p:cNvSpPr>
          <p:nvPr/>
        </p:nvSpPr>
        <p:spPr bwMode="auto">
          <a:xfrm>
            <a:off x="179388" y="3789363"/>
            <a:ext cx="2089150" cy="923925"/>
          </a:xfrm>
          <a:prstGeom prst="rect">
            <a:avLst/>
          </a:prstGeom>
          <a:noFill/>
          <a:ln w="9525">
            <a:noFill/>
            <a:miter lim="800000"/>
            <a:headEnd/>
            <a:tailEnd/>
          </a:ln>
        </p:spPr>
        <p:txBody>
          <a:bodyPr lIns="91435" tIns="45718" rIns="91435" bIns="45718">
            <a:spAutoFit/>
          </a:bodyPr>
          <a:lstStyle/>
          <a:p>
            <a:pPr>
              <a:spcBef>
                <a:spcPct val="50000"/>
              </a:spcBef>
            </a:pPr>
            <a:r>
              <a:rPr lang="en-AU">
                <a:latin typeface="Times New Roman" pitchFamily="18" charset="0"/>
                <a:cs typeface="Times New Roman" pitchFamily="18" charset="0"/>
              </a:rPr>
              <a:t>How to help others see Jesus in everyday life?</a:t>
            </a:r>
          </a:p>
        </p:txBody>
      </p:sp>
      <p:sp>
        <p:nvSpPr>
          <p:cNvPr id="63513" name="Text Box 25"/>
          <p:cNvSpPr txBox="1">
            <a:spLocks noChangeArrowheads="1"/>
          </p:cNvSpPr>
          <p:nvPr/>
        </p:nvSpPr>
        <p:spPr bwMode="auto">
          <a:xfrm>
            <a:off x="6948488" y="5013325"/>
            <a:ext cx="2016125" cy="1217613"/>
          </a:xfrm>
          <a:prstGeom prst="rect">
            <a:avLst/>
          </a:prstGeom>
          <a:noFill/>
          <a:ln w="9525">
            <a:noFill/>
            <a:miter lim="800000"/>
            <a:headEnd/>
            <a:tailEnd/>
          </a:ln>
        </p:spPr>
        <p:txBody>
          <a:bodyPr lIns="91435" tIns="45718" rIns="91435" bIns="45718">
            <a:spAutoFit/>
          </a:bodyPr>
          <a:lstStyle/>
          <a:p>
            <a:pPr>
              <a:spcBef>
                <a:spcPct val="50000"/>
              </a:spcBef>
            </a:pPr>
            <a:r>
              <a:rPr lang="en-AU">
                <a:latin typeface="Times New Roman" pitchFamily="18" charset="0"/>
                <a:cs typeface="Times New Roman" pitchFamily="18" charset="0"/>
              </a:rPr>
              <a:t>How to apply God’s covenant promises to life’s journey?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3502"/>
                                        </p:tgtEl>
                                        <p:attrNameLst>
                                          <p:attrName>style.visibility</p:attrName>
                                        </p:attrNameLst>
                                      </p:cBhvr>
                                      <p:to>
                                        <p:strVal val="visible"/>
                                      </p:to>
                                    </p:set>
                                    <p:animEffect transition="in" filter="dissolve">
                                      <p:cBhvr>
                                        <p:cTn id="7" dur="500"/>
                                        <p:tgtEl>
                                          <p:spTgt spid="6350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59076"/>
                                        </p:tgtEl>
                                        <p:attrNameLst>
                                          <p:attrName>style.visibility</p:attrName>
                                        </p:attrNameLst>
                                      </p:cBhvr>
                                      <p:to>
                                        <p:strVal val="visible"/>
                                      </p:to>
                                    </p:set>
                                    <p:animEffect transition="in" filter="dissolve">
                                      <p:cBhvr>
                                        <p:cTn id="12" dur="500"/>
                                        <p:tgtEl>
                                          <p:spTgt spid="25907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3504"/>
                                        </p:tgtEl>
                                        <p:attrNameLst>
                                          <p:attrName>style.visibility</p:attrName>
                                        </p:attrNameLst>
                                      </p:cBhvr>
                                      <p:to>
                                        <p:strVal val="visible"/>
                                      </p:to>
                                    </p:set>
                                    <p:animEffect transition="in" filter="dissolve">
                                      <p:cBhvr>
                                        <p:cTn id="17" dur="500"/>
                                        <p:tgtEl>
                                          <p:spTgt spid="6350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59078"/>
                                        </p:tgtEl>
                                        <p:attrNameLst>
                                          <p:attrName>style.visibility</p:attrName>
                                        </p:attrNameLst>
                                      </p:cBhvr>
                                      <p:to>
                                        <p:strVal val="visible"/>
                                      </p:to>
                                    </p:set>
                                    <p:animEffect transition="in" filter="dissolve">
                                      <p:cBhvr>
                                        <p:cTn id="22" dur="500"/>
                                        <p:tgtEl>
                                          <p:spTgt spid="25907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3507"/>
                                        </p:tgtEl>
                                        <p:attrNameLst>
                                          <p:attrName>style.visibility</p:attrName>
                                        </p:attrNameLst>
                                      </p:cBhvr>
                                      <p:to>
                                        <p:strVal val="visible"/>
                                      </p:to>
                                    </p:set>
                                    <p:animEffect transition="in" filter="dissolve">
                                      <p:cBhvr>
                                        <p:cTn id="27" dur="500"/>
                                        <p:tgtEl>
                                          <p:spTgt spid="6350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59080"/>
                                        </p:tgtEl>
                                        <p:attrNameLst>
                                          <p:attrName>style.visibility</p:attrName>
                                        </p:attrNameLst>
                                      </p:cBhvr>
                                      <p:to>
                                        <p:strVal val="visible"/>
                                      </p:to>
                                    </p:set>
                                    <p:animEffect transition="in" filter="dissolve">
                                      <p:cBhvr>
                                        <p:cTn id="32" dur="500"/>
                                        <p:tgtEl>
                                          <p:spTgt spid="25908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3509"/>
                                        </p:tgtEl>
                                        <p:attrNameLst>
                                          <p:attrName>style.visibility</p:attrName>
                                        </p:attrNameLst>
                                      </p:cBhvr>
                                      <p:to>
                                        <p:strVal val="visible"/>
                                      </p:to>
                                    </p:set>
                                    <p:animEffect transition="in" filter="dissolve">
                                      <p:cBhvr>
                                        <p:cTn id="37" dur="500"/>
                                        <p:tgtEl>
                                          <p:spTgt spid="6350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3510"/>
                                        </p:tgtEl>
                                        <p:attrNameLst>
                                          <p:attrName>style.visibility</p:attrName>
                                        </p:attrNameLst>
                                      </p:cBhvr>
                                      <p:to>
                                        <p:strVal val="visible"/>
                                      </p:to>
                                    </p:set>
                                    <p:animEffect transition="in" filter="dissolve">
                                      <p:cBhvr>
                                        <p:cTn id="42" dur="500"/>
                                        <p:tgtEl>
                                          <p:spTgt spid="63510"/>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3511"/>
                                        </p:tgtEl>
                                        <p:attrNameLst>
                                          <p:attrName>style.visibility</p:attrName>
                                        </p:attrNameLst>
                                      </p:cBhvr>
                                      <p:to>
                                        <p:strVal val="visible"/>
                                      </p:to>
                                    </p:set>
                                    <p:animEffect transition="in" filter="dissolve">
                                      <p:cBhvr>
                                        <p:cTn id="47" dur="500"/>
                                        <p:tgtEl>
                                          <p:spTgt spid="63511"/>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3512"/>
                                        </p:tgtEl>
                                        <p:attrNameLst>
                                          <p:attrName>style.visibility</p:attrName>
                                        </p:attrNameLst>
                                      </p:cBhvr>
                                      <p:to>
                                        <p:strVal val="visible"/>
                                      </p:to>
                                    </p:set>
                                    <p:animEffect transition="in" filter="dissolve">
                                      <p:cBhvr>
                                        <p:cTn id="52" dur="500"/>
                                        <p:tgtEl>
                                          <p:spTgt spid="63512"/>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1" nodeType="clickEffect">
                                  <p:stCondLst>
                                    <p:cond delay="0"/>
                                  </p:stCondLst>
                                  <p:childTnLst>
                                    <p:set>
                                      <p:cBhvr>
                                        <p:cTn id="56" dur="1" fill="hold">
                                          <p:stCondLst>
                                            <p:cond delay="0"/>
                                          </p:stCondLst>
                                        </p:cTn>
                                        <p:tgtEl>
                                          <p:spTgt spid="63512"/>
                                        </p:tgtEl>
                                        <p:attrNameLst>
                                          <p:attrName>style.visibility</p:attrName>
                                        </p:attrNameLst>
                                      </p:cBhvr>
                                      <p:to>
                                        <p:strVal val="visible"/>
                                      </p:to>
                                    </p:set>
                                    <p:animEffect transition="in" filter="dissolve">
                                      <p:cBhvr>
                                        <p:cTn id="57" dur="500"/>
                                        <p:tgtEl>
                                          <p:spTgt spid="63512"/>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63513"/>
                                        </p:tgtEl>
                                        <p:attrNameLst>
                                          <p:attrName>style.visibility</p:attrName>
                                        </p:attrNameLst>
                                      </p:cBhvr>
                                      <p:to>
                                        <p:strVal val="visible"/>
                                      </p:to>
                                    </p:set>
                                    <p:animEffect transition="in" filter="dissolve">
                                      <p:cBhvr>
                                        <p:cTn id="62" dur="500"/>
                                        <p:tgtEl>
                                          <p:spTgt spid="63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02" grpId="0" animBg="1"/>
      <p:bldP spid="259076" grpId="0"/>
      <p:bldP spid="63504" grpId="0" animBg="1"/>
      <p:bldP spid="259078" grpId="0"/>
      <p:bldP spid="63507" grpId="0" animBg="1"/>
      <p:bldP spid="259080" grpId="0"/>
      <p:bldP spid="63509" grpId="0" animBg="1"/>
      <p:bldP spid="63510" grpId="0"/>
      <p:bldP spid="63511" grpId="0"/>
      <p:bldP spid="63512" grpId="0"/>
      <p:bldP spid="63512" grpId="1"/>
      <p:bldP spid="63513"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Walking with God</a:t>
            </a:r>
            <a:endParaRPr lang="en-US" dirty="0"/>
          </a:p>
        </p:txBody>
      </p:sp>
      <p:sp>
        <p:nvSpPr>
          <p:cNvPr id="4" name="Rectangle 3"/>
          <p:cNvSpPr/>
          <p:nvPr/>
        </p:nvSpPr>
        <p:spPr>
          <a:xfrm>
            <a:off x="241391" y="1693808"/>
            <a:ext cx="8459183" cy="4722509"/>
          </a:xfrm>
          <a:prstGeom prst="rect">
            <a:avLst/>
          </a:prstGeom>
          <a:solidFill>
            <a:schemeClr val="accent1">
              <a:lumMod val="20000"/>
              <a:lumOff val="80000"/>
            </a:schemeClr>
          </a:solidFill>
          <a:effectLst>
            <a:glow rad="177800">
              <a:srgbClr val="FFFF00">
                <a:alpha val="75000"/>
              </a:srgbClr>
            </a:glow>
            <a:outerShdw blurRad="50800" dist="20000" dir="5400000" rotWithShape="0">
              <a:srgbClr val="000000">
                <a:alpha val="42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p:nvSpPr>
        <p:spPr>
          <a:xfrm>
            <a:off x="241300" y="1554163"/>
            <a:ext cx="8459788" cy="4862512"/>
          </a:xfrm>
          <a:prstGeom prst="rect">
            <a:avLst/>
          </a:prstGeom>
          <a:noFill/>
        </p:spPr>
        <p:txBody>
          <a:bodyPr>
            <a:spAutoFit/>
          </a:bodyPr>
          <a:lstStyle/>
          <a:p>
            <a:pPr algn="ctr" fontAlgn="auto">
              <a:spcBef>
                <a:spcPts val="0"/>
              </a:spcBef>
              <a:spcAft>
                <a:spcPts val="0"/>
              </a:spcAft>
              <a:defRPr/>
            </a:pPr>
            <a:r>
              <a:rPr lang="en-US" sz="2000" dirty="0">
                <a:solidFill>
                  <a:schemeClr val="accent1">
                    <a:lumMod val="20000"/>
                    <a:lumOff val="80000"/>
                  </a:schemeClr>
                </a:solidFill>
                <a:latin typeface="+mn-lt"/>
              </a:rPr>
              <a:t>The clock is my dictator, I shall not rest</a:t>
            </a:r>
            <a:br>
              <a:rPr lang="en-US" sz="2000" dirty="0">
                <a:solidFill>
                  <a:schemeClr val="accent1">
                    <a:lumMod val="20000"/>
                    <a:lumOff val="80000"/>
                  </a:schemeClr>
                </a:solidFill>
                <a:latin typeface="+mn-lt"/>
              </a:rPr>
            </a:br>
            <a:r>
              <a:rPr lang="en-US" sz="2000" dirty="0">
                <a:latin typeface="+mn-lt"/>
              </a:rPr>
              <a:t>It makes me lie down only when exhausted.</a:t>
            </a:r>
            <a:br>
              <a:rPr lang="en-US" sz="2000" dirty="0">
                <a:latin typeface="+mn-lt"/>
              </a:rPr>
            </a:br>
            <a:r>
              <a:rPr lang="en-US" sz="2000" dirty="0">
                <a:latin typeface="+mn-lt"/>
              </a:rPr>
              <a:t>It leads me to depression, it hounds my soul</a:t>
            </a:r>
            <a:br>
              <a:rPr lang="en-US" sz="2000" dirty="0">
                <a:latin typeface="+mn-lt"/>
              </a:rPr>
            </a:br>
            <a:r>
              <a:rPr lang="en-US" sz="2000" dirty="0">
                <a:latin typeface="+mn-lt"/>
              </a:rPr>
              <a:t>It leads me in circles of frenzy for activity’s sake</a:t>
            </a:r>
            <a:br>
              <a:rPr lang="en-US" sz="2000" dirty="0">
                <a:latin typeface="+mn-lt"/>
              </a:rPr>
            </a:br>
            <a:r>
              <a:rPr lang="en-US" sz="2000" dirty="0">
                <a:latin typeface="+mn-lt"/>
              </a:rPr>
              <a:t>Even though I run frantically from task to task</a:t>
            </a:r>
            <a:br>
              <a:rPr lang="en-US" sz="2000" dirty="0">
                <a:latin typeface="+mn-lt"/>
              </a:rPr>
            </a:br>
            <a:r>
              <a:rPr lang="en-US" sz="2000" dirty="0">
                <a:latin typeface="+mn-lt"/>
              </a:rPr>
              <a:t>I will never get it all done, for my “ideal” is with me</a:t>
            </a:r>
            <a:br>
              <a:rPr lang="en-US" sz="2000" dirty="0">
                <a:latin typeface="+mn-lt"/>
              </a:rPr>
            </a:br>
            <a:r>
              <a:rPr lang="en-US" sz="2000" dirty="0">
                <a:latin typeface="+mn-lt"/>
              </a:rPr>
              <a:t>Deadlines and my need for approval, they drive me</a:t>
            </a:r>
            <a:br>
              <a:rPr lang="en-US" sz="2000" dirty="0">
                <a:latin typeface="+mn-lt"/>
              </a:rPr>
            </a:br>
            <a:r>
              <a:rPr lang="en-US" sz="2000" dirty="0">
                <a:latin typeface="+mn-lt"/>
              </a:rPr>
              <a:t>They demand performance from me, beyond the limits of my schedules</a:t>
            </a:r>
            <a:br>
              <a:rPr lang="en-US" sz="2000" dirty="0">
                <a:latin typeface="+mn-lt"/>
              </a:rPr>
            </a:br>
            <a:r>
              <a:rPr lang="en-US" sz="2000" dirty="0">
                <a:latin typeface="+mn-lt"/>
              </a:rPr>
              <a:t>They anoint my head with migraines, my in-basket over-flows</a:t>
            </a:r>
            <a:br>
              <a:rPr lang="en-US" sz="2000" dirty="0">
                <a:latin typeface="+mn-lt"/>
              </a:rPr>
            </a:br>
            <a:r>
              <a:rPr lang="en-US" sz="2000" dirty="0">
                <a:latin typeface="+mn-lt"/>
              </a:rPr>
              <a:t>Surely, fatigue and time pressure shall follow me all the days of my life</a:t>
            </a:r>
            <a:br>
              <a:rPr lang="en-US" sz="2000" dirty="0">
                <a:latin typeface="+mn-lt"/>
              </a:rPr>
            </a:br>
            <a:r>
              <a:rPr lang="en-US" sz="2000" dirty="0">
                <a:latin typeface="+mn-lt"/>
              </a:rPr>
              <a:t>And I will dwell in the bonds of frustration forever.</a:t>
            </a:r>
            <a:endParaRPr lang="en-AU" sz="2000" dirty="0">
              <a:latin typeface="+mn-lt"/>
            </a:endParaRPr>
          </a:p>
          <a:p>
            <a:pPr algn="ctr" fontAlgn="auto">
              <a:spcBef>
                <a:spcPts val="0"/>
              </a:spcBef>
              <a:spcAft>
                <a:spcPts val="0"/>
              </a:spcAft>
              <a:defRPr/>
            </a:pPr>
            <a:r>
              <a:rPr lang="en-US" dirty="0">
                <a:latin typeface="+mn-lt"/>
              </a:rPr>
              <a:t> </a:t>
            </a:r>
            <a:endParaRPr lang="en-AU" dirty="0">
              <a:latin typeface="+mn-lt"/>
            </a:endParaRPr>
          </a:p>
          <a:p>
            <a:pPr algn="ctr" fontAlgn="auto">
              <a:spcBef>
                <a:spcPts val="0"/>
              </a:spcBef>
              <a:spcAft>
                <a:spcPts val="0"/>
              </a:spcAft>
              <a:defRPr/>
            </a:pPr>
            <a:r>
              <a:rPr lang="en-US" sz="1400" dirty="0">
                <a:latin typeface="+mn-lt"/>
              </a:rPr>
              <a:t>Christine &amp; Tom Sine, </a:t>
            </a:r>
            <a:r>
              <a:rPr lang="en-US" sz="1400" i="1" dirty="0">
                <a:latin typeface="+mn-lt"/>
              </a:rPr>
              <a:t>Living on Purpose</a:t>
            </a:r>
            <a:r>
              <a:rPr lang="en-US" sz="1400" dirty="0">
                <a:latin typeface="+mn-lt"/>
              </a:rPr>
              <a:t>, 17. </a:t>
            </a:r>
            <a:endParaRPr lang="en-AU" sz="1400" dirty="0">
              <a:latin typeface="+mn-lt"/>
            </a:endParaRPr>
          </a:p>
          <a:p>
            <a:pPr fontAlgn="auto">
              <a:spcBef>
                <a:spcPts val="0"/>
              </a:spcBef>
              <a:spcAft>
                <a:spcPts val="0"/>
              </a:spcAft>
              <a:defRPr/>
            </a:pPr>
            <a:endParaRPr lang="en-US"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Walking with God</a:t>
            </a:r>
            <a:endParaRPr lang="en-US" dirty="0"/>
          </a:p>
        </p:txBody>
      </p:sp>
      <p:sp>
        <p:nvSpPr>
          <p:cNvPr id="4" name="Rounded Rectangle 3"/>
          <p:cNvSpPr/>
          <p:nvPr/>
        </p:nvSpPr>
        <p:spPr>
          <a:xfrm>
            <a:off x="457200" y="2981325"/>
            <a:ext cx="8064500" cy="2613025"/>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Heart 4"/>
          <p:cNvSpPr/>
          <p:nvPr/>
        </p:nvSpPr>
        <p:spPr>
          <a:xfrm>
            <a:off x="2980655" y="3180370"/>
            <a:ext cx="2823227" cy="2183224"/>
          </a:xfrm>
          <a:prstGeom prst="heart">
            <a:avLst/>
          </a:prstGeom>
          <a:solidFill>
            <a:srgbClr val="FF0000">
              <a:alpha val="14000"/>
            </a:srgbClr>
          </a:solidFill>
          <a:effectLst>
            <a:glow rad="101600">
              <a:schemeClr val="accent4">
                <a:lumMod val="20000"/>
                <a:lumOff val="80000"/>
                <a:alpha val="75000"/>
              </a:schemeClr>
            </a:glow>
            <a:outerShdw blurRad="50800" dist="20000" dir="5400000" rotWithShape="0">
              <a:srgbClr val="000000">
                <a:alpha val="42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14" name="TextBox 5"/>
          <p:cNvSpPr txBox="1">
            <a:spLocks noChangeArrowheads="1"/>
          </p:cNvSpPr>
          <p:nvPr/>
        </p:nvSpPr>
        <p:spPr bwMode="auto">
          <a:xfrm>
            <a:off x="3516313" y="3798888"/>
            <a:ext cx="1752600" cy="369887"/>
          </a:xfrm>
          <a:prstGeom prst="rect">
            <a:avLst/>
          </a:prstGeom>
          <a:noFill/>
          <a:ln w="9525">
            <a:noFill/>
            <a:miter lim="800000"/>
            <a:headEnd/>
            <a:tailEnd/>
          </a:ln>
        </p:spPr>
        <p:txBody>
          <a:bodyPr>
            <a:spAutoFit/>
          </a:bodyPr>
          <a:lstStyle/>
          <a:p>
            <a:pPr algn="ctr"/>
            <a:r>
              <a:rPr lang="en-US">
                <a:solidFill>
                  <a:srgbClr val="000000"/>
                </a:solidFill>
                <a:latin typeface="Century Schoolbook" pitchFamily="18" charset="0"/>
              </a:rPr>
              <a:t>Learning</a:t>
            </a:r>
          </a:p>
        </p:txBody>
      </p:sp>
      <p:sp>
        <p:nvSpPr>
          <p:cNvPr id="17415" name="TextBox 6"/>
          <p:cNvSpPr txBox="1">
            <a:spLocks noChangeArrowheads="1"/>
          </p:cNvSpPr>
          <p:nvPr/>
        </p:nvSpPr>
        <p:spPr bwMode="auto">
          <a:xfrm>
            <a:off x="630238" y="3798888"/>
            <a:ext cx="1898650" cy="923925"/>
          </a:xfrm>
          <a:prstGeom prst="rect">
            <a:avLst/>
          </a:prstGeom>
          <a:noFill/>
          <a:ln w="9525">
            <a:noFill/>
            <a:miter lim="800000"/>
            <a:headEnd/>
            <a:tailEnd/>
          </a:ln>
        </p:spPr>
        <p:txBody>
          <a:bodyPr>
            <a:spAutoFit/>
          </a:bodyPr>
          <a:lstStyle/>
          <a:p>
            <a:r>
              <a:rPr lang="en-US">
                <a:solidFill>
                  <a:srgbClr val="000000"/>
                </a:solidFill>
                <a:latin typeface="Century Schoolbook" pitchFamily="18" charset="0"/>
              </a:rPr>
              <a:t>Reliance on Jesus, the Only help</a:t>
            </a:r>
          </a:p>
        </p:txBody>
      </p:sp>
      <p:sp>
        <p:nvSpPr>
          <p:cNvPr id="17416" name="TextBox 7"/>
          <p:cNvSpPr txBox="1">
            <a:spLocks noChangeArrowheads="1"/>
          </p:cNvSpPr>
          <p:nvPr/>
        </p:nvSpPr>
        <p:spPr bwMode="auto">
          <a:xfrm>
            <a:off x="6307138" y="3798888"/>
            <a:ext cx="1931987" cy="647700"/>
          </a:xfrm>
          <a:prstGeom prst="rect">
            <a:avLst/>
          </a:prstGeom>
          <a:noFill/>
          <a:ln w="9525">
            <a:noFill/>
            <a:miter lim="800000"/>
            <a:headEnd/>
            <a:tailEnd/>
          </a:ln>
        </p:spPr>
        <p:txBody>
          <a:bodyPr>
            <a:spAutoFit/>
          </a:bodyPr>
          <a:lstStyle/>
          <a:p>
            <a:r>
              <a:rPr lang="en-US">
                <a:solidFill>
                  <a:srgbClr val="000000"/>
                </a:solidFill>
                <a:latin typeface="Century Schoolbook" pitchFamily="18" charset="0"/>
              </a:rPr>
              <a:t>Progressive Understanding</a:t>
            </a:r>
          </a:p>
        </p:txBody>
      </p:sp>
      <p:cxnSp>
        <p:nvCxnSpPr>
          <p:cNvPr id="10" name="Curved Connector 9"/>
          <p:cNvCxnSpPr/>
          <p:nvPr/>
        </p:nvCxnSpPr>
        <p:spPr>
          <a:xfrm flipV="1">
            <a:off x="1165225" y="4168775"/>
            <a:ext cx="2601913" cy="554038"/>
          </a:xfrm>
          <a:prstGeom prst="curvedConnector3">
            <a:avLst>
              <a:gd name="adj1" fmla="val 50000"/>
            </a:avLst>
          </a:prstGeom>
          <a:ln>
            <a:solidFill>
              <a:srgbClr val="0000FF"/>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2" name="Curved Connector 11"/>
          <p:cNvCxnSpPr/>
          <p:nvPr/>
        </p:nvCxnSpPr>
        <p:spPr>
          <a:xfrm rot="10800000">
            <a:off x="4870450" y="4168775"/>
            <a:ext cx="2308225" cy="277813"/>
          </a:xfrm>
          <a:prstGeom prst="curvedConnector3">
            <a:avLst>
              <a:gd name="adj1" fmla="val 50000"/>
            </a:avLst>
          </a:prstGeom>
          <a:ln>
            <a:solidFill>
              <a:srgbClr val="0000FF"/>
            </a:solidFill>
            <a:headEnd type="arrow"/>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Walking with God</a:t>
            </a:r>
            <a:endParaRPr lang="en-US" dirty="0"/>
          </a:p>
        </p:txBody>
      </p:sp>
      <p:sp>
        <p:nvSpPr>
          <p:cNvPr id="4" name="Rounded Rectangle 3"/>
          <p:cNvSpPr/>
          <p:nvPr/>
        </p:nvSpPr>
        <p:spPr>
          <a:xfrm>
            <a:off x="671513" y="1993900"/>
            <a:ext cx="7253287" cy="3065463"/>
          </a:xfrm>
          <a:prstGeom prst="roundRect">
            <a:avLst/>
          </a:prstGeom>
          <a:solidFill>
            <a:schemeClr val="accent1">
              <a:lumMod val="40000"/>
              <a:lumOff val="60000"/>
              <a:alpha val="32000"/>
            </a:schemeClr>
          </a:solidFill>
          <a:ln>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435" name="TextBox 4"/>
          <p:cNvSpPr txBox="1">
            <a:spLocks noChangeArrowheads="1"/>
          </p:cNvSpPr>
          <p:nvPr/>
        </p:nvSpPr>
        <p:spPr bwMode="auto">
          <a:xfrm>
            <a:off x="1017588" y="2330450"/>
            <a:ext cx="6497637" cy="2492990"/>
          </a:xfrm>
          <a:prstGeom prst="rect">
            <a:avLst/>
          </a:prstGeom>
          <a:noFill/>
          <a:ln w="9525">
            <a:noFill/>
            <a:miter lim="800000"/>
            <a:headEnd/>
            <a:tailEnd/>
          </a:ln>
        </p:spPr>
        <p:txBody>
          <a:bodyPr>
            <a:spAutoFit/>
          </a:bodyPr>
          <a:lstStyle/>
          <a:p>
            <a:pPr algn="ctr"/>
            <a:r>
              <a:rPr lang="en-AU" sz="2400" dirty="0">
                <a:latin typeface="Century Schoolbook" pitchFamily="18" charset="0"/>
              </a:rPr>
              <a:t>“Could our spiritual vision be opened, we should see that which would never be effaced from the memory as long as life should last.</a:t>
            </a:r>
            <a:r>
              <a:rPr lang="en-AU" sz="2400" dirty="0" smtClean="0">
                <a:latin typeface="Century Schoolbook" pitchFamily="18" charset="0"/>
              </a:rPr>
              <a:t>”</a:t>
            </a:r>
          </a:p>
          <a:p>
            <a:pPr algn="ctr"/>
            <a:endParaRPr lang="en-AU" sz="2400" dirty="0" smtClean="0">
              <a:latin typeface="Century Schoolbook" pitchFamily="18" charset="0"/>
            </a:endParaRPr>
          </a:p>
          <a:p>
            <a:pPr algn="ctr"/>
            <a:r>
              <a:rPr lang="en-AU" dirty="0">
                <a:latin typeface="Century Schoolbook" pitchFamily="18" charset="0"/>
              </a:rPr>
              <a:t>Ellen White, </a:t>
            </a:r>
            <a:r>
              <a:rPr lang="en-AU" i="1" dirty="0">
                <a:latin typeface="Century Schoolbook" pitchFamily="18" charset="0"/>
              </a:rPr>
              <a:t>Signs of the Times,</a:t>
            </a:r>
            <a:r>
              <a:rPr lang="en-AU" dirty="0">
                <a:latin typeface="Century Schoolbook" pitchFamily="18" charset="0"/>
              </a:rPr>
              <a:t> 29 October 1894</a:t>
            </a:r>
          </a:p>
          <a:p>
            <a:endParaRPr lang="en-US" dirty="0">
              <a:latin typeface="Century Schoolbook"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Walking with God</a:t>
            </a:r>
            <a:endParaRPr lang="en-US" dirty="0"/>
          </a:p>
        </p:txBody>
      </p:sp>
      <p:sp>
        <p:nvSpPr>
          <p:cNvPr id="4" name="Rounded Rectangle 3"/>
          <p:cNvSpPr/>
          <p:nvPr/>
        </p:nvSpPr>
        <p:spPr>
          <a:xfrm>
            <a:off x="671513" y="1993900"/>
            <a:ext cx="7253287" cy="4398963"/>
          </a:xfrm>
          <a:prstGeom prst="roundRect">
            <a:avLst/>
          </a:prstGeom>
          <a:solidFill>
            <a:schemeClr val="accent1">
              <a:lumMod val="40000"/>
              <a:lumOff val="60000"/>
              <a:alpha val="32000"/>
            </a:schemeClr>
          </a:solidFill>
          <a:ln>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59" name="TextBox 4"/>
          <p:cNvSpPr txBox="1">
            <a:spLocks noChangeArrowheads="1"/>
          </p:cNvSpPr>
          <p:nvPr/>
        </p:nvSpPr>
        <p:spPr bwMode="auto">
          <a:xfrm>
            <a:off x="1017588" y="2330450"/>
            <a:ext cx="6497637" cy="3446463"/>
          </a:xfrm>
          <a:prstGeom prst="rect">
            <a:avLst/>
          </a:prstGeom>
          <a:noFill/>
          <a:ln w="9525">
            <a:noFill/>
            <a:miter lim="800000"/>
            <a:headEnd/>
            <a:tailEnd/>
          </a:ln>
        </p:spPr>
        <p:txBody>
          <a:bodyPr>
            <a:spAutoFit/>
          </a:bodyPr>
          <a:lstStyle/>
          <a:p>
            <a:r>
              <a:rPr lang="en-AU" sz="2000">
                <a:latin typeface="Century Schoolbook" pitchFamily="18" charset="0"/>
              </a:rPr>
              <a:t>We should see souls bowed under oppression, loaded with grief and pressed down as a cart beneath the sheaves, and ready to die in discouragement. We should see angels flying swiftly to aid the tempted ones who stand as on the brink of a precipice. These souls are unable to help themselves, and avoid the ruins that threaten them; but the angels of God are forcing the evil angels, and guiding the souls from the dangerous places, to plant their feet on a sure foundation. (Ibid.)</a:t>
            </a:r>
          </a:p>
          <a:p>
            <a:endParaRPr lang="en-US">
              <a:latin typeface="Century Schoolbook"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t>Walking with God</a:t>
            </a:r>
            <a:endParaRPr lang="en-US" dirty="0"/>
          </a:p>
        </p:txBody>
      </p:sp>
      <p:sp>
        <p:nvSpPr>
          <p:cNvPr id="4" name="Rounded Rectangle 3"/>
          <p:cNvSpPr/>
          <p:nvPr/>
        </p:nvSpPr>
        <p:spPr>
          <a:xfrm>
            <a:off x="671513" y="2243138"/>
            <a:ext cx="3249612" cy="4397375"/>
          </a:xfrm>
          <a:prstGeom prst="roundRect">
            <a:avLst/>
          </a:prstGeom>
          <a:solidFill>
            <a:schemeClr val="accent1">
              <a:lumMod val="40000"/>
              <a:lumOff val="60000"/>
              <a:alpha val="32000"/>
            </a:schemeClr>
          </a:solidFill>
          <a:ln>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ed Rectangle 5"/>
          <p:cNvSpPr/>
          <p:nvPr/>
        </p:nvSpPr>
        <p:spPr>
          <a:xfrm>
            <a:off x="4676775" y="2243138"/>
            <a:ext cx="3248025" cy="4397375"/>
          </a:xfrm>
          <a:prstGeom prst="roundRect">
            <a:avLst/>
          </a:prstGeom>
          <a:solidFill>
            <a:schemeClr val="accent1">
              <a:lumMod val="40000"/>
              <a:lumOff val="60000"/>
              <a:alpha val="32000"/>
            </a:schemeClr>
          </a:solidFill>
          <a:ln>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ounded Rectangle 6"/>
          <p:cNvSpPr/>
          <p:nvPr/>
        </p:nvSpPr>
        <p:spPr>
          <a:xfrm>
            <a:off x="800100" y="1546225"/>
            <a:ext cx="7124700" cy="560388"/>
          </a:xfrm>
          <a:prstGeom prst="round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b="1" dirty="0">
                <a:solidFill>
                  <a:srgbClr val="000000"/>
                </a:solidFill>
              </a:rPr>
              <a:t>The Struggle Between Good and Evil</a:t>
            </a:r>
          </a:p>
        </p:txBody>
      </p:sp>
      <p:sp>
        <p:nvSpPr>
          <p:cNvPr id="20485" name="TextBox 7"/>
          <p:cNvSpPr txBox="1">
            <a:spLocks noChangeArrowheads="1"/>
          </p:cNvSpPr>
          <p:nvPr/>
        </p:nvSpPr>
        <p:spPr bwMode="auto">
          <a:xfrm>
            <a:off x="800100" y="2595563"/>
            <a:ext cx="2936875" cy="646112"/>
          </a:xfrm>
          <a:prstGeom prst="rect">
            <a:avLst/>
          </a:prstGeom>
          <a:noFill/>
          <a:ln w="9525">
            <a:noFill/>
            <a:miter lim="800000"/>
            <a:headEnd/>
            <a:tailEnd/>
          </a:ln>
        </p:spPr>
        <p:txBody>
          <a:bodyPr>
            <a:spAutoFit/>
          </a:bodyPr>
          <a:lstStyle/>
          <a:p>
            <a:pPr algn="ctr"/>
            <a:r>
              <a:rPr lang="en-US">
                <a:latin typeface="Century Schoolbook" pitchFamily="18" charset="0"/>
              </a:rPr>
              <a:t>Evil Angels</a:t>
            </a:r>
          </a:p>
          <a:p>
            <a:pPr algn="ctr"/>
            <a:r>
              <a:rPr lang="en-US">
                <a:latin typeface="Century Schoolbook" pitchFamily="18" charset="0"/>
              </a:rPr>
              <a:t>Inflict the following:</a:t>
            </a:r>
          </a:p>
        </p:txBody>
      </p:sp>
      <p:sp>
        <p:nvSpPr>
          <p:cNvPr id="20486" name="TextBox 8"/>
          <p:cNvSpPr txBox="1">
            <a:spLocks noChangeArrowheads="1"/>
          </p:cNvSpPr>
          <p:nvPr/>
        </p:nvSpPr>
        <p:spPr bwMode="auto">
          <a:xfrm>
            <a:off x="4951413" y="2595563"/>
            <a:ext cx="2816225" cy="646112"/>
          </a:xfrm>
          <a:prstGeom prst="rect">
            <a:avLst/>
          </a:prstGeom>
          <a:noFill/>
          <a:ln w="9525">
            <a:noFill/>
            <a:miter lim="800000"/>
            <a:headEnd/>
            <a:tailEnd/>
          </a:ln>
        </p:spPr>
        <p:txBody>
          <a:bodyPr>
            <a:spAutoFit/>
          </a:bodyPr>
          <a:lstStyle/>
          <a:p>
            <a:r>
              <a:rPr lang="en-US">
                <a:latin typeface="Century Schoolbook" pitchFamily="18" charset="0"/>
              </a:rPr>
              <a:t>God’s Angels</a:t>
            </a:r>
          </a:p>
          <a:p>
            <a:r>
              <a:rPr lang="en-US">
                <a:latin typeface="Century Schoolbook" pitchFamily="18" charset="0"/>
              </a:rPr>
              <a:t>Provide the Following:</a:t>
            </a:r>
          </a:p>
        </p:txBody>
      </p:sp>
      <p:sp>
        <p:nvSpPr>
          <p:cNvPr id="20487" name="TextBox 9"/>
          <p:cNvSpPr txBox="1">
            <a:spLocks noChangeArrowheads="1"/>
          </p:cNvSpPr>
          <p:nvPr/>
        </p:nvSpPr>
        <p:spPr bwMode="auto">
          <a:xfrm>
            <a:off x="800100" y="3487738"/>
            <a:ext cx="2936875" cy="1477962"/>
          </a:xfrm>
          <a:prstGeom prst="rect">
            <a:avLst/>
          </a:prstGeom>
          <a:noFill/>
          <a:ln w="9525">
            <a:noFill/>
            <a:miter lim="800000"/>
            <a:headEnd/>
            <a:tailEnd/>
          </a:ln>
        </p:spPr>
        <p:txBody>
          <a:bodyPr>
            <a:spAutoFit/>
          </a:bodyPr>
          <a:lstStyle/>
          <a:p>
            <a:pPr>
              <a:buFont typeface="Arial" charset="0"/>
              <a:buChar char="•"/>
            </a:pPr>
            <a:r>
              <a:rPr lang="en-US">
                <a:latin typeface="Century Schoolbook" pitchFamily="18" charset="0"/>
              </a:rPr>
              <a:t> Oppression</a:t>
            </a:r>
          </a:p>
          <a:p>
            <a:pPr>
              <a:buFont typeface="Arial" charset="0"/>
              <a:buChar char="•"/>
            </a:pPr>
            <a:r>
              <a:rPr lang="en-US">
                <a:latin typeface="Century Schoolbook" pitchFamily="18" charset="0"/>
              </a:rPr>
              <a:t> Grief</a:t>
            </a:r>
          </a:p>
          <a:p>
            <a:pPr>
              <a:buFont typeface="Arial" charset="0"/>
              <a:buChar char="•"/>
            </a:pPr>
            <a:r>
              <a:rPr lang="en-US">
                <a:latin typeface="Century Schoolbook" pitchFamily="18" charset="0"/>
              </a:rPr>
              <a:t> Discouragement</a:t>
            </a:r>
          </a:p>
          <a:p>
            <a:pPr>
              <a:buFont typeface="Arial" charset="0"/>
              <a:buChar char="•"/>
            </a:pPr>
            <a:r>
              <a:rPr lang="en-US">
                <a:latin typeface="Century Schoolbook" pitchFamily="18" charset="0"/>
              </a:rPr>
              <a:t> Helplessness</a:t>
            </a:r>
          </a:p>
          <a:p>
            <a:pPr>
              <a:buFont typeface="Arial" charset="0"/>
              <a:buChar char="•"/>
            </a:pPr>
            <a:r>
              <a:rPr lang="en-US">
                <a:latin typeface="Century Schoolbook" pitchFamily="18" charset="0"/>
              </a:rPr>
              <a:t>Hopelessness </a:t>
            </a:r>
          </a:p>
        </p:txBody>
      </p:sp>
      <p:sp>
        <p:nvSpPr>
          <p:cNvPr id="20488" name="TextBox 10"/>
          <p:cNvSpPr txBox="1">
            <a:spLocks noChangeArrowheads="1"/>
          </p:cNvSpPr>
          <p:nvPr/>
        </p:nvSpPr>
        <p:spPr bwMode="auto">
          <a:xfrm>
            <a:off x="4951413" y="3487738"/>
            <a:ext cx="2816225" cy="1200150"/>
          </a:xfrm>
          <a:prstGeom prst="rect">
            <a:avLst/>
          </a:prstGeom>
          <a:noFill/>
          <a:ln w="9525">
            <a:noFill/>
            <a:miter lim="800000"/>
            <a:headEnd/>
            <a:tailEnd/>
          </a:ln>
        </p:spPr>
        <p:txBody>
          <a:bodyPr>
            <a:spAutoFit/>
          </a:bodyPr>
          <a:lstStyle/>
          <a:p>
            <a:pPr>
              <a:buFont typeface="Arial" charset="0"/>
              <a:buChar char="•"/>
            </a:pPr>
            <a:r>
              <a:rPr lang="en-US">
                <a:latin typeface="Century Schoolbook" pitchFamily="18" charset="0"/>
              </a:rPr>
              <a:t> Help</a:t>
            </a:r>
          </a:p>
          <a:p>
            <a:pPr>
              <a:buFont typeface="Arial" charset="0"/>
              <a:buChar char="•"/>
            </a:pPr>
            <a:r>
              <a:rPr lang="en-US">
                <a:latin typeface="Century Schoolbook" pitchFamily="18" charset="0"/>
              </a:rPr>
              <a:t> Security</a:t>
            </a:r>
          </a:p>
          <a:p>
            <a:pPr>
              <a:buFont typeface="Arial" charset="0"/>
              <a:buChar char="•"/>
            </a:pPr>
            <a:r>
              <a:rPr lang="en-US">
                <a:latin typeface="Century Schoolbook" pitchFamily="18" charset="0"/>
              </a:rPr>
              <a:t> Confidence</a:t>
            </a:r>
          </a:p>
          <a:p>
            <a:pPr>
              <a:buFont typeface="Arial" charset="0"/>
              <a:buChar char="•"/>
            </a:pPr>
            <a:r>
              <a:rPr lang="en-US">
                <a:latin typeface="Century Schoolbook" pitchFamily="18" charset="0"/>
              </a:rPr>
              <a:t> Safety </a:t>
            </a:r>
          </a:p>
        </p:txBody>
      </p:sp>
      <p:sp>
        <p:nvSpPr>
          <p:cNvPr id="12" name="TextBox 11"/>
          <p:cNvSpPr txBox="1"/>
          <p:nvPr/>
        </p:nvSpPr>
        <p:spPr>
          <a:xfrm>
            <a:off x="800632" y="5659403"/>
            <a:ext cx="6966419" cy="646331"/>
          </a:xfrm>
          <a:prstGeom prst="rect">
            <a:avLst/>
          </a:prstGeom>
          <a:solidFill>
            <a:schemeClr val="accent3">
              <a:lumMod val="40000"/>
              <a:lumOff val="60000"/>
            </a:schemeClr>
          </a:solidFill>
          <a:effectLst>
            <a:glow rad="254000">
              <a:srgbClr val="3366FF">
                <a:alpha val="75000"/>
              </a:srgbClr>
            </a:glow>
          </a:effectLst>
        </p:spPr>
        <p:txBody>
          <a:bodyPr>
            <a:spAutoFit/>
          </a:bodyPr>
          <a:lstStyle/>
          <a:p>
            <a:pPr algn="ctr" fontAlgn="auto">
              <a:spcBef>
                <a:spcPts val="0"/>
              </a:spcBef>
              <a:spcAft>
                <a:spcPts val="0"/>
              </a:spcAft>
              <a:defRPr/>
            </a:pPr>
            <a:r>
              <a:rPr lang="en-US" dirty="0">
                <a:latin typeface="+mn-lt"/>
              </a:rPr>
              <a:t>Learning from the Greatest Teacher means to understand how Jesus responded to people’s needs.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Walking with God</a:t>
            </a:r>
            <a:endParaRPr lang="en-US" dirty="0"/>
          </a:p>
        </p:txBody>
      </p:sp>
      <p:sp>
        <p:nvSpPr>
          <p:cNvPr id="21506" name="TextBox 3"/>
          <p:cNvSpPr txBox="1">
            <a:spLocks noChangeArrowheads="1"/>
          </p:cNvSpPr>
          <p:nvPr/>
        </p:nvSpPr>
        <p:spPr bwMode="auto">
          <a:xfrm>
            <a:off x="1555750" y="1776413"/>
            <a:ext cx="5999163" cy="461962"/>
          </a:xfrm>
          <a:prstGeom prst="rect">
            <a:avLst/>
          </a:prstGeom>
          <a:noFill/>
          <a:ln w="9525">
            <a:noFill/>
            <a:miter lim="800000"/>
            <a:headEnd/>
            <a:tailEnd/>
          </a:ln>
        </p:spPr>
        <p:txBody>
          <a:bodyPr>
            <a:spAutoFit/>
          </a:bodyPr>
          <a:lstStyle/>
          <a:p>
            <a:pPr algn="ctr"/>
            <a:r>
              <a:rPr lang="en-US" sz="2400">
                <a:latin typeface="Century Schoolbook" pitchFamily="18" charset="0"/>
              </a:rPr>
              <a:t>The Meaning of Spiritual Hospitality</a:t>
            </a:r>
          </a:p>
        </p:txBody>
      </p:sp>
      <p:sp>
        <p:nvSpPr>
          <p:cNvPr id="21507" name="TextBox 4"/>
          <p:cNvSpPr txBox="1">
            <a:spLocks noChangeArrowheads="1"/>
          </p:cNvSpPr>
          <p:nvPr/>
        </p:nvSpPr>
        <p:spPr bwMode="auto">
          <a:xfrm>
            <a:off x="276225" y="2779713"/>
            <a:ext cx="8466138" cy="3693319"/>
          </a:xfrm>
          <a:prstGeom prst="rect">
            <a:avLst/>
          </a:prstGeom>
          <a:noFill/>
          <a:ln w="9525">
            <a:noFill/>
            <a:miter lim="800000"/>
            <a:headEnd/>
            <a:tailEnd/>
          </a:ln>
        </p:spPr>
        <p:txBody>
          <a:bodyPr>
            <a:spAutoFit/>
          </a:bodyPr>
          <a:lstStyle/>
          <a:p>
            <a:pPr algn="ctr"/>
            <a:r>
              <a:rPr lang="en-US" sz="2000" dirty="0">
                <a:latin typeface="Century Schoolbook" pitchFamily="18" charset="0"/>
              </a:rPr>
              <a:t>“Hospitality is essentially an expression of love. It is a movement to include the guest in the very best of what we ourselves have received and can therefore offer. It is the act of sharing who we are as well as what we have. Thus hospitality of heart lies beneath the every hospitable act. The classic elements of hospitality offered to guests are food, drink, shelter, and the rest, protection, care, enjoyment and peace. These paired categories cover a basic range of physical, emotional and spiritual needs. They reveal that hospitality is concerned with the total well-being of the guest.”</a:t>
            </a:r>
            <a:r>
              <a:rPr lang="en-US" sz="2000" dirty="0" smtClean="0">
                <a:latin typeface="Century Schoolbook" pitchFamily="18" charset="0"/>
              </a:rPr>
              <a:t> </a:t>
            </a:r>
          </a:p>
          <a:p>
            <a:pPr algn="ctr"/>
            <a:endParaRPr lang="en-AU" sz="2000" dirty="0" smtClean="0">
              <a:latin typeface="Century Schoolbook" pitchFamily="18" charset="0"/>
            </a:endParaRPr>
          </a:p>
          <a:p>
            <a:pPr algn="ctr"/>
            <a:r>
              <a:rPr lang="en-US" sz="1600" dirty="0">
                <a:latin typeface="Century Schoolbook" pitchFamily="18" charset="0"/>
              </a:rPr>
              <a:t>Thompson, </a:t>
            </a:r>
            <a:r>
              <a:rPr lang="en-US" sz="1600" i="1" dirty="0">
                <a:latin typeface="Century Schoolbook" pitchFamily="18" charset="0"/>
              </a:rPr>
              <a:t>Soul Feast</a:t>
            </a:r>
            <a:r>
              <a:rPr lang="en-US" sz="1600" dirty="0">
                <a:latin typeface="Century Schoolbook" pitchFamily="18" charset="0"/>
              </a:rPr>
              <a:t>, 122.</a:t>
            </a:r>
            <a:endParaRPr lang="en-AU" sz="1600" dirty="0">
              <a:latin typeface="Century Schoolbook" pitchFamily="18" charset="0"/>
            </a:endParaRPr>
          </a:p>
          <a:p>
            <a:endParaRPr lang="en-US" dirty="0">
              <a:latin typeface="Century Schoolbook"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Walking with God</a:t>
            </a:r>
            <a:endParaRPr lang="en-US" dirty="0"/>
          </a:p>
        </p:txBody>
      </p:sp>
      <p:sp>
        <p:nvSpPr>
          <p:cNvPr id="22530" name="TextBox 3"/>
          <p:cNvSpPr txBox="1">
            <a:spLocks noChangeArrowheads="1"/>
          </p:cNvSpPr>
          <p:nvPr/>
        </p:nvSpPr>
        <p:spPr bwMode="auto">
          <a:xfrm>
            <a:off x="1555750" y="1776413"/>
            <a:ext cx="5999163" cy="461962"/>
          </a:xfrm>
          <a:prstGeom prst="rect">
            <a:avLst/>
          </a:prstGeom>
          <a:noFill/>
          <a:ln w="9525">
            <a:noFill/>
            <a:miter lim="800000"/>
            <a:headEnd/>
            <a:tailEnd/>
          </a:ln>
        </p:spPr>
        <p:txBody>
          <a:bodyPr>
            <a:spAutoFit/>
          </a:bodyPr>
          <a:lstStyle/>
          <a:p>
            <a:pPr algn="ctr"/>
            <a:r>
              <a:rPr lang="en-US" sz="2400">
                <a:latin typeface="Century Schoolbook" pitchFamily="18" charset="0"/>
              </a:rPr>
              <a:t>The Meaning of Spiritual Hospitality</a:t>
            </a:r>
          </a:p>
        </p:txBody>
      </p:sp>
      <p:sp>
        <p:nvSpPr>
          <p:cNvPr id="22531" name="TextBox 4"/>
          <p:cNvSpPr txBox="1">
            <a:spLocks noChangeArrowheads="1"/>
          </p:cNvSpPr>
          <p:nvPr/>
        </p:nvSpPr>
        <p:spPr bwMode="auto">
          <a:xfrm>
            <a:off x="276225" y="2779713"/>
            <a:ext cx="8466138" cy="2492990"/>
          </a:xfrm>
          <a:prstGeom prst="rect">
            <a:avLst/>
          </a:prstGeom>
          <a:noFill/>
          <a:ln w="9525">
            <a:noFill/>
            <a:miter lim="800000"/>
            <a:headEnd/>
            <a:tailEnd/>
          </a:ln>
        </p:spPr>
        <p:txBody>
          <a:bodyPr>
            <a:spAutoFit/>
          </a:bodyPr>
          <a:lstStyle/>
          <a:p>
            <a:pPr algn="ctr"/>
            <a:r>
              <a:rPr lang="en-US" sz="2400" dirty="0">
                <a:latin typeface="Century Schoolbook" pitchFamily="18" charset="0"/>
              </a:rPr>
              <a:t>“We are created to be compassionate persons whose relationships are characterized by love and forgiveness, persons whose lives are</a:t>
            </a:r>
            <a:r>
              <a:rPr lang="en-US" sz="2400" dirty="0" smtClean="0">
                <a:latin typeface="Century Schoolbook" pitchFamily="18" charset="0"/>
              </a:rPr>
              <a:t> a healing</a:t>
            </a:r>
            <a:r>
              <a:rPr lang="en-US" sz="2400" dirty="0">
                <a:latin typeface="Century Schoolbook" pitchFamily="18" charset="0"/>
              </a:rPr>
              <a:t>, liberating, transforming touch of God’s grace upon their world.</a:t>
            </a:r>
            <a:r>
              <a:rPr lang="en-US" sz="2400" dirty="0" smtClean="0">
                <a:latin typeface="Century Schoolbook" pitchFamily="18" charset="0"/>
              </a:rPr>
              <a:t>”</a:t>
            </a:r>
          </a:p>
          <a:p>
            <a:pPr algn="ctr"/>
            <a:endParaRPr lang="en-AU" sz="2400" dirty="0" smtClean="0">
              <a:latin typeface="Century Schoolbook" pitchFamily="18" charset="0"/>
            </a:endParaRPr>
          </a:p>
          <a:p>
            <a:pPr algn="ctr"/>
            <a:r>
              <a:rPr lang="en-US" dirty="0">
                <a:latin typeface="Century Schoolbook" pitchFamily="18" charset="0"/>
              </a:rPr>
              <a:t>Mulholland, </a:t>
            </a:r>
            <a:r>
              <a:rPr lang="en-US" i="1" dirty="0">
                <a:latin typeface="Century Schoolbook" pitchFamily="18" charset="0"/>
              </a:rPr>
              <a:t>Invitation to a Journey</a:t>
            </a:r>
            <a:r>
              <a:rPr lang="en-US" dirty="0">
                <a:latin typeface="Century Schoolbook" pitchFamily="18" charset="0"/>
              </a:rPr>
              <a:t>, 33.</a:t>
            </a:r>
            <a:endParaRPr lang="en-AU" dirty="0">
              <a:latin typeface="Century Schoolbook" pitchFamily="18" charset="0"/>
            </a:endParaRPr>
          </a:p>
          <a:p>
            <a:endParaRPr lang="en-US" dirty="0">
              <a:latin typeface="Century Schoolbook"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Walking with God</a:t>
            </a:r>
            <a:endParaRPr lang="en-US" dirty="0"/>
          </a:p>
        </p:txBody>
      </p:sp>
      <p:sp>
        <p:nvSpPr>
          <p:cNvPr id="23554" name="TextBox 3"/>
          <p:cNvSpPr txBox="1">
            <a:spLocks noChangeArrowheads="1"/>
          </p:cNvSpPr>
          <p:nvPr/>
        </p:nvSpPr>
        <p:spPr bwMode="auto">
          <a:xfrm>
            <a:off x="1592263" y="1582738"/>
            <a:ext cx="6146800" cy="461962"/>
          </a:xfrm>
          <a:prstGeom prst="rect">
            <a:avLst/>
          </a:prstGeom>
          <a:noFill/>
          <a:ln w="9525">
            <a:noFill/>
            <a:miter lim="800000"/>
            <a:headEnd/>
            <a:tailEnd/>
          </a:ln>
        </p:spPr>
        <p:txBody>
          <a:bodyPr>
            <a:spAutoFit/>
          </a:bodyPr>
          <a:lstStyle/>
          <a:p>
            <a:pPr algn="ctr"/>
            <a:r>
              <a:rPr lang="en-US" sz="2400">
                <a:latin typeface="Century Schoolbook" pitchFamily="18" charset="0"/>
              </a:rPr>
              <a:t>What did it mean for Ellen White</a:t>
            </a:r>
          </a:p>
        </p:txBody>
      </p:sp>
      <p:sp>
        <p:nvSpPr>
          <p:cNvPr id="5" name="Quad Arrow 4"/>
          <p:cNvSpPr/>
          <p:nvPr/>
        </p:nvSpPr>
        <p:spPr>
          <a:xfrm>
            <a:off x="1730101" y="2595044"/>
            <a:ext cx="4905022" cy="4095015"/>
          </a:xfrm>
          <a:prstGeom prst="quadArrow">
            <a:avLst/>
          </a:prstGeom>
          <a:solidFill>
            <a:schemeClr val="bg2">
              <a:lumMod val="50000"/>
              <a:alpha val="37000"/>
            </a:schemeClr>
          </a:solidFill>
          <a:effectLst>
            <a:glow rad="165100">
              <a:schemeClr val="accent1">
                <a:lumMod val="40000"/>
                <a:lumOff val="60000"/>
                <a:alpha val="75000"/>
              </a:schemeClr>
            </a:glow>
            <a:outerShdw blurRad="50800" dist="20000" dir="5400000" rotWithShape="0">
              <a:srgbClr val="000000">
                <a:alpha val="42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558" name="TextBox 5"/>
          <p:cNvSpPr txBox="1">
            <a:spLocks noChangeArrowheads="1"/>
          </p:cNvSpPr>
          <p:nvPr/>
        </p:nvSpPr>
        <p:spPr bwMode="auto">
          <a:xfrm>
            <a:off x="2520950" y="2300288"/>
            <a:ext cx="3617913" cy="338137"/>
          </a:xfrm>
          <a:prstGeom prst="rect">
            <a:avLst/>
          </a:prstGeom>
          <a:noFill/>
          <a:ln w="9525">
            <a:noFill/>
            <a:miter lim="800000"/>
            <a:headEnd/>
            <a:tailEnd/>
          </a:ln>
        </p:spPr>
        <p:txBody>
          <a:bodyPr>
            <a:spAutoFit/>
          </a:bodyPr>
          <a:lstStyle/>
          <a:p>
            <a:r>
              <a:rPr lang="en-US" sz="1600">
                <a:latin typeface="Century Schoolbook" pitchFamily="18" charset="0"/>
              </a:rPr>
              <a:t>a) To be open to God’s leading</a:t>
            </a:r>
          </a:p>
        </p:txBody>
      </p:sp>
      <p:sp>
        <p:nvSpPr>
          <p:cNvPr id="23559" name="TextBox 6"/>
          <p:cNvSpPr txBox="1">
            <a:spLocks noChangeArrowheads="1"/>
          </p:cNvSpPr>
          <p:nvPr/>
        </p:nvSpPr>
        <p:spPr bwMode="auto">
          <a:xfrm>
            <a:off x="2227263" y="6340475"/>
            <a:ext cx="4408487" cy="338138"/>
          </a:xfrm>
          <a:prstGeom prst="rect">
            <a:avLst/>
          </a:prstGeom>
          <a:noFill/>
          <a:ln w="9525">
            <a:noFill/>
            <a:miter lim="800000"/>
            <a:headEnd/>
            <a:tailEnd/>
          </a:ln>
        </p:spPr>
        <p:txBody>
          <a:bodyPr>
            <a:spAutoFit/>
          </a:bodyPr>
          <a:lstStyle/>
          <a:p>
            <a:r>
              <a:rPr lang="en-US" sz="1600">
                <a:latin typeface="Century Schoolbook" pitchFamily="18" charset="0"/>
              </a:rPr>
              <a:t>d) To Trust implicitly in God’s silence</a:t>
            </a:r>
          </a:p>
        </p:txBody>
      </p:sp>
      <p:sp>
        <p:nvSpPr>
          <p:cNvPr id="23560" name="TextBox 7"/>
          <p:cNvSpPr txBox="1">
            <a:spLocks noChangeArrowheads="1"/>
          </p:cNvSpPr>
          <p:nvPr/>
        </p:nvSpPr>
        <p:spPr bwMode="auto">
          <a:xfrm>
            <a:off x="285750" y="4049713"/>
            <a:ext cx="2235200" cy="830262"/>
          </a:xfrm>
          <a:prstGeom prst="rect">
            <a:avLst/>
          </a:prstGeom>
          <a:noFill/>
          <a:ln w="9525">
            <a:noFill/>
            <a:miter lim="800000"/>
            <a:headEnd/>
            <a:tailEnd/>
          </a:ln>
        </p:spPr>
        <p:txBody>
          <a:bodyPr>
            <a:spAutoFit/>
          </a:bodyPr>
          <a:lstStyle/>
          <a:p>
            <a:r>
              <a:rPr lang="en-US" sz="1600">
                <a:latin typeface="Century Schoolbook" pitchFamily="18" charset="0"/>
              </a:rPr>
              <a:t>b) To have a passionate concern for others</a:t>
            </a:r>
          </a:p>
        </p:txBody>
      </p:sp>
      <p:sp>
        <p:nvSpPr>
          <p:cNvPr id="23561" name="TextBox 8"/>
          <p:cNvSpPr txBox="1">
            <a:spLocks noChangeArrowheads="1"/>
          </p:cNvSpPr>
          <p:nvPr/>
        </p:nvSpPr>
        <p:spPr bwMode="auto">
          <a:xfrm>
            <a:off x="5962650" y="4049713"/>
            <a:ext cx="2568575" cy="646112"/>
          </a:xfrm>
          <a:prstGeom prst="rect">
            <a:avLst/>
          </a:prstGeom>
          <a:noFill/>
          <a:ln w="9525">
            <a:noFill/>
            <a:miter lim="800000"/>
            <a:headEnd/>
            <a:tailEnd/>
          </a:ln>
        </p:spPr>
        <p:txBody>
          <a:bodyPr>
            <a:spAutoFit/>
          </a:bodyPr>
          <a:lstStyle/>
          <a:p>
            <a:pPr algn="ctr"/>
            <a:r>
              <a:rPr lang="en-US">
                <a:latin typeface="Century Schoolbook" pitchFamily="18" charset="0"/>
              </a:rPr>
              <a:t>c) To share the spirit of forgiveness</a:t>
            </a:r>
          </a:p>
        </p:txBody>
      </p:sp>
      <p:sp>
        <p:nvSpPr>
          <p:cNvPr id="10" name="TextBox 9"/>
          <p:cNvSpPr txBox="1"/>
          <p:nvPr/>
        </p:nvSpPr>
        <p:spPr>
          <a:xfrm>
            <a:off x="2723989" y="3450855"/>
            <a:ext cx="2963259" cy="2246769"/>
          </a:xfrm>
          <a:prstGeom prst="rect">
            <a:avLst/>
          </a:prstGeom>
          <a:solidFill>
            <a:schemeClr val="accent2">
              <a:lumMod val="75000"/>
              <a:alpha val="76000"/>
            </a:schemeClr>
          </a:solidFill>
          <a:effectLst>
            <a:glow rad="190500">
              <a:srgbClr val="FF0000">
                <a:alpha val="75000"/>
              </a:srgbClr>
            </a:glow>
          </a:effectLst>
        </p:spPr>
        <p:txBody>
          <a:bodyPr>
            <a:spAutoFit/>
          </a:bodyPr>
          <a:lstStyle/>
          <a:p>
            <a:pPr algn="ctr" fontAlgn="auto">
              <a:spcBef>
                <a:spcPts val="0"/>
              </a:spcBef>
              <a:spcAft>
                <a:spcPts val="0"/>
              </a:spcAft>
              <a:defRPr/>
            </a:pPr>
            <a:r>
              <a:rPr lang="en-US" sz="1400" b="1" u="sng" dirty="0">
                <a:solidFill>
                  <a:schemeClr val="bg1"/>
                </a:solidFill>
                <a:latin typeface="+mn-lt"/>
              </a:rPr>
              <a:t>The Hub of Ellen White’s spiritual walk with God</a:t>
            </a:r>
          </a:p>
          <a:p>
            <a:pPr algn="ctr" fontAlgn="auto">
              <a:spcBef>
                <a:spcPts val="0"/>
              </a:spcBef>
              <a:spcAft>
                <a:spcPts val="0"/>
              </a:spcAft>
              <a:defRPr/>
            </a:pPr>
            <a:endParaRPr lang="en-US" sz="1400" dirty="0">
              <a:solidFill>
                <a:schemeClr val="bg1"/>
              </a:solidFill>
              <a:latin typeface="+mn-lt"/>
            </a:endParaRPr>
          </a:p>
          <a:p>
            <a:pPr marL="400050" indent="-400050" algn="ctr" fontAlgn="auto">
              <a:spcBef>
                <a:spcPts val="0"/>
              </a:spcBef>
              <a:spcAft>
                <a:spcPts val="0"/>
              </a:spcAft>
              <a:buFontTx/>
              <a:buAutoNum type="romanLcParenR"/>
              <a:defRPr/>
            </a:pPr>
            <a:r>
              <a:rPr lang="en-US" sz="1400" dirty="0">
                <a:solidFill>
                  <a:schemeClr val="bg1"/>
                </a:solidFill>
                <a:latin typeface="+mn-lt"/>
              </a:rPr>
              <a:t>Focus on Jesus (John 17:3)</a:t>
            </a:r>
          </a:p>
          <a:p>
            <a:pPr marL="400050" indent="-400050" algn="ctr" fontAlgn="auto">
              <a:spcBef>
                <a:spcPts val="0"/>
              </a:spcBef>
              <a:spcAft>
                <a:spcPts val="0"/>
              </a:spcAft>
              <a:buFontTx/>
              <a:buAutoNum type="romanLcParenR"/>
              <a:defRPr/>
            </a:pPr>
            <a:r>
              <a:rPr lang="en-US" sz="1400" dirty="0">
                <a:solidFill>
                  <a:schemeClr val="bg1"/>
                </a:solidFill>
                <a:latin typeface="+mn-lt"/>
              </a:rPr>
              <a:t>Love of the Bible (Ps 119:105</a:t>
            </a:r>
          </a:p>
          <a:p>
            <a:pPr marL="400050" indent="-400050" algn="ctr" fontAlgn="auto">
              <a:spcBef>
                <a:spcPts val="0"/>
              </a:spcBef>
              <a:spcAft>
                <a:spcPts val="0"/>
              </a:spcAft>
              <a:buFontTx/>
              <a:buAutoNum type="romanLcParenR"/>
              <a:defRPr/>
            </a:pPr>
            <a:r>
              <a:rPr lang="en-US" sz="1400" dirty="0">
                <a:solidFill>
                  <a:schemeClr val="bg1"/>
                </a:solidFill>
                <a:latin typeface="+mn-lt"/>
              </a:rPr>
              <a:t>Trust, confidence, assurance and hope in God’s unfailing promises (Romans 15:4)</a:t>
            </a:r>
          </a:p>
          <a:p>
            <a:pPr marL="400050" indent="-400050" algn="ctr" fontAlgn="auto">
              <a:spcBef>
                <a:spcPts val="0"/>
              </a:spcBef>
              <a:spcAft>
                <a:spcPts val="0"/>
              </a:spcAft>
              <a:buFontTx/>
              <a:buAutoNum type="romanLcParenR"/>
              <a:defRPr/>
            </a:pPr>
            <a:r>
              <a:rPr lang="en-US" sz="1400" dirty="0">
                <a:solidFill>
                  <a:schemeClr val="bg1"/>
                </a:solidFill>
                <a:latin typeface="+mn-lt"/>
              </a:rPr>
              <a:t>Gentle and kind leadership (Isaiah 40:9-11)</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Oriel.thmx</Template>
  <TotalTime>89</TotalTime>
  <Words>850</Words>
  <Application>Microsoft Macintosh PowerPoint</Application>
  <PresentationFormat>On-screen Show (4:3)</PresentationFormat>
  <Paragraphs>94</Paragraphs>
  <Slides>13</Slides>
  <Notes>3</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Oriel</vt:lpstr>
      <vt:lpstr>Ellen White: The Journey of Faith</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vector>
  </TitlesOfParts>
  <Company>Avondale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Ellen White: The Journey of Faith</dc:title>
  <dc:creator>John Skrzypaszek</dc:creator>
  <cp:lastModifiedBy>John Skrzypaszek</cp:lastModifiedBy>
  <cp:revision>10</cp:revision>
  <dcterms:created xsi:type="dcterms:W3CDTF">2011-02-22T08:37:33Z</dcterms:created>
  <dcterms:modified xsi:type="dcterms:W3CDTF">2011-02-22T08:54:31Z</dcterms:modified>
</cp:coreProperties>
</file>