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handoutMasterIdLst>
    <p:handoutMasterId r:id="rId19"/>
  </p:handoutMasterIdLst>
  <p:sldIdLst>
    <p:sldId id="256" r:id="rId2"/>
    <p:sldId id="270" r:id="rId3"/>
    <p:sldId id="258" r:id="rId4"/>
    <p:sldId id="271" r:id="rId5"/>
    <p:sldId id="260" r:id="rId6"/>
    <p:sldId id="268" r:id="rId7"/>
    <p:sldId id="261" r:id="rId8"/>
    <p:sldId id="262" r:id="rId9"/>
    <p:sldId id="272" r:id="rId10"/>
    <p:sldId id="263" r:id="rId11"/>
    <p:sldId id="264" r:id="rId12"/>
    <p:sldId id="265" r:id="rId13"/>
    <p:sldId id="266" r:id="rId14"/>
    <p:sldId id="267" r:id="rId15"/>
    <p:sldId id="273" r:id="rId16"/>
    <p:sldId id="269" r:id="rId1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9" d="100"/>
          <a:sy n="119" d="100"/>
        </p:scale>
        <p:origin x="-76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06CAFF68-CE45-410C-AAE2-BF2373A67A27}" type="datetimeFigureOut">
              <a:rPr lang="en-US" smtClean="0"/>
              <a:pPr/>
              <a:t>5/17/2012</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D3AE6B3D-13DF-44B2-9841-3499792DEDD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E5C7E9D3-7F52-4613-B86B-E1D3714F91AF}" type="datetimeFigureOut">
              <a:rPr lang="en-US" smtClean="0"/>
              <a:pPr/>
              <a:t>5/17/2012</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C5ECFD9C-2C25-4797-BD01-1BE02439B82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ECFD9C-2C25-4797-BD01-1BE02439B829}"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Select an idea (topic)—write for self, not authors</a:t>
            </a:r>
          </a:p>
          <a:p>
            <a:pPr marL="228600" indent="-228600">
              <a:buAutoNum type="arabicPeriod"/>
            </a:pPr>
            <a:r>
              <a:rPr lang="en-US" dirty="0" smtClean="0"/>
              <a:t>Narrow</a:t>
            </a:r>
            <a:r>
              <a:rPr lang="en-US" baseline="0" dirty="0" smtClean="0"/>
              <a:t> the idea (focus)—can’t write about everything</a:t>
            </a:r>
          </a:p>
          <a:p>
            <a:pPr marL="228600" indent="-228600">
              <a:buAutoNum type="arabicPeriod"/>
            </a:pPr>
            <a:r>
              <a:rPr lang="en-US" baseline="0" dirty="0" smtClean="0"/>
              <a:t>Elaborate on the idea (development)</a:t>
            </a:r>
          </a:p>
          <a:p>
            <a:pPr marL="228600" indent="-228600">
              <a:buAutoNum type="arabicPeriod"/>
            </a:pPr>
            <a:r>
              <a:rPr lang="en-US" baseline="0" dirty="0" smtClean="0"/>
              <a:t>Discover the best information to convey the main idea (details)—write for others, not self</a:t>
            </a:r>
          </a:p>
          <a:p>
            <a:pPr marL="228600" indent="-228600">
              <a:buAutoNum type="arabicPeriod"/>
            </a:pPr>
            <a:endParaRPr lang="en-US" baseline="0" dirty="0" smtClean="0"/>
          </a:p>
          <a:p>
            <a:pPr marL="228600" indent="-228600">
              <a:buNone/>
            </a:pPr>
            <a:r>
              <a:rPr lang="en-US" baseline="0" dirty="0" smtClean="0"/>
              <a:t>Lessons—</a:t>
            </a:r>
          </a:p>
          <a:p>
            <a:pPr marL="228600" indent="-228600">
              <a:buAutoNum type="arabicPeriod"/>
            </a:pPr>
            <a:r>
              <a:rPr lang="en-US" baseline="0" dirty="0" smtClean="0"/>
              <a:t>Free Ideas, Corral Ideas, Prompt Ideas</a:t>
            </a:r>
          </a:p>
          <a:p>
            <a:pPr marL="228600" indent="-228600">
              <a:buAutoNum type="arabicPeriod"/>
            </a:pPr>
            <a:r>
              <a:rPr lang="en-US" baseline="0" dirty="0" smtClean="0"/>
              <a:t>RAFTS</a:t>
            </a:r>
          </a:p>
          <a:p>
            <a:pPr marL="228600" indent="-228600">
              <a:buAutoNum type="arabicPeriod"/>
            </a:pPr>
            <a:r>
              <a:rPr lang="en-US" baseline="0" dirty="0" smtClean="0"/>
              <a:t>Ask Me a Question</a:t>
            </a:r>
          </a:p>
          <a:p>
            <a:pPr marL="228600" indent="-228600">
              <a:buAutoNum type="arabicPeriod"/>
            </a:pPr>
            <a:r>
              <a:rPr lang="en-US" baseline="0" dirty="0" smtClean="0"/>
              <a:t>Show Me; Just Don’t Tell Me; Pick the Postcard; Observe Closely, Then Write</a:t>
            </a:r>
          </a:p>
          <a:p>
            <a:pPr marL="228600" indent="-228600">
              <a:buAutoNum type="arabicPeriod"/>
            </a:pPr>
            <a:endParaRPr lang="en-US" baseline="0" dirty="0" smtClean="0"/>
          </a:p>
        </p:txBody>
      </p:sp>
      <p:sp>
        <p:nvSpPr>
          <p:cNvPr id="4" name="Slide Number Placeholder 3"/>
          <p:cNvSpPr>
            <a:spLocks noGrp="1"/>
          </p:cNvSpPr>
          <p:nvPr>
            <p:ph type="sldNum" sz="quarter" idx="10"/>
          </p:nvPr>
        </p:nvSpPr>
        <p:spPr/>
        <p:txBody>
          <a:bodyPr/>
          <a:lstStyle/>
          <a:p>
            <a:fld id="{C5ECFD9C-2C25-4797-BD01-1BE02439B829}"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Herding Cats (Ideas)</a:t>
            </a:r>
          </a:p>
          <a:p>
            <a:endParaRPr lang="en-US" dirty="0" smtClean="0"/>
          </a:p>
          <a:p>
            <a:pPr marL="228600" indent="-228600">
              <a:buAutoNum type="arabicPeriod"/>
            </a:pPr>
            <a:r>
              <a:rPr lang="en-US" dirty="0" smtClean="0"/>
              <a:t>Writing the introduction—a lead that hooks the reader</a:t>
            </a:r>
          </a:p>
          <a:p>
            <a:pPr marL="228600" indent="-228600">
              <a:buAutoNum type="arabicPeriod"/>
            </a:pPr>
            <a:r>
              <a:rPr lang="en-US" dirty="0" smtClean="0"/>
              <a:t>Developing</a:t>
            </a:r>
            <a:r>
              <a:rPr lang="en-US" baseline="0" dirty="0" smtClean="0"/>
              <a:t> the middle of the paper—a core that is logically organized and contains clearly linked details—organized, transitions, pacing</a:t>
            </a:r>
          </a:p>
          <a:p>
            <a:pPr marL="228600" indent="-228600">
              <a:buAutoNum type="arabicPeriod"/>
            </a:pPr>
            <a:r>
              <a:rPr lang="en-US" baseline="0" dirty="0" smtClean="0"/>
              <a:t>Writing the conclusion—an ending that leaves the reader satisfied</a:t>
            </a:r>
          </a:p>
          <a:p>
            <a:pPr marL="228600" indent="-228600">
              <a:buAutoNum type="arabicPeriod"/>
            </a:pPr>
            <a:endParaRPr lang="en-US" baseline="0" dirty="0" smtClean="0"/>
          </a:p>
          <a:p>
            <a:pPr marL="228600" indent="-228600">
              <a:buNone/>
            </a:pPr>
            <a:r>
              <a:rPr lang="en-US" baseline="0" dirty="0" smtClean="0"/>
              <a:t>No one-size-fits-all</a:t>
            </a:r>
          </a:p>
          <a:p>
            <a:pPr marL="228600" indent="-228600">
              <a:buNone/>
            </a:pPr>
            <a:endParaRPr lang="en-US" baseline="0" dirty="0" smtClean="0"/>
          </a:p>
          <a:p>
            <a:pPr marL="228600" indent="-228600">
              <a:buNone/>
            </a:pPr>
            <a:r>
              <a:rPr lang="en-US" baseline="0" dirty="0" smtClean="0"/>
              <a:t>Lessons—</a:t>
            </a:r>
          </a:p>
          <a:p>
            <a:pPr marL="228600" indent="-228600">
              <a:buAutoNum type="arabicPeriod"/>
            </a:pPr>
            <a:r>
              <a:rPr lang="en-US" baseline="0" dirty="0" smtClean="0"/>
              <a:t>Share examples from literature</a:t>
            </a:r>
          </a:p>
          <a:p>
            <a:pPr marL="228600" indent="-228600">
              <a:buAutoNum type="arabicPeriod"/>
            </a:pPr>
            <a:r>
              <a:rPr lang="en-US" baseline="0" dirty="0" smtClean="0"/>
              <a:t>Teach organizational options</a:t>
            </a:r>
          </a:p>
          <a:p>
            <a:pPr marL="228600" indent="-228600">
              <a:buAutoNum type="arabicPeriod"/>
            </a:pPr>
            <a:r>
              <a:rPr lang="en-US" baseline="0" dirty="0" smtClean="0"/>
              <a:t>Look to Authors</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C5ECFD9C-2C25-4797-BD01-1BE02439B829}"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Golden thread that runs through the writing, connects reader to writer</a:t>
            </a:r>
          </a:p>
          <a:p>
            <a:endParaRPr lang="en-US" dirty="0" smtClean="0"/>
          </a:p>
          <a:p>
            <a:r>
              <a:rPr lang="en-US" dirty="0" smtClean="0"/>
              <a:t>Conventions creates more disparity</a:t>
            </a:r>
            <a:r>
              <a:rPr lang="en-US" baseline="0" dirty="0" smtClean="0"/>
              <a:t> among raters</a:t>
            </a:r>
          </a:p>
          <a:p>
            <a:endParaRPr lang="en-US" baseline="0" dirty="0" smtClean="0"/>
          </a:p>
          <a:p>
            <a:r>
              <a:rPr lang="en-US" baseline="0" dirty="0" smtClean="0"/>
              <a:t>Needs to be in all writing, across modes</a:t>
            </a:r>
          </a:p>
          <a:p>
            <a:endParaRPr lang="en-US" baseline="0" dirty="0" smtClean="0"/>
          </a:p>
          <a:p>
            <a:pPr marL="228600" indent="-228600">
              <a:buAutoNum type="arabicPeriod"/>
            </a:pPr>
            <a:r>
              <a:rPr lang="en-US" dirty="0" smtClean="0"/>
              <a:t>Speaks directly to the reader on an emotional level</a:t>
            </a:r>
          </a:p>
          <a:p>
            <a:pPr marL="228600" indent="-228600">
              <a:buAutoNum type="arabicPeriod"/>
            </a:pPr>
            <a:r>
              <a:rPr lang="en-US" dirty="0" smtClean="0"/>
              <a:t>Experiments with style to match the purpose and audience</a:t>
            </a:r>
          </a:p>
          <a:p>
            <a:pPr marL="228600" indent="-228600">
              <a:buAutoNum type="arabicPeriod"/>
            </a:pPr>
            <a:r>
              <a:rPr lang="en-US" dirty="0" smtClean="0"/>
              <a:t>Takes</a:t>
            </a:r>
            <a:r>
              <a:rPr lang="en-US" baseline="0" dirty="0" smtClean="0"/>
              <a:t> risks by revealing the person behind the words</a:t>
            </a:r>
          </a:p>
          <a:p>
            <a:pPr marL="228600" indent="-228600">
              <a:buAutoNum type="arabicPeriod"/>
            </a:pPr>
            <a:endParaRPr lang="en-US" baseline="0" dirty="0" smtClean="0"/>
          </a:p>
          <a:p>
            <a:pPr marL="228600" indent="-228600">
              <a:buNone/>
            </a:pPr>
            <a:r>
              <a:rPr lang="en-US" baseline="0" dirty="0" smtClean="0"/>
              <a:t>Lessons—</a:t>
            </a:r>
          </a:p>
          <a:p>
            <a:pPr marL="228600" indent="-228600">
              <a:buAutoNum type="arabicPeriod"/>
            </a:pPr>
            <a:r>
              <a:rPr lang="en-US" baseline="0" dirty="0" smtClean="0"/>
              <a:t>Voice in Art</a:t>
            </a:r>
          </a:p>
          <a:p>
            <a:pPr marL="228600" indent="-228600">
              <a:buAutoNum type="arabicPeriod"/>
            </a:pPr>
            <a:r>
              <a:rPr lang="en-US" baseline="0" dirty="0" smtClean="0"/>
              <a:t>Learning to hear voice in literature, Greeting Cards with Voice</a:t>
            </a:r>
          </a:p>
          <a:p>
            <a:pPr marL="228600" indent="-228600">
              <a:buAutoNum type="arabicPeriod"/>
            </a:pPr>
            <a:r>
              <a:rPr lang="en-US" baseline="0" dirty="0" smtClean="0"/>
              <a:t>Shopping List</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C5ECFD9C-2C25-4797-BD01-1BE02439B829}"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Creates an image</a:t>
            </a:r>
          </a:p>
          <a:p>
            <a:endParaRPr lang="en-US" dirty="0" smtClean="0"/>
          </a:p>
          <a:p>
            <a:r>
              <a:rPr lang="en-US" dirty="0" smtClean="0"/>
              <a:t>Vocabulary</a:t>
            </a:r>
            <a:r>
              <a:rPr lang="en-US" baseline="0" dirty="0" smtClean="0"/>
              <a:t> taught in isolation usually</a:t>
            </a:r>
          </a:p>
          <a:p>
            <a:endParaRPr lang="en-US" baseline="0" dirty="0" smtClean="0"/>
          </a:p>
          <a:p>
            <a:r>
              <a:rPr lang="en-US" baseline="0" dirty="0" smtClean="0"/>
              <a:t>More than finding the right word, it’s about placing the right word in just the right spot to create the emphasis you intend</a:t>
            </a:r>
          </a:p>
          <a:p>
            <a:endParaRPr lang="en-US" baseline="0" dirty="0" smtClean="0"/>
          </a:p>
          <a:p>
            <a:pPr marL="228600" indent="-228600">
              <a:buAutoNum type="arabicPeriod"/>
            </a:pPr>
            <a:r>
              <a:rPr lang="en-US" baseline="0" dirty="0" smtClean="0"/>
              <a:t>Striking language:  sharpening students’ descriptive powers</a:t>
            </a:r>
          </a:p>
          <a:p>
            <a:pPr marL="228600" indent="-228600">
              <a:buAutoNum type="arabicPeriod"/>
            </a:pPr>
            <a:r>
              <a:rPr lang="en-US" baseline="0" dirty="0" smtClean="0"/>
              <a:t>Exact language:  using lively verbs, precise nouns, and accurate modifiers</a:t>
            </a:r>
          </a:p>
          <a:p>
            <a:pPr marL="228600" indent="-228600">
              <a:buAutoNum type="arabicPeriod"/>
            </a:pPr>
            <a:r>
              <a:rPr lang="en-US" baseline="0" dirty="0" smtClean="0"/>
              <a:t>Natural language:  making it sound authentic</a:t>
            </a:r>
          </a:p>
          <a:p>
            <a:pPr marL="228600" indent="-228600">
              <a:buAutoNum type="arabicPeriod"/>
            </a:pPr>
            <a:r>
              <a:rPr lang="en-US" baseline="0" dirty="0" smtClean="0"/>
              <a:t>Beautiful language:  choosing colorful words and phrases</a:t>
            </a:r>
          </a:p>
          <a:p>
            <a:pPr marL="228600" indent="-228600">
              <a:buAutoNum type="arabicPeriod"/>
            </a:pPr>
            <a:endParaRPr lang="en-US" baseline="0" dirty="0" smtClean="0"/>
          </a:p>
          <a:p>
            <a:pPr marL="228600" indent="-228600">
              <a:buNone/>
            </a:pPr>
            <a:r>
              <a:rPr lang="en-US" baseline="0" dirty="0" smtClean="0"/>
              <a:t>Lessons—</a:t>
            </a:r>
          </a:p>
          <a:p>
            <a:pPr marL="228600" indent="-228600">
              <a:buAutoNum type="arabicPeriod"/>
            </a:pPr>
            <a:r>
              <a:rPr lang="en-US" baseline="0" dirty="0" smtClean="0"/>
              <a:t>Painting a Picture with Words</a:t>
            </a:r>
          </a:p>
          <a:p>
            <a:pPr marL="228600" indent="-228600">
              <a:buAutoNum type="arabicPeriod"/>
            </a:pPr>
            <a:r>
              <a:rPr lang="en-US" baseline="0" dirty="0" smtClean="0"/>
              <a:t>--</a:t>
            </a:r>
          </a:p>
          <a:p>
            <a:pPr marL="228600" indent="-228600">
              <a:buAutoNum type="arabicPeriod"/>
            </a:pPr>
            <a:r>
              <a:rPr lang="en-US" baseline="0" dirty="0" smtClean="0"/>
              <a:t>Your Personal Top Ten</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C5ECFD9C-2C25-4797-BD01-1BE02439B829}"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Vs. structure</a:t>
            </a:r>
          </a:p>
          <a:p>
            <a:endParaRPr lang="en-US" dirty="0" smtClean="0"/>
          </a:p>
          <a:p>
            <a:r>
              <a:rPr lang="en-US" dirty="0" smtClean="0"/>
              <a:t>Auditory trait</a:t>
            </a:r>
          </a:p>
          <a:p>
            <a:endParaRPr lang="en-US" dirty="0" smtClean="0"/>
          </a:p>
          <a:p>
            <a:r>
              <a:rPr lang="en-US" dirty="0" smtClean="0"/>
              <a:t>Overemphasis on correctness, classrooms are too quiet</a:t>
            </a:r>
          </a:p>
          <a:p>
            <a:endParaRPr lang="en-US" dirty="0" smtClean="0"/>
          </a:p>
          <a:p>
            <a:pPr marL="228600" indent="-228600">
              <a:buAutoNum type="arabicPeriod"/>
            </a:pPr>
            <a:r>
              <a:rPr lang="en-US" dirty="0" smtClean="0"/>
              <a:t>Establishing flow, rhythm, and cadence</a:t>
            </a:r>
          </a:p>
          <a:p>
            <a:pPr marL="228600" indent="-228600">
              <a:buAutoNum type="arabicPeriod"/>
            </a:pPr>
            <a:r>
              <a:rPr lang="en-US" dirty="0" smtClean="0"/>
              <a:t>Varying sentence length and structure</a:t>
            </a:r>
          </a:p>
          <a:p>
            <a:pPr marL="228600" indent="-228600">
              <a:buAutoNum type="arabicPeriod"/>
            </a:pPr>
            <a:r>
              <a:rPr lang="en-US" dirty="0" smtClean="0"/>
              <a:t>Constructing</a:t>
            </a:r>
            <a:r>
              <a:rPr lang="en-US" baseline="0" dirty="0" smtClean="0"/>
              <a:t> sentences that enhance meaning</a:t>
            </a:r>
          </a:p>
          <a:p>
            <a:pPr marL="228600" indent="-228600">
              <a:buAutoNum type="arabicPeriod"/>
            </a:pPr>
            <a:endParaRPr lang="en-US" baseline="0" dirty="0" smtClean="0"/>
          </a:p>
          <a:p>
            <a:pPr marL="228600" indent="-228600">
              <a:buNone/>
            </a:pPr>
            <a:r>
              <a:rPr lang="en-US" baseline="0" dirty="0" smtClean="0"/>
              <a:t>Lessons—</a:t>
            </a:r>
          </a:p>
          <a:p>
            <a:pPr marL="228600" indent="-228600">
              <a:buAutoNum type="arabicPeriod"/>
            </a:pPr>
            <a:r>
              <a:rPr lang="en-US" baseline="0" dirty="0" smtClean="0"/>
              <a:t>--</a:t>
            </a:r>
          </a:p>
          <a:p>
            <a:pPr marL="228600" indent="-228600">
              <a:buAutoNum type="arabicPeriod"/>
            </a:pPr>
            <a:r>
              <a:rPr lang="en-US" baseline="0" dirty="0" smtClean="0"/>
              <a:t>End with a Noun, Picture your Sentence</a:t>
            </a:r>
          </a:p>
          <a:p>
            <a:pPr marL="228600" indent="-228600">
              <a:buAutoNum type="arabicPeriod"/>
            </a:pPr>
            <a:r>
              <a:rPr lang="en-US" baseline="0" dirty="0" smtClean="0"/>
              <a:t>Pass it On</a:t>
            </a:r>
            <a:endParaRPr lang="en-US" dirty="0"/>
          </a:p>
        </p:txBody>
      </p:sp>
      <p:sp>
        <p:nvSpPr>
          <p:cNvPr id="4" name="Slide Number Placeholder 3"/>
          <p:cNvSpPr>
            <a:spLocks noGrp="1"/>
          </p:cNvSpPr>
          <p:nvPr>
            <p:ph type="sldNum" sz="quarter" idx="10"/>
          </p:nvPr>
        </p:nvSpPr>
        <p:spPr/>
        <p:txBody>
          <a:bodyPr/>
          <a:lstStyle/>
          <a:p>
            <a:fld id="{C5ECFD9C-2C25-4797-BD01-1BE02439B829}"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Guide reader through text and make ideas readable—table</a:t>
            </a:r>
            <a:r>
              <a:rPr lang="en-US" baseline="0" dirty="0" smtClean="0"/>
              <a:t> manners</a:t>
            </a:r>
          </a:p>
          <a:p>
            <a:r>
              <a:rPr lang="en-US" baseline="0" dirty="0" smtClean="0"/>
              <a:t>Physical cues when having a conversation</a:t>
            </a:r>
          </a:p>
          <a:p>
            <a:r>
              <a:rPr lang="en-US" baseline="0" dirty="0" smtClean="0"/>
              <a:t>Balance correctness with note taking</a:t>
            </a:r>
          </a:p>
          <a:p>
            <a:endParaRPr lang="en-US" baseline="0" dirty="0" smtClean="0"/>
          </a:p>
          <a:p>
            <a:r>
              <a:rPr lang="en-US" baseline="0" dirty="0" smtClean="0"/>
              <a:t>Lessons—</a:t>
            </a:r>
          </a:p>
          <a:p>
            <a:r>
              <a:rPr lang="en-US" baseline="0" dirty="0" smtClean="0"/>
              <a:t>Reading Backwards</a:t>
            </a:r>
          </a:p>
          <a:p>
            <a:r>
              <a:rPr lang="en-US" baseline="0" dirty="0" smtClean="0"/>
              <a:t>Punctuation Walkabout</a:t>
            </a:r>
          </a:p>
          <a:p>
            <a:r>
              <a:rPr lang="en-US" baseline="0" dirty="0" smtClean="0"/>
              <a:t>Pass it Back</a:t>
            </a:r>
            <a:endParaRPr lang="en-US" dirty="0"/>
          </a:p>
        </p:txBody>
      </p:sp>
      <p:sp>
        <p:nvSpPr>
          <p:cNvPr id="4" name="Slide Number Placeholder 3"/>
          <p:cNvSpPr>
            <a:spLocks noGrp="1"/>
          </p:cNvSpPr>
          <p:nvPr>
            <p:ph type="sldNum" sz="quarter" idx="10"/>
          </p:nvPr>
        </p:nvSpPr>
        <p:spPr/>
        <p:txBody>
          <a:bodyPr/>
          <a:lstStyle/>
          <a:p>
            <a:fld id="{C5ECFD9C-2C25-4797-BD01-1BE02439B829}"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Initially assessed as part of conventions</a:t>
            </a:r>
          </a:p>
          <a:p>
            <a:endParaRPr lang="en-US" dirty="0" smtClean="0"/>
          </a:p>
          <a:p>
            <a:r>
              <a:rPr lang="en-US" dirty="0" smtClean="0"/>
              <a:t>Whether you formally assess for presentation depends on the purpose for the writing</a:t>
            </a:r>
          </a:p>
          <a:p>
            <a:endParaRPr lang="en-US" dirty="0" smtClean="0"/>
          </a:p>
          <a:p>
            <a:r>
              <a:rPr lang="en-US" dirty="0" smtClean="0"/>
              <a:t>Lessons—</a:t>
            </a:r>
          </a:p>
          <a:p>
            <a:r>
              <a:rPr lang="en-US" dirty="0" smtClean="0"/>
              <a:t>Look at different writing samples</a:t>
            </a:r>
            <a:endParaRPr lang="en-US" dirty="0"/>
          </a:p>
        </p:txBody>
      </p:sp>
      <p:sp>
        <p:nvSpPr>
          <p:cNvPr id="4" name="Slide Number Placeholder 3"/>
          <p:cNvSpPr>
            <a:spLocks noGrp="1"/>
          </p:cNvSpPr>
          <p:nvPr>
            <p:ph type="sldNum" sz="quarter" idx="10"/>
          </p:nvPr>
        </p:nvSpPr>
        <p:spPr/>
        <p:txBody>
          <a:bodyPr/>
          <a:lstStyle/>
          <a:p>
            <a:fld id="{C5ECFD9C-2C25-4797-BD01-1BE02439B829}"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Revision—taking</a:t>
            </a:r>
            <a:r>
              <a:rPr lang="en-US" baseline="0" dirty="0" smtClean="0"/>
              <a:t> the idea and moving it along (individual, creative, complex, and messy)</a:t>
            </a:r>
          </a:p>
          <a:p>
            <a:endParaRPr lang="en-US" baseline="0" dirty="0" smtClean="0"/>
          </a:p>
          <a:p>
            <a:r>
              <a:rPr lang="en-US" baseline="0" dirty="0" smtClean="0"/>
              <a:t>Editing—clean up ideas to shine so others can appreciate them (predetermined, correct, and exacting)</a:t>
            </a:r>
          </a:p>
          <a:p>
            <a:endParaRPr lang="en-US" baseline="0" dirty="0" smtClean="0"/>
          </a:p>
          <a:p>
            <a:r>
              <a:rPr lang="en-US" baseline="0" dirty="0" smtClean="0"/>
              <a:t>Traits are tools to use during writing process.</a:t>
            </a:r>
          </a:p>
          <a:p>
            <a:endParaRPr lang="en-US" baseline="0" dirty="0" smtClean="0"/>
          </a:p>
          <a:p>
            <a:r>
              <a:rPr lang="en-US" baseline="0" dirty="0" smtClean="0"/>
              <a:t>Create symbols for traits.</a:t>
            </a:r>
          </a:p>
          <a:p>
            <a:endParaRPr lang="en-US" baseline="0" dirty="0" smtClean="0"/>
          </a:p>
          <a:p>
            <a:r>
              <a:rPr lang="en-US" baseline="0" dirty="0" smtClean="0"/>
              <a:t>Knowing what “good” looks like helps students succeed in school.</a:t>
            </a:r>
          </a:p>
          <a:p>
            <a:endParaRPr lang="en-US" baseline="0" dirty="0" smtClean="0"/>
          </a:p>
          <a:p>
            <a:r>
              <a:rPr lang="en-US" baseline="0" dirty="0" smtClean="0"/>
              <a:t>Writing process and traits support each other.</a:t>
            </a:r>
          </a:p>
          <a:p>
            <a:endParaRPr lang="en-US" baseline="0" dirty="0" smtClean="0"/>
          </a:p>
          <a:p>
            <a:r>
              <a:rPr lang="en-US" baseline="0" dirty="0" smtClean="0"/>
              <a:t>Traits are the writing process at the revision and editing stages</a:t>
            </a:r>
            <a:endParaRPr lang="en-US" dirty="0"/>
          </a:p>
        </p:txBody>
      </p:sp>
      <p:sp>
        <p:nvSpPr>
          <p:cNvPr id="4" name="Slide Number Placeholder 3"/>
          <p:cNvSpPr>
            <a:spLocks noGrp="1"/>
          </p:cNvSpPr>
          <p:nvPr>
            <p:ph type="sldNum" sz="quarter" idx="10"/>
          </p:nvPr>
        </p:nvSpPr>
        <p:spPr/>
        <p:txBody>
          <a:bodyPr/>
          <a:lstStyle/>
          <a:p>
            <a:fld id="{C5ECFD9C-2C25-4797-BD01-1BE02439B829}"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9FC0C39-9C62-4A22-B0F5-2A5DD3489A94}" type="datetimeFigureOut">
              <a:rPr lang="en-US" smtClean="0"/>
              <a:pPr/>
              <a:t>5/17/2012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DA28BA4-3E25-41B8-9A41-4D4DBDFC7B4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9FC0C39-9C62-4A22-B0F5-2A5DD3489A94}" type="datetimeFigureOut">
              <a:rPr lang="en-US" smtClean="0"/>
              <a:pPr/>
              <a:t>5/17/2012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DA28BA4-3E25-41B8-9A41-4D4DBDFC7B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59FC0C39-9C62-4A22-B0F5-2A5DD3489A94}" type="datetimeFigureOut">
              <a:rPr lang="en-US" smtClean="0"/>
              <a:pPr/>
              <a:t>5/17/2012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DA28BA4-3E25-41B8-9A41-4D4DBDFC7B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9FC0C39-9C62-4A22-B0F5-2A5DD3489A94}" type="datetimeFigureOut">
              <a:rPr lang="en-US" smtClean="0"/>
              <a:pPr/>
              <a:t>5/17/2012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DA28BA4-3E25-41B8-9A41-4D4DBDFC7B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9FC0C39-9C62-4A22-B0F5-2A5DD3489A94}" type="datetimeFigureOut">
              <a:rPr lang="en-US" smtClean="0"/>
              <a:pPr/>
              <a:t>5/17/2012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DA28BA4-3E25-41B8-9A41-4D4DBDFC7B4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9FC0C39-9C62-4A22-B0F5-2A5DD3489A94}" type="datetimeFigureOut">
              <a:rPr lang="en-US" smtClean="0"/>
              <a:pPr/>
              <a:t>5/17/2012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DA28BA4-3E25-41B8-9A41-4D4DBDFC7B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9FC0C39-9C62-4A22-B0F5-2A5DD3489A94}" type="datetimeFigureOut">
              <a:rPr lang="en-US" smtClean="0"/>
              <a:pPr/>
              <a:t>5/17/2012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DA28BA4-3E25-41B8-9A41-4D4DBDFC7B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9FC0C39-9C62-4A22-B0F5-2A5DD3489A94}" type="datetimeFigureOut">
              <a:rPr lang="en-US" smtClean="0"/>
              <a:pPr/>
              <a:t>5/17/2012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DA28BA4-3E25-41B8-9A41-4D4DBDFC7B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59FC0C39-9C62-4A22-B0F5-2A5DD3489A94}" type="datetimeFigureOut">
              <a:rPr lang="en-US" smtClean="0"/>
              <a:pPr/>
              <a:t>5/17/2012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DA28BA4-3E25-41B8-9A41-4D4DBDFC7B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9FC0C39-9C62-4A22-B0F5-2A5DD3489A94}" type="datetimeFigureOut">
              <a:rPr lang="en-US" smtClean="0"/>
              <a:pPr/>
              <a:t>5/17/2012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DA28BA4-3E25-41B8-9A41-4D4DBDFC7B4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59FC0C39-9C62-4A22-B0F5-2A5DD3489A94}" type="datetimeFigureOut">
              <a:rPr lang="en-US" smtClean="0"/>
              <a:pPr/>
              <a:t>5/17/2012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DA28BA4-3E25-41B8-9A41-4D4DBDFC7B44}"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9FC0C39-9C62-4A22-B0F5-2A5DD3489A94}" type="datetimeFigureOut">
              <a:rPr lang="en-US" smtClean="0"/>
              <a:pPr/>
              <a:t>5/17/2012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DA28BA4-3E25-41B8-9A41-4D4DBDFC7B4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6 + 1 Trait writing</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Word Choice</a:t>
            </a:r>
            <a:endParaRPr lang="en-US" dirty="0"/>
          </a:p>
        </p:txBody>
      </p:sp>
      <p:sp>
        <p:nvSpPr>
          <p:cNvPr id="3" name="Content Placeholder 2"/>
          <p:cNvSpPr>
            <a:spLocks noGrp="1"/>
          </p:cNvSpPr>
          <p:nvPr>
            <p:ph idx="1"/>
          </p:nvPr>
        </p:nvSpPr>
        <p:spPr/>
        <p:txBody>
          <a:bodyPr/>
          <a:lstStyle/>
          <a:p>
            <a:r>
              <a:rPr lang="en-US" dirty="0" smtClean="0"/>
              <a:t>Word choice is at its best when it includes the use of rich, colorful, precise language that moves and enlightens the reader.</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Sentence fluency</a:t>
            </a:r>
            <a:endParaRPr lang="en-US" dirty="0"/>
          </a:p>
        </p:txBody>
      </p:sp>
      <p:sp>
        <p:nvSpPr>
          <p:cNvPr id="3" name="Content Placeholder 2"/>
          <p:cNvSpPr>
            <a:spLocks noGrp="1"/>
          </p:cNvSpPr>
          <p:nvPr>
            <p:ph idx="1"/>
          </p:nvPr>
        </p:nvSpPr>
        <p:spPr/>
        <p:txBody>
          <a:bodyPr/>
          <a:lstStyle/>
          <a:p>
            <a:r>
              <a:rPr lang="en-US" dirty="0" smtClean="0"/>
              <a:t>Sentence fluency is the flow of the language, the sound of word patterns—the way the writing plays to the ear, not just to the eye.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conventions</a:t>
            </a:r>
            <a:endParaRPr lang="en-US" dirty="0"/>
          </a:p>
        </p:txBody>
      </p:sp>
      <p:sp>
        <p:nvSpPr>
          <p:cNvPr id="3" name="Content Placeholder 2"/>
          <p:cNvSpPr>
            <a:spLocks noGrp="1"/>
          </p:cNvSpPr>
          <p:nvPr>
            <p:ph idx="1"/>
          </p:nvPr>
        </p:nvSpPr>
        <p:spPr/>
        <p:txBody>
          <a:bodyPr/>
          <a:lstStyle/>
          <a:p>
            <a:r>
              <a:rPr lang="en-US" dirty="0" smtClean="0"/>
              <a:t>Conventions represent the piece’s level of correctness—the extent to which the writer uses grammar and mechanics with precision.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Presentation</a:t>
            </a:r>
            <a:endParaRPr lang="en-US" dirty="0"/>
          </a:p>
        </p:txBody>
      </p:sp>
      <p:sp>
        <p:nvSpPr>
          <p:cNvPr id="3" name="Content Placeholder 2"/>
          <p:cNvSpPr>
            <a:spLocks noGrp="1"/>
          </p:cNvSpPr>
          <p:nvPr>
            <p:ph idx="1"/>
          </p:nvPr>
        </p:nvSpPr>
        <p:spPr/>
        <p:txBody>
          <a:bodyPr/>
          <a:lstStyle/>
          <a:p>
            <a:r>
              <a:rPr lang="en-US" dirty="0" smtClean="0"/>
              <a:t>Presentation zeros in on the form and layout—how pleasing the piece is to the eye.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Groups of Traits</a:t>
            </a:r>
            <a:endParaRPr lang="en-US" dirty="0"/>
          </a:p>
        </p:txBody>
      </p:sp>
      <p:sp>
        <p:nvSpPr>
          <p:cNvPr id="3" name="Content Placeholder 2"/>
          <p:cNvSpPr>
            <a:spLocks noGrp="1"/>
          </p:cNvSpPr>
          <p:nvPr>
            <p:ph sz="half" idx="1"/>
          </p:nvPr>
        </p:nvSpPr>
        <p:spPr/>
        <p:txBody>
          <a:bodyPr/>
          <a:lstStyle/>
          <a:p>
            <a:r>
              <a:rPr lang="en-US" sz="3600" dirty="0" smtClean="0"/>
              <a:t>Revision Traits</a:t>
            </a:r>
          </a:p>
          <a:p>
            <a:r>
              <a:rPr lang="en-US" dirty="0" smtClean="0"/>
              <a:t>Ideas</a:t>
            </a:r>
          </a:p>
          <a:p>
            <a:r>
              <a:rPr lang="en-US" dirty="0" smtClean="0"/>
              <a:t>Organization</a:t>
            </a:r>
          </a:p>
          <a:p>
            <a:r>
              <a:rPr lang="en-US" dirty="0" smtClean="0"/>
              <a:t>Voice</a:t>
            </a:r>
          </a:p>
          <a:p>
            <a:r>
              <a:rPr lang="en-US" dirty="0" smtClean="0"/>
              <a:t>Word Choice</a:t>
            </a:r>
          </a:p>
          <a:p>
            <a:r>
              <a:rPr lang="en-US" dirty="0" smtClean="0"/>
              <a:t>Sentence Fluency</a:t>
            </a:r>
            <a:endParaRPr lang="en-US" dirty="0"/>
          </a:p>
        </p:txBody>
      </p:sp>
      <p:sp>
        <p:nvSpPr>
          <p:cNvPr id="4" name="Content Placeholder 3"/>
          <p:cNvSpPr>
            <a:spLocks noGrp="1"/>
          </p:cNvSpPr>
          <p:nvPr>
            <p:ph sz="half" idx="2"/>
          </p:nvPr>
        </p:nvSpPr>
        <p:spPr/>
        <p:txBody>
          <a:bodyPr/>
          <a:lstStyle/>
          <a:p>
            <a:r>
              <a:rPr lang="en-US" sz="3600" dirty="0" smtClean="0"/>
              <a:t>Editing/</a:t>
            </a:r>
          </a:p>
          <a:p>
            <a:pPr>
              <a:buNone/>
            </a:pPr>
            <a:r>
              <a:rPr lang="en-US" sz="3600" dirty="0" smtClean="0"/>
              <a:t>Publishing Traits</a:t>
            </a:r>
          </a:p>
          <a:p>
            <a:r>
              <a:rPr lang="en-US" dirty="0" smtClean="0"/>
              <a:t>Conventions</a:t>
            </a:r>
          </a:p>
          <a:p>
            <a:r>
              <a:rPr lang="en-US" dirty="0" smtClean="0"/>
              <a:t>Presentation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“Re-vision is re-seeing the topic so the </a:t>
            </a:r>
            <a:r>
              <a:rPr lang="en-US" b="1" dirty="0" smtClean="0"/>
              <a:t>writer</a:t>
            </a:r>
            <a:r>
              <a:rPr lang="en-US" dirty="0" smtClean="0"/>
              <a:t> can discover meaning.  Editing is making the meaning clear so a </a:t>
            </a:r>
            <a:r>
              <a:rPr lang="en-US" b="1" dirty="0" smtClean="0"/>
              <a:t>reader</a:t>
            </a:r>
            <a:r>
              <a:rPr lang="en-US" dirty="0" smtClean="0"/>
              <a:t> can understand meaning.”  Donald Murray</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p:txBody>
          <a:bodyPr/>
          <a:lstStyle/>
          <a:p>
            <a:r>
              <a:rPr lang="en-US" dirty="0" smtClean="0"/>
              <a:t>Buckner, A.  </a:t>
            </a:r>
            <a:r>
              <a:rPr lang="en-US" i="1" dirty="0" smtClean="0"/>
              <a:t>Notebook Know-How:  Strategies for the Writer’s Notebook</a:t>
            </a:r>
          </a:p>
          <a:p>
            <a:r>
              <a:rPr lang="en-US" dirty="0" smtClean="0"/>
              <a:t>Calkins, L. </a:t>
            </a:r>
            <a:r>
              <a:rPr lang="en-US" i="1" dirty="0" smtClean="0"/>
              <a:t>Units of Study for Grades K-2, 3-5</a:t>
            </a:r>
          </a:p>
          <a:p>
            <a:r>
              <a:rPr lang="en-US" dirty="0" err="1" smtClean="0"/>
              <a:t>Culham</a:t>
            </a:r>
            <a:r>
              <a:rPr lang="en-US" dirty="0" smtClean="0"/>
              <a:t>, R.  </a:t>
            </a:r>
            <a:r>
              <a:rPr lang="en-US" i="1" dirty="0" smtClean="0"/>
              <a:t>6+1 Traits of Writing:  The Complete Guide for the Primary Grades</a:t>
            </a:r>
          </a:p>
          <a:p>
            <a:r>
              <a:rPr lang="en-US" dirty="0" err="1" smtClean="0"/>
              <a:t>Culham</a:t>
            </a:r>
            <a:r>
              <a:rPr lang="en-US" dirty="0" smtClean="0"/>
              <a:t>, R.  </a:t>
            </a:r>
            <a:r>
              <a:rPr lang="en-US" i="1" dirty="0" smtClean="0"/>
              <a:t>6+1 Traits of Writing:  The Complete Guide Grades 3 and Up</a:t>
            </a:r>
          </a:p>
          <a:p>
            <a:r>
              <a:rPr lang="en-US" dirty="0" err="1" smtClean="0"/>
              <a:t>Portalupi</a:t>
            </a:r>
            <a:r>
              <a:rPr lang="en-US" dirty="0" smtClean="0"/>
              <a:t>, J. &amp; Fletcher, R.  </a:t>
            </a:r>
            <a:r>
              <a:rPr lang="en-US" i="1" dirty="0" smtClean="0"/>
              <a:t>Teaching the Qualities of Writing</a:t>
            </a:r>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p:txBody>
          <a:bodyPr>
            <a:normAutofit lnSpcReduction="10000"/>
          </a:bodyPr>
          <a:lstStyle/>
          <a:p>
            <a:r>
              <a:rPr lang="en-US" dirty="0" smtClean="0"/>
              <a:t>1960s—NCTE and “Research in Written Composition”</a:t>
            </a:r>
          </a:p>
          <a:p>
            <a:r>
              <a:rPr lang="en-US" dirty="0" smtClean="0"/>
              <a:t>1970s—National Writing Project</a:t>
            </a:r>
          </a:p>
          <a:p>
            <a:r>
              <a:rPr lang="en-US" dirty="0" smtClean="0"/>
              <a:t>1980s—Donald Murray, Donald Graves, Lucy Calkins, Ralph Fletcher</a:t>
            </a:r>
          </a:p>
          <a:p>
            <a:r>
              <a:rPr lang="en-US" dirty="0" smtClean="0"/>
              <a:t>1980s—Northwest Regional Educational Laboratory (Portland, OR) built on work of Paul </a:t>
            </a:r>
            <a:r>
              <a:rPr lang="en-US" dirty="0" err="1" smtClean="0"/>
              <a:t>Diederich</a:t>
            </a:r>
            <a:r>
              <a:rPr lang="en-US" dirty="0" smtClean="0"/>
              <a:t> and others.</a:t>
            </a:r>
          </a:p>
          <a:p>
            <a:r>
              <a:rPr lang="en-US" dirty="0" smtClean="0"/>
              <a:t>1990s—IRA/NCTE Standards for the English Language Arts, Benchmarks</a:t>
            </a:r>
          </a:p>
          <a:p>
            <a:r>
              <a:rPr lang="en-US" dirty="0" smtClean="0"/>
              <a:t>2010—Common Core State Standards for the English Language Arts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lstStyle/>
          <a:p>
            <a:r>
              <a:rPr lang="en-US" dirty="0" smtClean="0"/>
              <a:t>Uses criteria to set the standard of what good writing looks like</a:t>
            </a:r>
          </a:p>
          <a:p>
            <a:endParaRPr lang="en-US" dirty="0" smtClean="0"/>
          </a:p>
          <a:p>
            <a:r>
              <a:rPr lang="en-US" dirty="0" smtClean="0"/>
              <a:t>Provides a common vocabulary for talking about writing</a:t>
            </a:r>
          </a:p>
          <a:p>
            <a:endParaRPr lang="en-US" dirty="0" smtClean="0"/>
          </a:p>
          <a:p>
            <a:r>
              <a:rPr lang="en-US" dirty="0" smtClean="0"/>
              <a:t>Allows students to become self-evaluators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
        <p:nvSpPr>
          <p:cNvPr id="4" name="Text Placeholder 3"/>
          <p:cNvSpPr>
            <a:spLocks noGrp="1"/>
          </p:cNvSpPr>
          <p:nvPr>
            <p:ph type="body" sz="half" idx="3"/>
          </p:nvPr>
        </p:nvSpPr>
        <p:spPr/>
        <p:txBody>
          <a:bodyPr/>
          <a:lstStyle/>
          <a:p>
            <a:endParaRPr lang="en-US"/>
          </a:p>
        </p:txBody>
      </p:sp>
      <p:sp>
        <p:nvSpPr>
          <p:cNvPr id="5" name="Content Placeholder 4"/>
          <p:cNvSpPr>
            <a:spLocks noGrp="1"/>
          </p:cNvSpPr>
          <p:nvPr>
            <p:ph sz="quarter" idx="2"/>
          </p:nvPr>
        </p:nvSpPr>
        <p:spPr/>
        <p:txBody>
          <a:bodyPr>
            <a:normAutofit fontScale="85000" lnSpcReduction="20000"/>
          </a:bodyPr>
          <a:lstStyle/>
          <a:p>
            <a:r>
              <a:rPr lang="en-US" dirty="0" smtClean="0"/>
              <a:t>“Scales, criteria, and specific questions that students apply to their own or others’ writing also have a powerful effect on enhancing quality.  Through using the criteria systematically, students appear to internalize them and bring them to bear in generating new material even when they do not have the criteria in front of them.”  George Hillocks, Jr.</a:t>
            </a:r>
            <a:endParaRPr lang="en-US" dirty="0"/>
          </a:p>
        </p:txBody>
      </p:sp>
      <p:sp>
        <p:nvSpPr>
          <p:cNvPr id="6" name="Content Placeholder 5"/>
          <p:cNvSpPr>
            <a:spLocks noGrp="1"/>
          </p:cNvSpPr>
          <p:nvPr>
            <p:ph sz="quarter" idx="4"/>
          </p:nvPr>
        </p:nvSpPr>
        <p:spPr/>
        <p:txBody>
          <a:bodyPr/>
          <a:lstStyle/>
          <a:p>
            <a:r>
              <a:rPr lang="en-US" dirty="0" smtClean="0"/>
              <a:t>“The only way to raise the quality of writing in a school is to create, share, and celebrate the specific criteria for that quality with everybody on a regular basis.”  Barry Lane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Ideas</a:t>
            </a:r>
            <a:endParaRPr lang="en-US" dirty="0"/>
          </a:p>
        </p:txBody>
      </p:sp>
      <p:sp>
        <p:nvSpPr>
          <p:cNvPr id="3" name="Content Placeholder 2"/>
          <p:cNvSpPr>
            <a:spLocks noGrp="1"/>
          </p:cNvSpPr>
          <p:nvPr>
            <p:ph idx="1"/>
          </p:nvPr>
        </p:nvSpPr>
        <p:spPr/>
        <p:txBody>
          <a:bodyPr/>
          <a:lstStyle/>
          <a:p>
            <a:r>
              <a:rPr lang="en-US" dirty="0" smtClean="0"/>
              <a:t>Ideas make up the content of the piece of writing—the heart of the message.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R.A.F.T.S.</a:t>
            </a:r>
            <a:endParaRPr lang="en-US" dirty="0"/>
          </a:p>
        </p:txBody>
      </p:sp>
      <p:sp>
        <p:nvSpPr>
          <p:cNvPr id="3" name="Content Placeholder 2"/>
          <p:cNvSpPr>
            <a:spLocks noGrp="1"/>
          </p:cNvSpPr>
          <p:nvPr>
            <p:ph idx="1"/>
          </p:nvPr>
        </p:nvSpPr>
        <p:spPr/>
        <p:txBody>
          <a:bodyPr>
            <a:normAutofit lnSpcReduction="10000"/>
          </a:bodyPr>
          <a:lstStyle/>
          <a:p>
            <a:r>
              <a:rPr lang="en-US" dirty="0" smtClean="0"/>
              <a:t>R—Role of the writer</a:t>
            </a:r>
          </a:p>
          <a:p>
            <a:r>
              <a:rPr lang="en-US" dirty="0" smtClean="0"/>
              <a:t>A—Audience for the piece of writing</a:t>
            </a:r>
          </a:p>
          <a:p>
            <a:r>
              <a:rPr lang="en-US" dirty="0" smtClean="0"/>
              <a:t>F—Format of the material</a:t>
            </a:r>
          </a:p>
          <a:p>
            <a:r>
              <a:rPr lang="en-US" dirty="0" smtClean="0"/>
              <a:t>T—Topic or subject of the piece of writing</a:t>
            </a:r>
          </a:p>
          <a:p>
            <a:r>
              <a:rPr lang="en-US" dirty="0" smtClean="0"/>
              <a:t>S—Strong verb</a:t>
            </a:r>
          </a:p>
          <a:p>
            <a:endParaRPr lang="en-US" dirty="0" smtClean="0"/>
          </a:p>
          <a:p>
            <a:r>
              <a:rPr lang="en-US" dirty="0" smtClean="0"/>
              <a:t>You are a natural-born </a:t>
            </a:r>
            <a:r>
              <a:rPr lang="en-US" u="sng" dirty="0" smtClean="0"/>
              <a:t>cowboy songwriter</a:t>
            </a:r>
            <a:r>
              <a:rPr lang="en-US" dirty="0" smtClean="0"/>
              <a:t> sitting around the campfire after a long day’s ride with your buddies </a:t>
            </a:r>
            <a:r>
              <a:rPr lang="en-US" u="sng" dirty="0" smtClean="0"/>
              <a:t>Tim and Jake</a:t>
            </a:r>
            <a:r>
              <a:rPr lang="en-US" dirty="0" smtClean="0"/>
              <a:t>.  Write the </a:t>
            </a:r>
            <a:r>
              <a:rPr lang="en-US" u="sng" dirty="0" smtClean="0"/>
              <a:t>lyrics</a:t>
            </a:r>
            <a:r>
              <a:rPr lang="en-US" dirty="0" smtClean="0"/>
              <a:t> to a familiar song (like “Home, Home on the Range”) </a:t>
            </a:r>
            <a:r>
              <a:rPr lang="en-US" u="sng" dirty="0" smtClean="0"/>
              <a:t>describing</a:t>
            </a:r>
            <a:r>
              <a:rPr lang="en-US" dirty="0" smtClean="0"/>
              <a:t> the </a:t>
            </a:r>
            <a:r>
              <a:rPr lang="en-US" u="sng" dirty="0" smtClean="0"/>
              <a:t>events of the day</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Organization</a:t>
            </a:r>
            <a:endParaRPr lang="en-US" dirty="0"/>
          </a:p>
        </p:txBody>
      </p:sp>
      <p:sp>
        <p:nvSpPr>
          <p:cNvPr id="3" name="Content Placeholder 2"/>
          <p:cNvSpPr>
            <a:spLocks noGrp="1"/>
          </p:cNvSpPr>
          <p:nvPr>
            <p:ph idx="1"/>
          </p:nvPr>
        </p:nvSpPr>
        <p:spPr/>
        <p:txBody>
          <a:bodyPr/>
          <a:lstStyle/>
          <a:p>
            <a:r>
              <a:rPr lang="en-US" dirty="0" smtClean="0"/>
              <a:t>Organization is the internal structure of the piece, the thread of meaning, the logical pattern of the ideas.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Voice</a:t>
            </a:r>
            <a:endParaRPr lang="en-US" dirty="0"/>
          </a:p>
        </p:txBody>
      </p:sp>
      <p:sp>
        <p:nvSpPr>
          <p:cNvPr id="3" name="Content Placeholder 2"/>
          <p:cNvSpPr>
            <a:spLocks noGrp="1"/>
          </p:cNvSpPr>
          <p:nvPr>
            <p:ph idx="1"/>
          </p:nvPr>
        </p:nvSpPr>
        <p:spPr/>
        <p:txBody>
          <a:bodyPr/>
          <a:lstStyle/>
          <a:p>
            <a:r>
              <a:rPr lang="en-US" dirty="0" smtClean="0"/>
              <a:t>Voice is the soul of the piece.  It’s what makes the writer’s style singular, as his or her feelings and convictions come out through the words.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
        <p:nvSpPr>
          <p:cNvPr id="4" name="Text Placeholder 3"/>
          <p:cNvSpPr>
            <a:spLocks noGrp="1"/>
          </p:cNvSpPr>
          <p:nvPr>
            <p:ph type="body" sz="half" idx="3"/>
          </p:nvPr>
        </p:nvSpPr>
        <p:spPr/>
        <p:txBody>
          <a:bodyPr/>
          <a:lstStyle/>
          <a:p>
            <a:endParaRPr lang="en-US"/>
          </a:p>
        </p:txBody>
      </p:sp>
      <p:sp>
        <p:nvSpPr>
          <p:cNvPr id="5" name="Content Placeholder 4"/>
          <p:cNvSpPr>
            <a:spLocks noGrp="1"/>
          </p:cNvSpPr>
          <p:nvPr>
            <p:ph sz="quarter" idx="2"/>
          </p:nvPr>
        </p:nvSpPr>
        <p:spPr/>
        <p:txBody>
          <a:bodyPr>
            <a:normAutofit fontScale="92500"/>
          </a:bodyPr>
          <a:lstStyle/>
          <a:p>
            <a:r>
              <a:rPr lang="en-US" dirty="0" smtClean="0"/>
              <a:t>“Too often young artists paint before they think.  I have disciplined myself to think before I paint . . .  I personalize the scene, make it my own so that you and I, viewer and artist, can communicate.  My goal is to create paintings that are a voice, not an echo.”  Charles </a:t>
            </a:r>
            <a:r>
              <a:rPr lang="en-US" dirty="0" err="1" smtClean="0"/>
              <a:t>Wysocki</a:t>
            </a:r>
            <a:endParaRPr lang="en-US" dirty="0"/>
          </a:p>
        </p:txBody>
      </p:sp>
      <p:sp>
        <p:nvSpPr>
          <p:cNvPr id="6" name="Content Placeholder 5"/>
          <p:cNvSpPr>
            <a:spLocks noGrp="1"/>
          </p:cNvSpPr>
          <p:nvPr>
            <p:ph sz="quarter" idx="4"/>
          </p:nvPr>
        </p:nvSpPr>
        <p:spPr/>
        <p:txBody>
          <a:bodyPr>
            <a:normAutofit lnSpcReduction="10000"/>
          </a:bodyPr>
          <a:lstStyle/>
          <a:p>
            <a:r>
              <a:rPr lang="en-US" dirty="0" smtClean="0"/>
              <a:t>“The truth of your experience can only come through in your own voice.  If it is wrapped up in someone else’s voice, we readers will feel suspicious, as if you are dressed up in someone else’s clothes.”  Anne </a:t>
            </a:r>
            <a:r>
              <a:rPr lang="en-US" dirty="0" err="1" smtClean="0"/>
              <a:t>Lamott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387</TotalTime>
  <Words>1138</Words>
  <Application>Microsoft Office PowerPoint</Application>
  <PresentationFormat>On-screen Show (4:3)</PresentationFormat>
  <Paragraphs>159</Paragraphs>
  <Slides>16</Slides>
  <Notes>9</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Opulent</vt:lpstr>
      <vt:lpstr>6 + 1 Trait writing</vt:lpstr>
      <vt:lpstr>History</vt:lpstr>
      <vt:lpstr>Goals</vt:lpstr>
      <vt:lpstr>Slide 4</vt:lpstr>
      <vt:lpstr>1.  Ideas</vt:lpstr>
      <vt:lpstr>R.A.F.T.S.</vt:lpstr>
      <vt:lpstr>2.  Organization</vt:lpstr>
      <vt:lpstr>3.  Voice</vt:lpstr>
      <vt:lpstr>Slide 9</vt:lpstr>
      <vt:lpstr>4.  Word Choice</vt:lpstr>
      <vt:lpstr>5.  Sentence fluency</vt:lpstr>
      <vt:lpstr>6.  conventions</vt:lpstr>
      <vt:lpstr>+1  Presentation</vt:lpstr>
      <vt:lpstr>Two Groups of Traits</vt:lpstr>
      <vt:lpstr>Slide 15</vt:lpstr>
      <vt:lpstr>Bibliography</vt:lpstr>
    </vt:vector>
  </TitlesOfParts>
  <Company>IT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 + 1 Trait writing</dc:title>
  <dc:creator>Carol Campbell</dc:creator>
  <cp:lastModifiedBy>Carol Campbell</cp:lastModifiedBy>
  <cp:revision>7</cp:revision>
  <dcterms:created xsi:type="dcterms:W3CDTF">2011-01-21T22:22:07Z</dcterms:created>
  <dcterms:modified xsi:type="dcterms:W3CDTF">2012-05-17T14:05:36Z</dcterms:modified>
</cp:coreProperties>
</file>