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3" r:id="rId5"/>
    <p:sldId id="260" r:id="rId6"/>
    <p:sldId id="261" r:id="rId7"/>
    <p:sldId id="263" r:id="rId8"/>
    <p:sldId id="264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6" r:id="rId19"/>
    <p:sldId id="265" r:id="rId20"/>
    <p:sldId id="270" r:id="rId21"/>
    <p:sldId id="271" r:id="rId22"/>
    <p:sldId id="279" r:id="rId23"/>
    <p:sldId id="282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8" y="-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60" y="-10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ACDE72-DCB8-A341-B03A-0B4A437A5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1AA5AD-4AB1-DB4B-8596-E532AFDD70B1}" type="datetime1">
              <a:rPr lang="en-US"/>
              <a:pPr>
                <a:defRPr/>
              </a:pPr>
              <a:t>7/2/12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F5B81D-D972-894E-BC02-2449E439A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46A4C-A374-8342-B657-A7AE560AFB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17F761-2ED8-D14B-9B48-049BF69DAE3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C5AEB7-BEB7-4642-B8BB-52C896184C9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1C716-3A98-2F43-AD35-0945244B5FB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73B176-3AD8-D04C-B7C2-7EB5F1B5D55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5C8D4-DDF6-2544-809E-804E8B04721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6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D91-9FF4-3D4E-B046-9F3535E5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7F8C-91CE-094F-BDF7-2EBD02D85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A8A7-895D-AE43-BFE5-FB03F550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C498-6D7F-9B49-8A1F-E0B35832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FE1E-B690-7942-8CF5-6E5C7959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F739-1621-674C-A0AF-9B60D34AC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B9848-F344-1A44-BD2E-E2784E83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1F68-0FF7-AA4C-859E-9695A78B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626E-ECE4-4B42-B560-785C5B26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D33C-75D4-3647-B9B9-F4DF96F73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AD3-2440-154B-BD83-8080A1A2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83FA-A3CD-D149-B52C-C457BBBA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9691-34F8-F54D-B364-2F1729DB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5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6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6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219B9C2-C82A-A048-8DD0-4EE6D492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6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6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escher.com/" TargetMode="External"/><Relationship Id="rId4" Type="http://schemas.openxmlformats.org/officeDocument/2006/relationships/hyperlink" Target="http://www.tessellations.org/" TargetMode="External"/><Relationship Id="rId5" Type="http://schemas.openxmlformats.org/officeDocument/2006/relationships/hyperlink" Target="http://library.thinkquest.org/16661/escher.html" TargetMode="External"/><Relationship Id="rId6" Type="http://schemas.openxmlformats.org/officeDocument/2006/relationships/hyperlink" Target="http://www.herakleidon-art.g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+mj-cs"/>
              </a:rPr>
              <a:t>M. C. Escher’s TESSELLATIONS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By Rebecca K. Fraker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Atlantic Union Conference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Teacher Bulletin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213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Fish,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4000" dirty="0" smtClean="0">
                <a:ea typeface="+mj-ea"/>
                <a:cs typeface="+mj-cs"/>
              </a:rPr>
              <a:t>1938</a:t>
            </a:r>
          </a:p>
        </p:txBody>
      </p:sp>
      <p:pic>
        <p:nvPicPr>
          <p:cNvPr id="27651" name="Picture 8" descr="1938-fish.jpg, 36766 by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1288" y="457200"/>
            <a:ext cx="4198937" cy="5791200"/>
          </a:xfrm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457200" y="1981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Design for Wood Intarsia Panel for Leiden Town Hall, 1940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34000" y="2133600"/>
            <a:ext cx="2514600" cy="320675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400" smtClean="0">
              <a:ea typeface="+mn-ea"/>
              <a:cs typeface="+mn-cs"/>
            </a:endParaRPr>
          </a:p>
        </p:txBody>
      </p:sp>
      <p:pic>
        <p:nvPicPr>
          <p:cNvPr id="28676" name="Picture 8" descr="1940-wood-design.jpg, 76571 b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438275"/>
            <a:ext cx="6308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381000" y="3124200"/>
            <a:ext cx="1828800" cy="1828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smtClean="0">
                <a:ea typeface="+mn-ea"/>
                <a:cs typeface="+mn-cs"/>
              </a:rPr>
              <a:t>Tessellation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smtClean="0">
                <a:ea typeface="+mn-ea"/>
                <a:cs typeface="+mn-cs"/>
              </a:rPr>
              <a:t>transitions 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smtClean="0">
                <a:ea typeface="+mn-ea"/>
                <a:cs typeface="+mn-cs"/>
              </a:rPr>
              <a:t>by M. C.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smtClean="0">
                <a:ea typeface="+mn-ea"/>
                <a:cs typeface="+mn-cs"/>
              </a:rPr>
              <a:t>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281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Horsemen, 1946</a:t>
            </a:r>
          </a:p>
        </p:txBody>
      </p:sp>
      <p:pic>
        <p:nvPicPr>
          <p:cNvPr id="29699" name="Picture 5" descr="1946-horse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"/>
            <a:ext cx="53673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25908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4 Motifs, 1950</a:t>
            </a:r>
          </a:p>
        </p:txBody>
      </p:sp>
      <p:pic>
        <p:nvPicPr>
          <p:cNvPr id="30723" name="Picture 5" descr="1950-4-moti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432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Scarabs, 1953</a:t>
            </a:r>
          </a:p>
        </p:txBody>
      </p:sp>
      <p:pic>
        <p:nvPicPr>
          <p:cNvPr id="31747" name="Picture 5" descr="1953-scarabs.jpg, 38132 byt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21100" y="457200"/>
            <a:ext cx="5049838" cy="5867400"/>
          </a:xfrm>
          <a:noFill/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609600" y="2057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Fishes, 1958 Mural </a:t>
            </a:r>
          </a:p>
        </p:txBody>
      </p:sp>
      <p:pic>
        <p:nvPicPr>
          <p:cNvPr id="32771" name="Picture 7" descr="1958-fishes-mur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05013"/>
            <a:ext cx="8229600" cy="3722687"/>
          </a:xfrm>
          <a:noFill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810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Tessellation mural by M. C. Escher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Pegasus, 1959</a:t>
            </a:r>
          </a:p>
        </p:txBody>
      </p:sp>
      <p:pic>
        <p:nvPicPr>
          <p:cNvPr id="33795" name="Picture 5" descr="1959-flying-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8700" y="457200"/>
            <a:ext cx="5243513" cy="5668963"/>
          </a:xfrm>
          <a:noFill/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609600" y="1981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8194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Birds, </a:t>
            </a:r>
            <a:br>
              <a:rPr lang="en-US" sz="4000" smtClean="0">
                <a:ea typeface="+mj-ea"/>
                <a:cs typeface="+mj-cs"/>
              </a:rPr>
            </a:br>
            <a:r>
              <a:rPr lang="en-US" sz="4000" smtClean="0">
                <a:ea typeface="+mj-ea"/>
                <a:cs typeface="+mj-cs"/>
              </a:rPr>
              <a:t>1967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  <p:pic>
        <p:nvPicPr>
          <p:cNvPr id="34820" name="Picture 9" descr="1967-bird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457200"/>
            <a:ext cx="3962400" cy="60198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+mj-cs"/>
              </a:rPr>
              <a:t>Realism &amp; Tessellations Combined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Sometimes, M. C. Escher would combine realism and tessellations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Reptiles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is an example of this combination</a:t>
            </a: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.</a:t>
            </a:r>
            <a:endParaRPr lang="en-US" sz="2800" i="1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14800" y="1600200"/>
            <a:ext cx="45720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pic>
        <p:nvPicPr>
          <p:cNvPr id="35845" name="Picture 7" descr="reptiles-19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0200"/>
            <a:ext cx="4572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5638800" y="5638800"/>
            <a:ext cx="180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'Reptiles' - 1943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Metamorphosis I, 1937 </a:t>
            </a:r>
          </a:p>
        </p:txBody>
      </p:sp>
      <p:pic>
        <p:nvPicPr>
          <p:cNvPr id="37891" name="Picture 16" descr="1937-metamorphosis-I.jpg, 29916 b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81835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17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 M. C. Escher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Realism &amp; Tessellation Combined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+mj-cs"/>
              </a:rPr>
              <a:t>What are Tessellations?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257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 word '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tessera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' in Latin means a small stone cube.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They were used to make up the mosaic pictures forming floors and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tilings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in Roman buildings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Tessellation refers a repetition of a shape or shapes that cover the surface of a plane  without overlapping or leaving gaps</a:t>
            </a: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. </a:t>
            </a:r>
          </a:p>
        </p:txBody>
      </p:sp>
      <p:pic>
        <p:nvPicPr>
          <p:cNvPr id="19460" name="Picture 8" descr="roman-mosa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188" y="1447800"/>
            <a:ext cx="3238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5638800" y="5334000"/>
            <a:ext cx="2981325" cy="366713"/>
          </a:xfrm>
          <a:prstGeom prst="rect">
            <a:avLst/>
          </a:prstGeom>
          <a:solidFill>
            <a:srgbClr val="003333"/>
          </a:solidFill>
          <a:ln w="9525">
            <a:noFill/>
            <a:miter lim="800000"/>
            <a:headEnd/>
            <a:tailEnd/>
          </a:ln>
        </p:spPr>
        <p:txBody>
          <a:bodyPr lIns="125373" rIns="125373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>
                <a:solidFill>
                  <a:srgbClr val="FFCC00"/>
                </a:solidFill>
              </a:rPr>
              <a:t>A Roman floor mosaic</a:t>
            </a:r>
            <a:r>
              <a:rPr lang="en-US">
                <a:solidFill>
                  <a:srgbClr val="FFCC0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Cycle, 1938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600200"/>
            <a:ext cx="28194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sp>
        <p:nvSpPr>
          <p:cNvPr id="29703" name="Text Box 7"/>
          <p:cNvSpPr txBox="1"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smtClean="0">
                <a:ea typeface="+mn-ea"/>
                <a:cs typeface="+mn-cs"/>
              </a:rPr>
              <a:t>by M. C. Escher </a:t>
            </a:r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>
              <a:ea typeface="+mn-ea"/>
              <a:cs typeface="+mn-cs"/>
            </a:endParaRPr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>
              <a:ea typeface="+mn-ea"/>
              <a:cs typeface="+mn-cs"/>
            </a:endParaRPr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>
              <a:ea typeface="+mn-ea"/>
              <a:cs typeface="+mn-cs"/>
            </a:endParaRPr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>
              <a:ea typeface="+mn-ea"/>
              <a:cs typeface="+mn-cs"/>
            </a:endParaRPr>
          </a:p>
          <a:p>
            <a:pPr marL="0" indent="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smtClean="0">
                <a:ea typeface="+mn-ea"/>
                <a:cs typeface="+mn-cs"/>
              </a:rPr>
              <a:t>Realism &amp; Tessellation Combined </a:t>
            </a:r>
          </a:p>
        </p:txBody>
      </p:sp>
      <p:pic>
        <p:nvPicPr>
          <p:cNvPr id="39941" name="Picture 9" descr="1938-cycle.jpg, 30756 b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479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Day and Night, 1938 </a:t>
            </a:r>
          </a:p>
        </p:txBody>
      </p:sp>
      <p:sp>
        <p:nvSpPr>
          <p:cNvPr id="32772" name="Text Box 4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mtClean="0">
                <a:ea typeface="+mn-ea"/>
                <a:cs typeface="+mn-cs"/>
              </a:rPr>
              <a:t>by M. C. Escher 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mtClean="0">
              <a:ea typeface="+mn-ea"/>
              <a:cs typeface="+mn-cs"/>
            </a:endParaRPr>
          </a:p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mtClean="0">
                <a:ea typeface="+mn-ea"/>
                <a:cs typeface="+mn-cs"/>
              </a:rPr>
              <a:t>Realism &amp; Tessellation Combined </a:t>
            </a:r>
          </a:p>
        </p:txBody>
      </p:sp>
      <p:pic>
        <p:nvPicPr>
          <p:cNvPr id="40964" name="Picture 5" descr="1938-day-n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905000"/>
            <a:ext cx="6477000" cy="38163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Showing Mathematics in Art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2800" dirty="0" smtClean="0">
                <a:solidFill>
                  <a:schemeClr val="accent5">
                    <a:lumMod val="10000"/>
                  </a:schemeClr>
                </a:solidFill>
                <a:ea typeface="+mn-ea"/>
                <a:cs typeface="+mn-cs"/>
              </a:rPr>
              <a:t>Escher died on March 27, 1972.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2800" dirty="0" smtClean="0">
                <a:solidFill>
                  <a:schemeClr val="accent5">
                    <a:lumMod val="10000"/>
                  </a:schemeClr>
                </a:solidFill>
                <a:ea typeface="+mn-ea"/>
                <a:cs typeface="+mn-cs"/>
              </a:rPr>
              <a:t>He had produced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448 woodcuts, linocuts and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</a:rPr>
              <a:t>lithos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 and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over 2,000 drawings. </a:t>
            </a:r>
          </a:p>
        </p:txBody>
      </p:sp>
      <p:pic>
        <p:nvPicPr>
          <p:cNvPr id="43012" name="Picture 6" descr="rhomboids-19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3657600"/>
            <a:ext cx="3165475" cy="2079625"/>
          </a:xfrm>
          <a:noFill/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4419600" y="586740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Rhomboid possibilities - 1937 notebook </a:t>
            </a:r>
          </a:p>
        </p:txBody>
      </p:sp>
      <p:pic>
        <p:nvPicPr>
          <p:cNvPr id="43014" name="Picture 15" descr="M.C. Esc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733800"/>
            <a:ext cx="25368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17"/>
          <p:cNvSpPr>
            <a:spLocks noChangeArrowheads="1"/>
          </p:cNvSpPr>
          <p:nvPr/>
        </p:nvSpPr>
        <p:spPr bwMode="auto">
          <a:xfrm>
            <a:off x="1905000" y="58674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ea typeface="+mj-ea"/>
                <a:cs typeface="+mj-cs"/>
              </a:rPr>
              <a:t>Copyright Laws Disclaimer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+mn-ea"/>
                <a:cs typeface="+mn-cs"/>
              </a:rPr>
              <a:t>Certain materials are included under the Fair Use Exemption of the U. S. Copyright Law and are restricted from further use.</a:t>
            </a:r>
          </a:p>
          <a:p>
            <a:pPr eaLnBrk="1" hangingPunct="1">
              <a:defRPr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+mn-ea"/>
                <a:cs typeface="+mn-cs"/>
              </a:rPr>
              <a:t>This presentation with images and web links is for educational use only. 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+mn-ea"/>
                <a:cs typeface="+mn-cs"/>
              </a:rPr>
              <a:t> Escher’s art can be purchased many places.</a:t>
            </a:r>
          </a:p>
          <a:p>
            <a:pPr eaLnBrk="1" hangingPunct="1">
              <a:defRPr/>
            </a:pP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+mn-ea"/>
                <a:cs typeface="+mn-cs"/>
              </a:rPr>
              <a:t>The information contained in this presentation is accurate to the best of my knowledge.</a:t>
            </a:r>
          </a:p>
          <a:p>
            <a:pPr eaLnBrk="1" hangingPunct="1">
              <a:defRPr/>
            </a:pPr>
            <a:endParaRPr lang="en-US" sz="2600" i="1" dirty="0">
              <a:latin typeface="Comic Sans MS" charset="0"/>
              <a:ea typeface="+mn-ea"/>
              <a:cs typeface="+mn-cs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743200" y="4876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latin typeface="Times New Roman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828800" y="4648200"/>
            <a:ext cx="6096000" cy="1938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99"/>
              </a:buClr>
              <a:buFont typeface="Wingdings" charset="2"/>
              <a:buChar char="ü"/>
              <a:defRPr/>
            </a:pPr>
            <a:r>
              <a:rPr lang="en-US" sz="2000" b="1" dirty="0">
                <a:solidFill>
                  <a:srgbClr val="0000B3"/>
                </a:solidFill>
                <a:latin typeface="Times New Roman" charset="0"/>
              </a:rPr>
              <a:t>As a resource, these websites were used:</a:t>
            </a:r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defRPr/>
            </a:pPr>
            <a:r>
              <a:rPr lang="en-US" sz="2000" b="1" u="sng" dirty="0">
                <a:hlinkClick r:id="rId3"/>
              </a:rPr>
              <a:t>http://www.mcescher.com/</a:t>
            </a:r>
            <a:endParaRPr lang="en-US" sz="2000" b="1" dirty="0"/>
          </a:p>
          <a:p>
            <a:pPr eaLnBrk="1" hangingPunct="1">
              <a:spcBef>
                <a:spcPct val="50000"/>
              </a:spcBef>
              <a:buClr>
                <a:srgbClr val="000099"/>
              </a:buClr>
              <a:defRPr/>
            </a:pPr>
            <a:r>
              <a:rPr lang="en-US" sz="2000" b="1" dirty="0">
                <a:solidFill>
                  <a:srgbClr val="0000B3"/>
                </a:solidFill>
                <a:hlinkClick r:id="rId4"/>
              </a:rPr>
              <a:t>http://www.tessellations.org/</a:t>
            </a:r>
            <a:r>
              <a:rPr lang="en-US" sz="2000" b="1" dirty="0">
                <a:solidFill>
                  <a:srgbClr val="0000B3"/>
                </a:solidFill>
              </a:rPr>
              <a:t>  </a:t>
            </a:r>
            <a:r>
              <a:rPr lang="en-US" sz="2000" b="1" dirty="0">
                <a:solidFill>
                  <a:srgbClr val="0000B3"/>
                </a:solidFill>
                <a:hlinkClick r:id="rId5"/>
              </a:rPr>
              <a:t>http://library.thinkquest.org/16661/escher.html</a:t>
            </a:r>
            <a:r>
              <a:rPr lang="en-US" sz="2000" b="1" dirty="0">
                <a:solidFill>
                  <a:srgbClr val="0000B3"/>
                </a:solidFill>
              </a:rPr>
              <a:t>  </a:t>
            </a:r>
            <a:r>
              <a:rPr lang="en-US" sz="2000" b="1" dirty="0">
                <a:solidFill>
                  <a:srgbClr val="0000B3"/>
                </a:solidFill>
                <a:hlinkClick r:id="rId6"/>
              </a:rPr>
              <a:t>http://www.herakleidon-art.gr/</a:t>
            </a:r>
            <a:r>
              <a:rPr lang="en-US" sz="2000" b="1" dirty="0">
                <a:solidFill>
                  <a:srgbClr val="0000B3"/>
                </a:solidFill>
              </a:rPr>
              <a:t> 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The Beginnings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10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tilings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in the Alhambra in Spain were laid out by the Moors in the 14th century.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They are not always pure tessellations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Colored tiles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formed patterns</a:t>
            </a:r>
            <a:endParaRPr lang="en-US" sz="2800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Many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are truly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symmetrical.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inspired young M.C Escher, who copied them into his notebooks and later converted some into true tessellations.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</a:p>
        </p:txBody>
      </p:sp>
      <p:pic>
        <p:nvPicPr>
          <p:cNvPr id="20484" name="Picture 8" descr="alhamb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5105400" y="5429250"/>
            <a:ext cx="35052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/>
              <a:t>Escher's drawing of Alhambra tiling.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The Alhambra Palace, Granada, Spain, 12th-13th Century</a:t>
            </a:r>
          </a:p>
        </p:txBody>
      </p:sp>
      <p:pic>
        <p:nvPicPr>
          <p:cNvPr id="21507" name="Picture 5" descr="alham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7086600" cy="4708525"/>
          </a:xfrm>
          <a:noFill/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676400" y="6172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Reflective Symmetry noted in the lower tile patterns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M. C. Escher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Escher was born in Leeuwarden, Holland on June 17th, 1898.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He was not a good student of math, yet he began to use mathematical patterns and relationships in his art after visiting the Alhambra Palace.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600200"/>
            <a:ext cx="34290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000" smtClean="0">
              <a:ea typeface="+mn-ea"/>
              <a:cs typeface="+mn-cs"/>
            </a:endParaRPr>
          </a:p>
        </p:txBody>
      </p:sp>
      <p:pic>
        <p:nvPicPr>
          <p:cNvPr id="22533" name="Picture 8" descr="selfportraitinchair-19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879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5257800" y="6096000"/>
            <a:ext cx="309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'Self Portrait in Chair' - 1920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ea typeface="+mj-ea"/>
                <a:cs typeface="+mj-cs"/>
              </a:rPr>
              <a:t>M. C. Escher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Escher produced '8 Heads' in 1922 - a hint of things to come.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Look at the pictures from all angles if you can’t see all of them.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1905000"/>
            <a:ext cx="3733800" cy="343535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400" smtClean="0">
              <a:ea typeface="+mn-ea"/>
              <a:cs typeface="+mn-cs"/>
            </a:endParaRPr>
          </a:p>
        </p:txBody>
      </p:sp>
      <p:pic>
        <p:nvPicPr>
          <p:cNvPr id="23557" name="Picture 8" descr="8-head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886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715000" y="5715000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'8 Heads' - 1922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Escher’s Last Tessellation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His last tessellation was a solution to a puzzle sent to him by Roger Penrose, the mathematician.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Escher solved it and changed the angular wood blocks into rounded 'ghosts'.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600200"/>
            <a:ext cx="30480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800" smtClean="0">
              <a:ea typeface="+mn-ea"/>
              <a:cs typeface="+mn-cs"/>
            </a:endParaRPr>
          </a:p>
        </p:txBody>
      </p:sp>
      <p:pic>
        <p:nvPicPr>
          <p:cNvPr id="24581" name="Picture 8" descr="penrose-1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40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334000" y="6172200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Penrose 'Ghosts' - 1971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1828800"/>
            <a:ext cx="2133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a typeface="+mj-ea"/>
                <a:cs typeface="+mj-cs"/>
              </a:rPr>
              <a:t>China Boy, 1936</a:t>
            </a:r>
          </a:p>
        </p:txBody>
      </p:sp>
      <p:pic>
        <p:nvPicPr>
          <p:cNvPr id="25603" name="Picture 5" descr="1936-china-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958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867400" y="5943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2667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Squirrels, 1936</a:t>
            </a:r>
          </a:p>
        </p:txBody>
      </p:sp>
      <p:pic>
        <p:nvPicPr>
          <p:cNvPr id="26627" name="Picture 6" descr="1936-squirrels.jpg, 84019 byt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3857625" y="-276225"/>
            <a:ext cx="4171950" cy="5943600"/>
          </a:xfrm>
          <a:noFill/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495800" y="51054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Tessellation by M. C. Escher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1728</TotalTime>
  <Words>627</Words>
  <Application>Microsoft Macintosh PowerPoint</Application>
  <PresentationFormat>On-screen Show (4:3)</PresentationFormat>
  <Paragraphs>107</Paragraphs>
  <Slides>23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Digital Dots</vt:lpstr>
      <vt:lpstr>M. C. Escher’s TESSELLATIONS</vt:lpstr>
      <vt:lpstr>What are Tessellations?</vt:lpstr>
      <vt:lpstr>The Beginnings</vt:lpstr>
      <vt:lpstr>The Alhambra Palace, Granada, Spain, 12th-13th Century</vt:lpstr>
      <vt:lpstr>M. C. Escher</vt:lpstr>
      <vt:lpstr>M. C. Escher</vt:lpstr>
      <vt:lpstr>Escher’s Last Tessellation</vt:lpstr>
      <vt:lpstr>China Boy, 1936</vt:lpstr>
      <vt:lpstr>Squirrels, 1936</vt:lpstr>
      <vt:lpstr>Fish, 1938</vt:lpstr>
      <vt:lpstr>Design for Wood Intarsia Panel for Leiden Town Hall, 1940</vt:lpstr>
      <vt:lpstr>Horsemen, 1946</vt:lpstr>
      <vt:lpstr>4 Motifs, 1950</vt:lpstr>
      <vt:lpstr>Scarabs, 1953</vt:lpstr>
      <vt:lpstr>Fishes, 1958 Mural </vt:lpstr>
      <vt:lpstr>Pegasus, 1959</vt:lpstr>
      <vt:lpstr>Birds,  1967</vt:lpstr>
      <vt:lpstr>Realism &amp; Tessellations Combined </vt:lpstr>
      <vt:lpstr>Metamorphosis I, 1937 </vt:lpstr>
      <vt:lpstr>Cycle, 1938 </vt:lpstr>
      <vt:lpstr>Day and Night, 1938 </vt:lpstr>
      <vt:lpstr>Showing Mathematics in Art</vt:lpstr>
      <vt:lpstr>Copyright Laws Disclaimer</vt:lpstr>
    </vt:vector>
  </TitlesOfParts>
  <Company>Custer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TESSELLATIONS &amp; M. C. Escher</dc:title>
  <dc:subject>Art, Art Biography, Math</dc:subject>
  <dc:creator>lheiser</dc:creator>
  <cp:lastModifiedBy>Rebecca K. Fraker</cp:lastModifiedBy>
  <cp:revision>52</cp:revision>
  <dcterms:created xsi:type="dcterms:W3CDTF">2012-07-03T00:45:42Z</dcterms:created>
  <dcterms:modified xsi:type="dcterms:W3CDTF">2012-07-03T00:45:45Z</dcterms:modified>
  <cp:category>tessellations, art, symmetry</cp:category>
</cp:coreProperties>
</file>