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Lst>
  <p:notesMasterIdLst>
    <p:notesMasterId r:id="rId17"/>
  </p:notesMasterIdLst>
  <p:sldIdLst>
    <p:sldId id="256" r:id="rId2"/>
    <p:sldId id="264" r:id="rId3"/>
    <p:sldId id="273" r:id="rId4"/>
    <p:sldId id="268" r:id="rId5"/>
    <p:sldId id="270" r:id="rId6"/>
    <p:sldId id="274" r:id="rId7"/>
    <p:sldId id="266" r:id="rId8"/>
    <p:sldId id="267" r:id="rId9"/>
    <p:sldId id="276" r:id="rId10"/>
    <p:sldId id="263" r:id="rId11"/>
    <p:sldId id="265" r:id="rId12"/>
    <p:sldId id="275" r:id="rId13"/>
    <p:sldId id="277" r:id="rId14"/>
    <p:sldId id="269"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hlink"/>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7" d="100"/>
          <a:sy n="107" d="100"/>
        </p:scale>
        <p:origin x="-10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ADEF45E-C96E-3245-B8D3-D09AA3376BE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DB87E18-6616-C340-ACA2-17ECEEE55A16}"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These will be explained on the next few slides.</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8915" name="Notes Placeholder 2"/>
          <p:cNvSpPr>
            <a:spLocks noGrp="1"/>
          </p:cNvSpPr>
          <p:nvPr>
            <p:ph type="body" idx="1"/>
          </p:nvPr>
        </p:nvSpPr>
        <p:spPr>
          <a:noFill/>
          <a:ln/>
        </p:spPr>
        <p:txBody>
          <a:bodyPr/>
          <a:lstStyle/>
          <a:p>
            <a:r>
              <a:rPr lang="en-US" smtClean="0"/>
              <a:t>The circle is merely there as a guide to make it easier to measure the angle.</a:t>
            </a:r>
          </a:p>
        </p:txBody>
      </p:sp>
      <p:sp>
        <p:nvSpPr>
          <p:cNvPr id="38916" name="Slide Number Placeholder 3"/>
          <p:cNvSpPr>
            <a:spLocks noGrp="1"/>
          </p:cNvSpPr>
          <p:nvPr>
            <p:ph type="sldNum" sz="quarter" idx="5"/>
          </p:nvPr>
        </p:nvSpPr>
        <p:spPr>
          <a:noFill/>
        </p:spPr>
        <p:txBody>
          <a:bodyPr/>
          <a:lstStyle/>
          <a:p>
            <a:fld id="{A6EA883B-163C-7E42-B715-793C5C4A3ABB}"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15FAEE8-EB22-CF43-AB44-C1D5E1663E8C}" type="slidenum">
              <a:rPr lang="en-US"/>
              <a:pPr/>
              <a:t>14</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a:t>The flower has rotational and/or reflective symmetry.</a:t>
            </a:r>
          </a:p>
          <a:p>
            <a:pPr eaLnBrk="1" hangingPunct="1"/>
            <a:r>
              <a:rPr lang="en-US"/>
              <a:t>The Escher Art has reflective…then it is translated (that makes it a tesselation)</a:t>
            </a:r>
          </a:p>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FD44F22-E782-AC46-B9F3-973346AD4720}" type="slidenum">
              <a:rPr lang="en-US"/>
              <a:pPr/>
              <a:t>15</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These can be very simple.  As we move on to Tessellations, the art will become more complex.  Here the objects can overlap.</a:t>
            </a:r>
          </a:p>
          <a:p>
            <a:pPr eaLnBrk="1" hangingPunct="1"/>
            <a:r>
              <a:rPr lang="en-US" smtClean="0"/>
              <a:t>	http://www.shodor.org/interactivate/activities/tessellate/</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a:ln/>
        </p:spPr>
      </p:sp>
      <p:sp>
        <p:nvSpPr>
          <p:cNvPr id="21507" name="Notes Placeholder 2"/>
          <p:cNvSpPr>
            <a:spLocks noGrp="1"/>
          </p:cNvSpPr>
          <p:nvPr>
            <p:ph type="body" idx="1"/>
          </p:nvPr>
        </p:nvSpPr>
        <p:spPr>
          <a:noFill/>
          <a:ln/>
        </p:spPr>
        <p:txBody>
          <a:bodyPr/>
          <a:lstStyle/>
          <a:p>
            <a:r>
              <a:rPr lang="en-US" smtClean="0"/>
              <a:t>Instruct students to not use a square, rectangle, triangle, or other regular polygon for this activity.  While they will translate, rotate, and reflect, it is not always easy to tell the difference.</a:t>
            </a:r>
          </a:p>
        </p:txBody>
      </p:sp>
      <p:sp>
        <p:nvSpPr>
          <p:cNvPr id="21508" name="Slide Number Placeholder 3"/>
          <p:cNvSpPr>
            <a:spLocks noGrp="1"/>
          </p:cNvSpPr>
          <p:nvPr>
            <p:ph type="sldNum" sz="quarter" idx="5"/>
          </p:nvPr>
        </p:nvSpPr>
        <p:spPr>
          <a:noFill/>
        </p:spPr>
        <p:txBody>
          <a:bodyPr/>
          <a:lstStyle/>
          <a:p>
            <a:fld id="{29C064D7-A7E8-424F-858D-8BD33DCD0D28}"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r>
              <a:rPr lang="en-US" smtClean="0"/>
              <a:t>There is a worksheet in the lessons that works with the symmetries in the letters of the alphabet.</a:t>
            </a:r>
          </a:p>
        </p:txBody>
      </p:sp>
      <p:sp>
        <p:nvSpPr>
          <p:cNvPr id="23556" name="Slide Number Placeholder 3"/>
          <p:cNvSpPr>
            <a:spLocks noGrp="1"/>
          </p:cNvSpPr>
          <p:nvPr>
            <p:ph type="sldNum" sz="quarter" idx="5"/>
          </p:nvPr>
        </p:nvSpPr>
        <p:spPr>
          <a:noFill/>
        </p:spPr>
        <p:txBody>
          <a:bodyPr/>
          <a:lstStyle/>
          <a:p>
            <a:fld id="{2B7B3472-45D6-D347-B849-4078EBB2AEE3}"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A1945C0-2E96-454B-9ECF-F202A2598458}" type="slidenum">
              <a:rPr lang="en-US"/>
              <a:pPr/>
              <a:t>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a:t>Click to see the line of reflection in each object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a:ln/>
        </p:spPr>
      </p:sp>
      <p:sp>
        <p:nvSpPr>
          <p:cNvPr id="27651" name="Notes Placeholder 2"/>
          <p:cNvSpPr>
            <a:spLocks noGrp="1"/>
          </p:cNvSpPr>
          <p:nvPr>
            <p:ph type="body" idx="1"/>
          </p:nvPr>
        </p:nvSpPr>
        <p:spPr>
          <a:noFill/>
          <a:ln/>
        </p:spPr>
        <p:txBody>
          <a:bodyPr/>
          <a:lstStyle/>
          <a:p>
            <a:r>
              <a:rPr lang="en-US" smtClean="0"/>
              <a:t>Students should notice that the farther an object is from the mirror, the farther its reflection is in the mirror.  </a:t>
            </a:r>
          </a:p>
        </p:txBody>
      </p:sp>
      <p:sp>
        <p:nvSpPr>
          <p:cNvPr id="27652" name="Slide Number Placeholder 3"/>
          <p:cNvSpPr>
            <a:spLocks noGrp="1"/>
          </p:cNvSpPr>
          <p:nvPr>
            <p:ph type="sldNum" sz="quarter" idx="5"/>
          </p:nvPr>
        </p:nvSpPr>
        <p:spPr>
          <a:noFill/>
        </p:spPr>
        <p:txBody>
          <a:bodyPr/>
          <a:lstStyle/>
          <a:p>
            <a:fld id="{C066F7A6-37C1-BA46-8F03-50660893EDB3}"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6A3D4A9-6187-D841-8C4D-10932B61D788}"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a:t>Click for samples of where the object might have translation. The Escher art has multiple translations.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r>
              <a:rPr lang="en-US" smtClean="0"/>
              <a:t>You may want to have students put a simple compass rose on their paper to make the directions easier to determine.  Remember, the object should NOT be rotated or change its size.</a:t>
            </a:r>
          </a:p>
        </p:txBody>
      </p:sp>
      <p:sp>
        <p:nvSpPr>
          <p:cNvPr id="32772" name="Slide Number Placeholder 3"/>
          <p:cNvSpPr>
            <a:spLocks noGrp="1"/>
          </p:cNvSpPr>
          <p:nvPr>
            <p:ph type="sldNum" sz="quarter" idx="5"/>
          </p:nvPr>
        </p:nvSpPr>
        <p:spPr>
          <a:noFill/>
        </p:spPr>
        <p:txBody>
          <a:bodyPr/>
          <a:lstStyle/>
          <a:p>
            <a:fld id="{259A68BF-3B04-2C4E-8970-95BACE6D85EE}"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a:ln/>
        </p:spPr>
      </p:sp>
      <p:sp>
        <p:nvSpPr>
          <p:cNvPr id="34819" name="Notes Placeholder 2"/>
          <p:cNvSpPr>
            <a:spLocks noGrp="1"/>
          </p:cNvSpPr>
          <p:nvPr>
            <p:ph type="body" idx="1"/>
          </p:nvPr>
        </p:nvSpPr>
        <p:spPr>
          <a:noFill/>
          <a:ln/>
        </p:spPr>
        <p:txBody>
          <a:bodyPr/>
          <a:lstStyle/>
          <a:p>
            <a:r>
              <a:rPr lang="en-US" smtClean="0"/>
              <a:t>Please note that all the symmetries can overlap.  This can make it difficult to identify which ones they are.  Many art designs are combinations of of several symmetries.</a:t>
            </a:r>
          </a:p>
          <a:p>
            <a:endParaRPr lang="en-US" smtClean="0"/>
          </a:p>
        </p:txBody>
      </p:sp>
      <p:sp>
        <p:nvSpPr>
          <p:cNvPr id="34820" name="Slide Number Placeholder 3"/>
          <p:cNvSpPr>
            <a:spLocks noGrp="1"/>
          </p:cNvSpPr>
          <p:nvPr>
            <p:ph type="sldNum" sz="quarter" idx="5"/>
          </p:nvPr>
        </p:nvSpPr>
        <p:spPr>
          <a:noFill/>
        </p:spPr>
        <p:txBody>
          <a:bodyPr/>
          <a:lstStyle/>
          <a:p>
            <a:fld id="{445504E4-8D18-3442-915D-6F5FF57D4316}"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CB54CCB-10F5-E941-8931-3F1903C6E7BD}" type="slidenum">
              <a:rPr lang="en-US"/>
              <a:pPr/>
              <a:t>11</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a:t>In the spirograph picture, there are rotations of MANY degrees. If the students say one point is the object, then it was rotated about 20 degree’s each time. If they say ½ the picture was rotated 180 degree’s that is also correct!</a:t>
            </a:r>
          </a:p>
          <a:p>
            <a:pPr eaLnBrk="1" hangingPunct="1"/>
            <a:endParaRPr lang="en-US"/>
          </a:p>
          <a:p>
            <a:pPr eaLnBrk="1" hangingPunct="1"/>
            <a:r>
              <a:rPr lang="en-US"/>
              <a:t>For the flower, if one petal is the object of rotation, then it rotates about 72 degrees each time (360/5). This object also has line symmetry…but not everywhere.</a:t>
            </a:r>
          </a:p>
          <a:p>
            <a:pPr eaLnBrk="1" hangingPunct="1"/>
            <a:endParaRPr lang="en-US"/>
          </a:p>
          <a:p>
            <a:pPr eaLnBrk="1" hangingPunct="1"/>
            <a:r>
              <a:rPr lang="en-US"/>
              <a:t>For the word ‘rotational’, the object has rotational symmetry of 180 degrees.</a:t>
            </a:r>
          </a:p>
          <a:p>
            <a:pPr eaLnBrk="1" hangingPunct="1"/>
            <a:endParaRPr lang="en-US"/>
          </a:p>
          <a:p>
            <a:pPr eaLnBrk="1" hangingPunct="1"/>
            <a:r>
              <a:rPr lang="en-US"/>
              <a:t>You can find rotational symmetry in nature, architecture and even dishes…what else?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3657600" y="2514600"/>
            <a:ext cx="5410200" cy="1371600"/>
          </a:xfrm>
        </p:spPr>
        <p:txBody>
          <a:bodyPr/>
          <a:lstStyle>
            <a:lvl1pPr algn="r">
              <a:defRPr sz="4400"/>
            </a:lvl1pPr>
          </a:lstStyle>
          <a:p>
            <a:r>
              <a:rPr lang="en-US"/>
              <a:t>Click to edit Master title style</a:t>
            </a:r>
          </a:p>
        </p:txBody>
      </p:sp>
      <p:sp>
        <p:nvSpPr>
          <p:cNvPr id="20483" name="Rectangle 3"/>
          <p:cNvSpPr>
            <a:spLocks noGrp="1" noChangeArrowheads="1"/>
          </p:cNvSpPr>
          <p:nvPr>
            <p:ph type="subTitle" idx="1"/>
          </p:nvPr>
        </p:nvSpPr>
        <p:spPr>
          <a:xfrm>
            <a:off x="2895600" y="4267200"/>
            <a:ext cx="6172200" cy="533400"/>
          </a:xfrm>
        </p:spPr>
        <p:txBody>
          <a:bodyPr/>
          <a:lstStyle>
            <a:lvl1pPr marL="0" indent="0" algn="r">
              <a:buFontTx/>
              <a:buNone/>
              <a:defRPr sz="2800"/>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B9E971-D7B5-E64E-B1E4-CEC507892F82}"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E2882-FFE5-464B-8A44-55BD15FFE3AA}"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9950" y="0"/>
            <a:ext cx="192405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0"/>
            <a:ext cx="561975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60078D-08D2-5F46-BE60-CF3065248E4C}" type="slidenum">
              <a:rPr lang="en-US"/>
              <a:pPr>
                <a:defRPr/>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47800" y="838200"/>
            <a:ext cx="37719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838200"/>
            <a:ext cx="37719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2DF152-B49C-DB4A-9B1E-FBC793B360E6}" type="slidenum">
              <a:rPr lang="en-US"/>
              <a:pPr>
                <a:defRPr/>
              </a:pPr>
              <a:t>‹#›</a:t>
            </a:fld>
            <a:endParaRPr lang="en-US"/>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838200"/>
            <a:ext cx="37719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372100" y="838200"/>
            <a:ext cx="37719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372100" y="3733800"/>
            <a:ext cx="37719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16661485-C7AB-6B44-AF5C-43BA55F8E3A5}" type="slidenum">
              <a:rPr lang="en-US"/>
              <a:pPr>
                <a:defRPr/>
              </a:pPr>
              <a:t>‹#›</a:t>
            </a:fld>
            <a:endParaRPr lang="en-US"/>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447800" y="0"/>
            <a:ext cx="7696200" cy="685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447800" y="838200"/>
            <a:ext cx="37719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372100" y="838200"/>
            <a:ext cx="37719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447800" y="3733800"/>
            <a:ext cx="37719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372100" y="3733800"/>
            <a:ext cx="37719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A9CC01-FE28-BA4B-8799-E4BAFB608DDD}"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B797E-07DB-754F-9802-9726FFB549B3}"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AD58DA-2B7F-374D-8FEF-74EBB25A6D50}"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838200"/>
            <a:ext cx="37719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838200"/>
            <a:ext cx="37719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DFF207-1B04-3144-A711-DEFB88EB68ED}"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74475F4-97F7-5943-A3E7-8DFC342D17C8}"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E623F40-CEC6-714E-8368-449B0685613C}"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7B55F75-C741-7048-B996-670E718BC3BD}"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C988F4-9C3C-454E-9D21-CBD5918C2F2C}"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AA3128-E40A-6A49-82AA-2940EF634A65}"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1000">
              <a:schemeClr val="accent3">
                <a:lumMod val="75000"/>
              </a:schemeClr>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0"/>
            <a:ext cx="7696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447800" y="838200"/>
            <a:ext cx="76962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60"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Impact" charset="0"/>
              </a:defRPr>
            </a:lvl1pPr>
          </a:lstStyle>
          <a:p>
            <a:pPr>
              <a:defRPr/>
            </a:pPr>
            <a:endParaRPr lang="en-US"/>
          </a:p>
        </p:txBody>
      </p:sp>
      <p:sp>
        <p:nvSpPr>
          <p:cNvPr id="19461"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Impact" charset="0"/>
              </a:defRPr>
            </a:lvl1pPr>
          </a:lstStyle>
          <a:p>
            <a:pPr>
              <a:defRPr/>
            </a:pPr>
            <a:endParaRPr lang="en-US"/>
          </a:p>
        </p:txBody>
      </p:sp>
      <p:sp>
        <p:nvSpPr>
          <p:cNvPr id="19462"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Impact" charset="0"/>
              </a:defRPr>
            </a:lvl1pPr>
          </a:lstStyle>
          <a:p>
            <a:pPr>
              <a:defRPr/>
            </a:pPr>
            <a:fld id="{6A6C4096-8723-834B-A1A2-DA30FD0C590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p:fade thruBlk="1"/>
  </p:transition>
  <p:txStyles>
    <p:titleStyle>
      <a:lvl1pPr algn="l"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tx2"/>
          </a:solidFill>
          <a:latin typeface="Arial Black" charset="0"/>
          <a:ea typeface="ＭＳ Ｐゴシック" charset="-128"/>
          <a:cs typeface="ＭＳ Ｐゴシック" charset="-128"/>
        </a:defRPr>
      </a:lvl2pPr>
      <a:lvl3pPr algn="l" rtl="0" eaLnBrk="0" fontAlgn="base" hangingPunct="0">
        <a:spcBef>
          <a:spcPct val="0"/>
        </a:spcBef>
        <a:spcAft>
          <a:spcPct val="0"/>
        </a:spcAft>
        <a:defRPr sz="3600">
          <a:solidFill>
            <a:schemeClr val="tx2"/>
          </a:solidFill>
          <a:latin typeface="Arial Black" charset="0"/>
          <a:ea typeface="ＭＳ Ｐゴシック" charset="-128"/>
          <a:cs typeface="ＭＳ Ｐゴシック" charset="-128"/>
        </a:defRPr>
      </a:lvl3pPr>
      <a:lvl4pPr algn="l" rtl="0" eaLnBrk="0" fontAlgn="base" hangingPunct="0">
        <a:spcBef>
          <a:spcPct val="0"/>
        </a:spcBef>
        <a:spcAft>
          <a:spcPct val="0"/>
        </a:spcAft>
        <a:defRPr sz="3600">
          <a:solidFill>
            <a:schemeClr val="tx2"/>
          </a:solidFill>
          <a:latin typeface="Arial Black" charset="0"/>
          <a:ea typeface="ＭＳ Ｐゴシック" charset="-128"/>
          <a:cs typeface="ＭＳ Ｐゴシック" charset="-128"/>
        </a:defRPr>
      </a:lvl4pPr>
      <a:lvl5pPr algn="l" rtl="0" eaLnBrk="0" fontAlgn="base" hangingPunct="0">
        <a:spcBef>
          <a:spcPct val="0"/>
        </a:spcBef>
        <a:spcAft>
          <a:spcPct val="0"/>
        </a:spcAft>
        <a:defRPr sz="3600">
          <a:solidFill>
            <a:schemeClr val="tx2"/>
          </a:solidFill>
          <a:latin typeface="Arial Black" charset="0"/>
          <a:ea typeface="ＭＳ Ｐゴシック" charset="-128"/>
          <a:cs typeface="ＭＳ Ｐゴシック" charset="-128"/>
        </a:defRPr>
      </a:lvl5pPr>
      <a:lvl6pPr marL="457200" algn="l" rtl="0" fontAlgn="base">
        <a:spcBef>
          <a:spcPct val="0"/>
        </a:spcBef>
        <a:spcAft>
          <a:spcPct val="0"/>
        </a:spcAft>
        <a:defRPr sz="3600">
          <a:solidFill>
            <a:schemeClr val="tx2"/>
          </a:solidFill>
          <a:latin typeface="Arial Black" charset="0"/>
        </a:defRPr>
      </a:lvl6pPr>
      <a:lvl7pPr marL="914400" algn="l" rtl="0" fontAlgn="base">
        <a:spcBef>
          <a:spcPct val="0"/>
        </a:spcBef>
        <a:spcAft>
          <a:spcPct val="0"/>
        </a:spcAft>
        <a:defRPr sz="3600">
          <a:solidFill>
            <a:schemeClr val="tx2"/>
          </a:solidFill>
          <a:latin typeface="Arial Black" charset="0"/>
        </a:defRPr>
      </a:lvl7pPr>
      <a:lvl8pPr marL="1371600" algn="l" rtl="0" fontAlgn="base">
        <a:spcBef>
          <a:spcPct val="0"/>
        </a:spcBef>
        <a:spcAft>
          <a:spcPct val="0"/>
        </a:spcAft>
        <a:defRPr sz="3600">
          <a:solidFill>
            <a:schemeClr val="tx2"/>
          </a:solidFill>
          <a:latin typeface="Arial Black" charset="0"/>
        </a:defRPr>
      </a:lvl8pPr>
      <a:lvl9pPr marL="1828800" algn="l" rtl="0" fontAlgn="base">
        <a:spcBef>
          <a:spcPct val="0"/>
        </a:spcBef>
        <a:spcAft>
          <a:spcPct val="0"/>
        </a:spcAft>
        <a:defRPr sz="3600">
          <a:solidFill>
            <a:schemeClr val="tx2"/>
          </a:solidFill>
          <a:latin typeface="Arial Black"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b="1">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b="1">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b="1">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b="1">
          <a:solidFill>
            <a:schemeClr val="tx1"/>
          </a:solidFill>
          <a:latin typeface="+mn-lt"/>
          <a:ea typeface="ＭＳ Ｐゴシック" charset="-128"/>
        </a:defRPr>
      </a:lvl5pPr>
      <a:lvl6pPr marL="2514600" indent="-228600" algn="l" rtl="0" fontAlgn="base">
        <a:spcBef>
          <a:spcPct val="20000"/>
        </a:spcBef>
        <a:spcAft>
          <a:spcPct val="0"/>
        </a:spcAft>
        <a:buChar char="»"/>
        <a:defRPr sz="2000" b="1">
          <a:solidFill>
            <a:schemeClr val="tx1"/>
          </a:solidFill>
          <a:latin typeface="+mn-lt"/>
          <a:ea typeface="ＭＳ Ｐゴシック" charset="-128"/>
        </a:defRPr>
      </a:lvl6pPr>
      <a:lvl7pPr marL="2971800" indent="-228600" algn="l" rtl="0" fontAlgn="base">
        <a:spcBef>
          <a:spcPct val="20000"/>
        </a:spcBef>
        <a:spcAft>
          <a:spcPct val="0"/>
        </a:spcAft>
        <a:buChar char="»"/>
        <a:defRPr sz="2000" b="1">
          <a:solidFill>
            <a:schemeClr val="tx1"/>
          </a:solidFill>
          <a:latin typeface="+mn-lt"/>
          <a:ea typeface="ＭＳ Ｐゴシック" charset="-128"/>
        </a:defRPr>
      </a:lvl7pPr>
      <a:lvl8pPr marL="3429000" indent="-228600" algn="l" rtl="0" fontAlgn="base">
        <a:spcBef>
          <a:spcPct val="20000"/>
        </a:spcBef>
        <a:spcAft>
          <a:spcPct val="0"/>
        </a:spcAft>
        <a:buChar char="»"/>
        <a:defRPr sz="2000" b="1">
          <a:solidFill>
            <a:schemeClr val="tx1"/>
          </a:solidFill>
          <a:latin typeface="+mn-lt"/>
          <a:ea typeface="ＭＳ Ｐゴシック" charset="-128"/>
        </a:defRPr>
      </a:lvl8pPr>
      <a:lvl9pPr marL="3886200" indent="-228600" algn="l" rtl="0" fontAlgn="base">
        <a:spcBef>
          <a:spcPct val="20000"/>
        </a:spcBef>
        <a:spcAft>
          <a:spcPct val="0"/>
        </a:spcAft>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5" Type="http://schemas.openxmlformats.org/officeDocument/2006/relationships/hyperlink" Target="http://rds.yahoo.com/_ylt=A0WTb_vQRW5ItyAAjaSJzbkF;_ylu=X3oDMTBqcW01ZGlmBHBvcwM2NQRzZWMDc3IEdnRpZAM-/SIG=1iqdosmh2/EXP=1215272784/**http://images.search.yahoo.com/images/view?back=http://images.search.yahoo.com/search/images?p=rotational+symmetry&amp;ni=20&amp;ei=UTF-8&amp;fr=yfp-t-501&amp;xargs=0&amp;pstart=1&amp;b=61&amp;w=1340&amp;h=756&amp;imgurl=www.segerman.org/autologlyphs/Rotational_Symmetry.jpg&amp;rurl=http://www.stanford.edu/~segerman/autologlyphs.html&amp;size=177.9kB&amp;name=Rotational_Symmetry.jpg&amp;p=rotational+symmetry&amp;type=JPG&amp;oid=7ca63bb0c9fc83a0&amp;no=65&amp;sigr=11joorjsc&amp;sigi=11lqd7tmr&amp;sigb=13kpedut2&amp;tt=635" TargetMode="External"/><Relationship Id="rId6" Type="http://schemas.openxmlformats.org/officeDocument/2006/relationships/image" Target="../media/image13.jpeg"/><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image" Target="../media/image15.jpeg"/><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7.jpeg"/><Relationship Id="rId5"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762000"/>
            <a:ext cx="7620000" cy="2362200"/>
          </a:xfrm>
        </p:spPr>
        <p:txBody>
          <a:bodyPr/>
          <a:lstStyle/>
          <a:p>
            <a:pPr algn="l" eaLnBrk="1" hangingPunct="1">
              <a:defRPr/>
            </a:pPr>
            <a:r>
              <a:rPr lang="en-US" b="1" dirty="0" smtClean="0">
                <a:solidFill>
                  <a:schemeClr val="accent2"/>
                </a:solidFill>
                <a:effectLst>
                  <a:outerShdw blurRad="38100" dist="38100" dir="2700000" algn="tl">
                    <a:srgbClr val="000000"/>
                  </a:outerShdw>
                </a:effectLst>
                <a:ea typeface="+mj-ea"/>
                <a:cs typeface="+mj-cs"/>
              </a:rPr>
              <a:t>SYMMETRY:</a:t>
            </a:r>
            <a:br>
              <a:rPr lang="en-US" b="1" dirty="0" smtClean="0">
                <a:solidFill>
                  <a:schemeClr val="accent2"/>
                </a:solidFill>
                <a:effectLst>
                  <a:outerShdw blurRad="38100" dist="38100" dir="2700000" algn="tl">
                    <a:srgbClr val="000000"/>
                  </a:outerShdw>
                </a:effectLst>
                <a:ea typeface="+mj-ea"/>
                <a:cs typeface="+mj-cs"/>
              </a:rPr>
            </a:br>
            <a:r>
              <a:rPr lang="en-US" b="1" dirty="0" smtClean="0">
                <a:solidFill>
                  <a:schemeClr val="accent2"/>
                </a:solidFill>
                <a:effectLst>
                  <a:outerShdw blurRad="38100" dist="38100" dir="2700000" algn="tl">
                    <a:srgbClr val="000000"/>
                  </a:outerShdw>
                </a:effectLst>
                <a:ea typeface="+mj-ea"/>
                <a:cs typeface="+mj-cs"/>
              </a:rPr>
              <a:t>     Math and Art</a:t>
            </a:r>
            <a:endParaRPr lang="en-US" b="1" dirty="0">
              <a:solidFill>
                <a:schemeClr val="accent2"/>
              </a:solidFill>
              <a:effectLst>
                <a:outerShdw blurRad="38100" dist="38100" dir="2700000" algn="tl">
                  <a:srgbClr val="000000"/>
                </a:outerShdw>
              </a:effectLst>
              <a:ea typeface="+mj-ea"/>
              <a:cs typeface="+mj-cs"/>
            </a:endParaRPr>
          </a:p>
        </p:txBody>
      </p:sp>
      <p:sp>
        <p:nvSpPr>
          <p:cNvPr id="2051" name="Rectangle 3"/>
          <p:cNvSpPr>
            <a:spLocks noGrp="1" noChangeArrowheads="1"/>
          </p:cNvSpPr>
          <p:nvPr>
            <p:ph type="subTitle" idx="1"/>
          </p:nvPr>
        </p:nvSpPr>
        <p:spPr>
          <a:xfrm>
            <a:off x="2895600" y="4267200"/>
            <a:ext cx="6172200" cy="1143000"/>
          </a:xfrm>
        </p:spPr>
        <p:txBody>
          <a:bodyPr/>
          <a:lstStyle/>
          <a:p>
            <a:pPr algn="l" eaLnBrk="1" hangingPunct="1">
              <a:lnSpc>
                <a:spcPct val="80000"/>
              </a:lnSpc>
              <a:defRPr/>
            </a:pPr>
            <a:r>
              <a:rPr lang="en-US" sz="2400" b="0" dirty="0" smtClean="0">
                <a:solidFill>
                  <a:schemeClr val="accent2"/>
                </a:solidFill>
                <a:effectLst>
                  <a:outerShdw blurRad="38100" dist="38100" dir="2700000" algn="tl">
                    <a:srgbClr val="000000"/>
                  </a:outerShdw>
                </a:effectLst>
                <a:ea typeface="+mn-ea"/>
                <a:cs typeface="+mn-cs"/>
              </a:rPr>
              <a:t>By Rebecca K. Fraker</a:t>
            </a:r>
          </a:p>
          <a:p>
            <a:pPr algn="l" eaLnBrk="1" hangingPunct="1">
              <a:lnSpc>
                <a:spcPct val="80000"/>
              </a:lnSpc>
              <a:defRPr/>
            </a:pPr>
            <a:r>
              <a:rPr lang="en-US" sz="2400" b="0" dirty="0" smtClean="0">
                <a:solidFill>
                  <a:schemeClr val="accent2"/>
                </a:solidFill>
                <a:effectLst>
                  <a:outerShdw blurRad="38100" dist="38100" dir="2700000" algn="tl">
                    <a:srgbClr val="000000"/>
                  </a:outerShdw>
                </a:effectLst>
                <a:ea typeface="+mn-ea"/>
                <a:cs typeface="+mn-cs"/>
              </a:rPr>
              <a:t>     Atlantic Union Teacher Bulletin</a:t>
            </a:r>
          </a:p>
          <a:p>
            <a:pPr algn="l" eaLnBrk="1" hangingPunct="1">
              <a:lnSpc>
                <a:spcPct val="80000"/>
              </a:lnSpc>
              <a:defRPr/>
            </a:pPr>
            <a:r>
              <a:rPr lang="en-US" sz="2400" b="0" dirty="0" smtClean="0">
                <a:solidFill>
                  <a:schemeClr val="accent2"/>
                </a:solidFill>
                <a:effectLst>
                  <a:outerShdw blurRad="38100" dist="38100" dir="2700000" algn="tl">
                    <a:srgbClr val="000000"/>
                  </a:outerShdw>
                </a:effectLst>
                <a:ea typeface="+mn-ea"/>
                <a:cs typeface="+mn-cs"/>
              </a:rPr>
              <a:t>     June 2012</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28600"/>
            <a:ext cx="7696200" cy="685800"/>
          </a:xfrm>
        </p:spPr>
        <p:txBody>
          <a:bodyPr/>
          <a:lstStyle/>
          <a:p>
            <a:pPr eaLnBrk="1" hangingPunct="1">
              <a:defRPr/>
            </a:pPr>
            <a:r>
              <a:rPr lang="en-US" sz="4000" dirty="0">
                <a:solidFill>
                  <a:schemeClr val="accent2"/>
                </a:solidFill>
                <a:effectLst>
                  <a:outerShdw blurRad="38100" dist="38100" dir="2700000" algn="tl">
                    <a:srgbClr val="000000"/>
                  </a:outerShdw>
                </a:effectLst>
                <a:ea typeface="+mj-ea"/>
                <a:cs typeface="+mj-cs"/>
              </a:rPr>
              <a:t>Rotational Symmetry</a:t>
            </a:r>
          </a:p>
        </p:txBody>
      </p:sp>
      <p:sp>
        <p:nvSpPr>
          <p:cNvPr id="33795" name="Rectangle 4"/>
          <p:cNvSpPr>
            <a:spLocks noChangeArrowheads="1"/>
          </p:cNvSpPr>
          <p:nvPr/>
        </p:nvSpPr>
        <p:spPr bwMode="auto">
          <a:xfrm>
            <a:off x="0" y="6396038"/>
            <a:ext cx="8926513" cy="461962"/>
          </a:xfrm>
          <a:prstGeom prst="rect">
            <a:avLst/>
          </a:prstGeom>
          <a:noFill/>
          <a:ln w="9525">
            <a:noFill/>
            <a:miter lim="800000"/>
            <a:headEnd/>
            <a:tailEnd/>
          </a:ln>
        </p:spPr>
        <p:txBody>
          <a:bodyPr wrap="none">
            <a:prstTxWarp prst="textNoShape">
              <a:avLst/>
            </a:prstTxWarp>
            <a:spAutoFit/>
          </a:bodyPr>
          <a:lstStyle/>
          <a:p>
            <a:r>
              <a:rPr lang="en-US" sz="2400">
                <a:solidFill>
                  <a:schemeClr val="accent1"/>
                </a:solidFill>
              </a:rPr>
              <a:t>Illustration: http://mathforum.org/sum95/suzanne/symsusan.html</a:t>
            </a:r>
          </a:p>
        </p:txBody>
      </p:sp>
      <p:pic>
        <p:nvPicPr>
          <p:cNvPr id="33796" name="Picture 5" descr="rotation"/>
          <p:cNvPicPr>
            <a:picLocks noGrp="1" noChangeAspect="1" noChangeArrowheads="1"/>
          </p:cNvPicPr>
          <p:nvPr>
            <p:ph sz="half" idx="2"/>
          </p:nvPr>
        </p:nvPicPr>
        <p:blipFill>
          <a:blip r:embed="rId3"/>
          <a:srcRect/>
          <a:stretch>
            <a:fillRect/>
          </a:stretch>
        </p:blipFill>
        <p:spPr>
          <a:xfrm>
            <a:off x="304800" y="990600"/>
            <a:ext cx="8382000" cy="3175000"/>
          </a:xfrm>
          <a:noFill/>
        </p:spPr>
      </p:pic>
      <p:sp>
        <p:nvSpPr>
          <p:cNvPr id="33797" name="Text Box 7"/>
          <p:cNvSpPr txBox="1">
            <a:spLocks noChangeArrowheads="1"/>
          </p:cNvSpPr>
          <p:nvPr/>
        </p:nvSpPr>
        <p:spPr bwMode="auto">
          <a:xfrm>
            <a:off x="0" y="4343400"/>
            <a:ext cx="8915400" cy="1600200"/>
          </a:xfrm>
          <a:prstGeom prst="rect">
            <a:avLst/>
          </a:prstGeom>
          <a:noFill/>
          <a:ln w="9525">
            <a:noFill/>
            <a:miter lim="800000"/>
            <a:headEnd/>
            <a:tailEnd/>
          </a:ln>
        </p:spPr>
        <p:txBody>
          <a:bodyPr>
            <a:prstTxWarp prst="textNoShape">
              <a:avLst/>
            </a:prstTxWarp>
            <a:spAutoFit/>
          </a:bodyPr>
          <a:lstStyle/>
          <a:p>
            <a:pPr>
              <a:spcBef>
                <a:spcPct val="50000"/>
              </a:spcBef>
            </a:pPr>
            <a:r>
              <a:rPr lang="en-US" sz="2800">
                <a:solidFill>
                  <a:schemeClr val="accent2"/>
                </a:solidFill>
              </a:rPr>
              <a:t>Take an object and rotate it by some degree (90, 45, 180) and you have an example of rotational symmetry.</a:t>
            </a:r>
          </a:p>
          <a:p>
            <a:pPr>
              <a:spcBef>
                <a:spcPct val="50000"/>
              </a:spcBef>
            </a:pPr>
            <a:r>
              <a:rPr lang="en-US" sz="2800">
                <a:solidFill>
                  <a:schemeClr val="accent2"/>
                </a:solidFill>
              </a:rPr>
              <a:t>         Every rotation has a center and an angle!</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 y="304800"/>
            <a:ext cx="8763000" cy="685800"/>
          </a:xfrm>
        </p:spPr>
        <p:txBody>
          <a:bodyPr/>
          <a:lstStyle/>
          <a:p>
            <a:pPr eaLnBrk="1" hangingPunct="1">
              <a:defRPr/>
            </a:pPr>
            <a:r>
              <a:rPr lang="en-US" b="1" dirty="0">
                <a:solidFill>
                  <a:schemeClr val="accent2"/>
                </a:solidFill>
                <a:effectLst>
                  <a:outerShdw blurRad="38100" dist="38100" dir="2700000" algn="tl">
                    <a:srgbClr val="000000"/>
                  </a:outerShdw>
                </a:effectLst>
                <a:ea typeface="+mj-ea"/>
                <a:cs typeface="+mj-cs"/>
              </a:rPr>
              <a:t>Examples of Rotational Symmetry</a:t>
            </a:r>
          </a:p>
        </p:txBody>
      </p:sp>
      <p:pic>
        <p:nvPicPr>
          <p:cNvPr id="35843" name="Picture 5" descr="Go to fullsize image"/>
          <p:cNvPicPr>
            <a:picLocks noGrp="1" noChangeAspect="1" noChangeArrowheads="1"/>
          </p:cNvPicPr>
          <p:nvPr>
            <p:ph sz="half" idx="1"/>
          </p:nvPr>
        </p:nvPicPr>
        <p:blipFill>
          <a:blip r:embed="rId3"/>
          <a:srcRect/>
          <a:stretch>
            <a:fillRect/>
          </a:stretch>
        </p:blipFill>
        <p:spPr>
          <a:xfrm>
            <a:off x="838200" y="1143000"/>
            <a:ext cx="3200400" cy="3048000"/>
          </a:xfrm>
        </p:spPr>
      </p:pic>
      <p:pic>
        <p:nvPicPr>
          <p:cNvPr id="35844" name="Picture 8" descr="Go to fullsize image"/>
          <p:cNvPicPr>
            <a:picLocks noGrp="1" noChangeAspect="1" noChangeArrowheads="1"/>
          </p:cNvPicPr>
          <p:nvPr>
            <p:ph sz="quarter" idx="2"/>
          </p:nvPr>
        </p:nvPicPr>
        <p:blipFill>
          <a:blip r:embed="rId4"/>
          <a:srcRect/>
          <a:stretch>
            <a:fillRect/>
          </a:stretch>
        </p:blipFill>
        <p:spPr>
          <a:xfrm>
            <a:off x="4724400" y="1143000"/>
            <a:ext cx="3200400" cy="3048000"/>
          </a:xfrm>
        </p:spPr>
      </p:pic>
      <p:pic>
        <p:nvPicPr>
          <p:cNvPr id="35845" name="Picture 11" descr="Go to fullsize image">
            <a:hlinkClick r:id="rId5"/>
          </p:cNvPr>
          <p:cNvPicPr>
            <a:picLocks noGrp="1" noChangeAspect="1" noChangeArrowheads="1"/>
          </p:cNvPicPr>
          <p:nvPr>
            <p:ph sz="quarter" idx="3"/>
          </p:nvPr>
        </p:nvPicPr>
        <p:blipFill>
          <a:blip r:embed="rId6"/>
          <a:srcRect/>
          <a:stretch>
            <a:fillRect/>
          </a:stretch>
        </p:blipFill>
        <p:spPr>
          <a:xfrm>
            <a:off x="838200" y="4572000"/>
            <a:ext cx="2438400" cy="2133600"/>
          </a:xfrm>
        </p:spPr>
      </p:pic>
      <p:sp>
        <p:nvSpPr>
          <p:cNvPr id="35846" name="Text Box 17"/>
          <p:cNvSpPr txBox="1">
            <a:spLocks noChangeArrowheads="1"/>
          </p:cNvSpPr>
          <p:nvPr/>
        </p:nvSpPr>
        <p:spPr bwMode="auto">
          <a:xfrm>
            <a:off x="3657600" y="4267200"/>
            <a:ext cx="5334000" cy="2246313"/>
          </a:xfrm>
          <a:prstGeom prst="rect">
            <a:avLst/>
          </a:prstGeom>
          <a:noFill/>
          <a:ln w="9525">
            <a:noFill/>
            <a:miter lim="800000"/>
            <a:headEnd/>
            <a:tailEnd/>
          </a:ln>
        </p:spPr>
        <p:txBody>
          <a:bodyPr>
            <a:prstTxWarp prst="textNoShape">
              <a:avLst/>
            </a:prstTxWarp>
            <a:spAutoFit/>
          </a:bodyPr>
          <a:lstStyle/>
          <a:p>
            <a:pPr>
              <a:spcBef>
                <a:spcPct val="50000"/>
              </a:spcBef>
            </a:pPr>
            <a:r>
              <a:rPr lang="en-US" sz="2800">
                <a:solidFill>
                  <a:schemeClr val="accent2"/>
                </a:solidFill>
              </a:rPr>
              <a:t>Find the centers of all three objects.  Now choose a section that appears to be repeated.  How many degrees has it been rotated?</a:t>
            </a:r>
          </a:p>
        </p:txBody>
      </p:sp>
      <p:sp>
        <p:nvSpPr>
          <p:cNvPr id="26647" name="AutoShape 23"/>
          <p:cNvSpPr>
            <a:spLocks noChangeArrowheads="1"/>
          </p:cNvSpPr>
          <p:nvPr/>
        </p:nvSpPr>
        <p:spPr bwMode="auto">
          <a:xfrm>
            <a:off x="2209800" y="2743200"/>
            <a:ext cx="228600" cy="228600"/>
          </a:xfrm>
          <a:prstGeom prst="octagon">
            <a:avLst>
              <a:gd name="adj" fmla="val 29287"/>
            </a:avLst>
          </a:prstGeom>
          <a:solidFill>
            <a:schemeClr val="tx1"/>
          </a:solidFill>
          <a:ln w="19050">
            <a:solidFill>
              <a:srgbClr val="000000"/>
            </a:solidFill>
            <a:miter lim="800000"/>
            <a:headEnd/>
            <a:tailEnd/>
          </a:ln>
        </p:spPr>
        <p:txBody>
          <a:bodyPr wrap="none" anchor="ctr">
            <a:prstTxWarp prst="textNoShape">
              <a:avLst/>
            </a:prstTxWarp>
          </a:bodyPr>
          <a:lstStyle/>
          <a:p>
            <a:endParaRPr lang="en-US"/>
          </a:p>
        </p:txBody>
      </p:sp>
      <p:sp>
        <p:nvSpPr>
          <p:cNvPr id="26648" name="AutoShape 24"/>
          <p:cNvSpPr>
            <a:spLocks noChangeArrowheads="1"/>
          </p:cNvSpPr>
          <p:nvPr/>
        </p:nvSpPr>
        <p:spPr bwMode="auto">
          <a:xfrm>
            <a:off x="6248400" y="2590800"/>
            <a:ext cx="228600" cy="228600"/>
          </a:xfrm>
          <a:prstGeom prst="octagon">
            <a:avLst>
              <a:gd name="adj" fmla="val 29287"/>
            </a:avLst>
          </a:prstGeom>
          <a:solidFill>
            <a:schemeClr val="tx1"/>
          </a:solidFill>
          <a:ln w="19050">
            <a:solidFill>
              <a:srgbClr val="000000"/>
            </a:solidFill>
            <a:miter lim="800000"/>
            <a:headEnd/>
            <a:tailEnd/>
          </a:ln>
        </p:spPr>
        <p:txBody>
          <a:bodyPr wrap="none" anchor="ctr">
            <a:prstTxWarp prst="textNoShape">
              <a:avLst/>
            </a:prstTxWarp>
          </a:bodyPr>
          <a:lstStyle/>
          <a:p>
            <a:endParaRPr lang="en-US"/>
          </a:p>
        </p:txBody>
      </p:sp>
      <p:sp>
        <p:nvSpPr>
          <p:cNvPr id="26649" name="AutoShape 25"/>
          <p:cNvSpPr>
            <a:spLocks noChangeArrowheads="1"/>
          </p:cNvSpPr>
          <p:nvPr/>
        </p:nvSpPr>
        <p:spPr bwMode="auto">
          <a:xfrm>
            <a:off x="1905000" y="5486400"/>
            <a:ext cx="228600" cy="228600"/>
          </a:xfrm>
          <a:prstGeom prst="octagon">
            <a:avLst>
              <a:gd name="adj" fmla="val 29287"/>
            </a:avLst>
          </a:prstGeom>
          <a:solidFill>
            <a:schemeClr val="tx1"/>
          </a:solidFill>
          <a:ln w="19050">
            <a:solidFill>
              <a:srgbClr val="000000"/>
            </a:solidFill>
            <a:miter lim="800000"/>
            <a:headEnd/>
            <a:tailEnd/>
          </a:ln>
        </p:spPr>
        <p:txBody>
          <a:bodyPr wrap="none" anchor="ctr">
            <a:prstTxWarp prst="textNoShape">
              <a:avLst/>
            </a:prstTxWarp>
          </a:bodyPr>
          <a:lstStyle/>
          <a:p>
            <a:endParaRPr lang="en-US"/>
          </a:p>
        </p:txBody>
      </p:sp>
      <p:sp>
        <p:nvSpPr>
          <p:cNvPr id="35850" name="Line 26"/>
          <p:cNvSpPr>
            <a:spLocks noChangeShapeType="1"/>
          </p:cNvSpPr>
          <p:nvPr/>
        </p:nvSpPr>
        <p:spPr bwMode="auto">
          <a:xfrm>
            <a:off x="457200" y="5791200"/>
            <a:ext cx="3048000" cy="0"/>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6647"/>
                                        </p:tgtEl>
                                        <p:attrNameLst>
                                          <p:attrName>style.visibility</p:attrName>
                                        </p:attrNameLst>
                                      </p:cBhvr>
                                      <p:to>
                                        <p:strVal val="visible"/>
                                      </p:to>
                                    </p:set>
                                    <p:anim calcmode="lin" valueType="num">
                                      <p:cBhvr additive="base">
                                        <p:cTn id="7" dur="500" fill="hold"/>
                                        <p:tgtEl>
                                          <p:spTgt spid="26647"/>
                                        </p:tgtEl>
                                        <p:attrNameLst>
                                          <p:attrName>ppt_x</p:attrName>
                                        </p:attrNameLst>
                                      </p:cBhvr>
                                      <p:tavLst>
                                        <p:tav tm="0">
                                          <p:val>
                                            <p:strVal val="#ppt_x"/>
                                          </p:val>
                                        </p:tav>
                                        <p:tav tm="100000">
                                          <p:val>
                                            <p:strVal val="#ppt_x"/>
                                          </p:val>
                                        </p:tav>
                                      </p:tavLst>
                                    </p:anim>
                                    <p:anim calcmode="lin" valueType="num">
                                      <p:cBhvr additive="base">
                                        <p:cTn id="8" dur="500" fill="hold"/>
                                        <p:tgtEl>
                                          <p:spTgt spid="2664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648"/>
                                        </p:tgtEl>
                                        <p:attrNameLst>
                                          <p:attrName>style.visibility</p:attrName>
                                        </p:attrNameLst>
                                      </p:cBhvr>
                                      <p:to>
                                        <p:strVal val="visible"/>
                                      </p:to>
                                    </p:set>
                                    <p:anim calcmode="lin" valueType="num">
                                      <p:cBhvr additive="base">
                                        <p:cTn id="11" dur="500" fill="hold"/>
                                        <p:tgtEl>
                                          <p:spTgt spid="26648"/>
                                        </p:tgtEl>
                                        <p:attrNameLst>
                                          <p:attrName>ppt_x</p:attrName>
                                        </p:attrNameLst>
                                      </p:cBhvr>
                                      <p:tavLst>
                                        <p:tav tm="0">
                                          <p:val>
                                            <p:strVal val="#ppt_x"/>
                                          </p:val>
                                        </p:tav>
                                        <p:tav tm="100000">
                                          <p:val>
                                            <p:strVal val="#ppt_x"/>
                                          </p:val>
                                        </p:tav>
                                      </p:tavLst>
                                    </p:anim>
                                    <p:anim calcmode="lin" valueType="num">
                                      <p:cBhvr additive="base">
                                        <p:cTn id="12" dur="500" fill="hold"/>
                                        <p:tgtEl>
                                          <p:spTgt spid="2664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649"/>
                                        </p:tgtEl>
                                        <p:attrNameLst>
                                          <p:attrName>style.visibility</p:attrName>
                                        </p:attrNameLst>
                                      </p:cBhvr>
                                      <p:to>
                                        <p:strVal val="visible"/>
                                      </p:to>
                                    </p:set>
                                    <p:anim calcmode="lin" valueType="num">
                                      <p:cBhvr additive="base">
                                        <p:cTn id="15" dur="500" fill="hold"/>
                                        <p:tgtEl>
                                          <p:spTgt spid="26649"/>
                                        </p:tgtEl>
                                        <p:attrNameLst>
                                          <p:attrName>ppt_x</p:attrName>
                                        </p:attrNameLst>
                                      </p:cBhvr>
                                      <p:tavLst>
                                        <p:tav tm="0">
                                          <p:val>
                                            <p:strVal val="#ppt_x"/>
                                          </p:val>
                                        </p:tav>
                                        <p:tav tm="100000">
                                          <p:val>
                                            <p:strVal val="#ppt_x"/>
                                          </p:val>
                                        </p:tav>
                                      </p:tavLst>
                                    </p:anim>
                                    <p:anim calcmode="lin" valueType="num">
                                      <p:cBhvr additive="base">
                                        <p:cTn id="16" dur="500" fill="hold"/>
                                        <p:tgtEl>
                                          <p:spTgt spid="266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7" grpId="0" animBg="1"/>
      <p:bldP spid="26648" grpId="0" animBg="1"/>
      <p:bldP spid="26649"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Materials needed:</a:t>
            </a:r>
          </a:p>
        </p:txBody>
      </p:sp>
      <p:sp>
        <p:nvSpPr>
          <p:cNvPr id="37891" name="TextBox 5"/>
          <p:cNvSpPr txBox="1">
            <a:spLocks noChangeArrowheads="1"/>
          </p:cNvSpPr>
          <p:nvPr/>
        </p:nvSpPr>
        <p:spPr bwMode="auto">
          <a:xfrm>
            <a:off x="457200" y="609600"/>
            <a:ext cx="7958138" cy="830263"/>
          </a:xfrm>
          <a:prstGeom prst="rect">
            <a:avLst/>
          </a:prstGeom>
          <a:noFill/>
          <a:ln w="9525">
            <a:noFill/>
            <a:miter lim="800000"/>
            <a:headEnd/>
            <a:tailEnd/>
          </a:ln>
        </p:spPr>
        <p:txBody>
          <a:bodyPr>
            <a:prstTxWarp prst="textNoShape">
              <a:avLst/>
            </a:prstTxWarp>
            <a:spAutoFit/>
          </a:bodyPr>
          <a:lstStyle/>
          <a:p>
            <a:r>
              <a:rPr lang="en-US" sz="2400">
                <a:solidFill>
                  <a:srgbClr val="800000"/>
                </a:solidFill>
              </a:rPr>
              <a:t>Your object from the previous lesson, a pencil, blank paper a compass and a protractor, and a tack.</a:t>
            </a:r>
          </a:p>
        </p:txBody>
      </p:sp>
      <p:sp>
        <p:nvSpPr>
          <p:cNvPr id="37892" name="TextBox 7"/>
          <p:cNvSpPr txBox="1">
            <a:spLocks noChangeArrowheads="1"/>
          </p:cNvSpPr>
          <p:nvPr/>
        </p:nvSpPr>
        <p:spPr bwMode="auto">
          <a:xfrm>
            <a:off x="304800" y="1409700"/>
            <a:ext cx="8534400" cy="5448300"/>
          </a:xfrm>
          <a:prstGeom prst="rect">
            <a:avLst/>
          </a:prstGeom>
          <a:noFill/>
          <a:ln w="9525">
            <a:noFill/>
            <a:miter lim="800000"/>
            <a:headEnd/>
            <a:tailEnd/>
          </a:ln>
        </p:spPr>
        <p:txBody>
          <a:bodyPr>
            <a:prstTxWarp prst="textNoShape">
              <a:avLst/>
            </a:prstTxWarp>
            <a:spAutoFit/>
          </a:bodyPr>
          <a:lstStyle/>
          <a:p>
            <a:r>
              <a:rPr lang="en-US" sz="3200" b="1">
                <a:solidFill>
                  <a:srgbClr val="008000"/>
                </a:solidFill>
              </a:rPr>
              <a:t>Instructions: Read instructions, then look at the illustrations on next slide.</a:t>
            </a:r>
          </a:p>
          <a:p>
            <a:r>
              <a:rPr lang="en-US" sz="3200" b="1">
                <a:solidFill>
                  <a:srgbClr val="008000"/>
                </a:solidFill>
              </a:rPr>
              <a:t>     </a:t>
            </a:r>
            <a:r>
              <a:rPr lang="en-US" sz="2800">
                <a:solidFill>
                  <a:srgbClr val="008000"/>
                </a:solidFill>
              </a:rPr>
              <a:t>Put a dot in the center of your paper. </a:t>
            </a:r>
          </a:p>
          <a:p>
            <a:r>
              <a:rPr lang="en-US" sz="2800">
                <a:solidFill>
                  <a:srgbClr val="008000"/>
                </a:solidFill>
              </a:rPr>
              <a:t>Draw a large circle around the center. </a:t>
            </a:r>
          </a:p>
          <a:p>
            <a:r>
              <a:rPr lang="en-US" sz="2800">
                <a:solidFill>
                  <a:srgbClr val="008000"/>
                </a:solidFill>
              </a:rPr>
              <a:t>Tack a vertex (corner) of your object to the </a:t>
            </a:r>
          </a:p>
          <a:p>
            <a:r>
              <a:rPr lang="en-US" sz="2800">
                <a:solidFill>
                  <a:srgbClr val="008000"/>
                </a:solidFill>
              </a:rPr>
              <a:t>dot. This will work easier if you have a notebook under the paper.</a:t>
            </a:r>
          </a:p>
          <a:p>
            <a:r>
              <a:rPr lang="en-US" sz="2800">
                <a:solidFill>
                  <a:srgbClr val="008000"/>
                </a:solidFill>
              </a:rPr>
              <a:t>     Trace the object.  Now move it around the tack.  This is rotating it. Measure how far you rotated it in degrees.  Record that number on your paper as well as the direction that you moved it (clockwise or </a:t>
            </a:r>
          </a:p>
          <a:p>
            <a:r>
              <a:rPr lang="en-US" sz="2800">
                <a:solidFill>
                  <a:srgbClr val="008000"/>
                </a:solidFill>
              </a:rPr>
              <a:t>counterclockwise.) </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endParaRPr lang="en-US"/>
          </a:p>
        </p:txBody>
      </p:sp>
      <p:sp>
        <p:nvSpPr>
          <p:cNvPr id="39939" name="Content Placeholder 2"/>
          <p:cNvSpPr>
            <a:spLocks noGrp="1"/>
          </p:cNvSpPr>
          <p:nvPr>
            <p:ph sz="half" idx="1"/>
          </p:nvPr>
        </p:nvSpPr>
        <p:spPr/>
        <p:txBody>
          <a:bodyPr/>
          <a:lstStyle/>
          <a:p>
            <a:endParaRPr lang="en-US"/>
          </a:p>
        </p:txBody>
      </p:sp>
      <p:sp>
        <p:nvSpPr>
          <p:cNvPr id="39940" name="Content Placeholder 3"/>
          <p:cNvSpPr>
            <a:spLocks noGrp="1"/>
          </p:cNvSpPr>
          <p:nvPr>
            <p:ph sz="quarter" idx="2"/>
          </p:nvPr>
        </p:nvSpPr>
        <p:spPr/>
        <p:txBody>
          <a:bodyPr/>
          <a:lstStyle/>
          <a:p>
            <a:endParaRPr lang="en-US"/>
          </a:p>
        </p:txBody>
      </p:sp>
      <p:sp>
        <p:nvSpPr>
          <p:cNvPr id="39941" name="Content Placeholder 4"/>
          <p:cNvSpPr>
            <a:spLocks noGrp="1"/>
          </p:cNvSpPr>
          <p:nvPr>
            <p:ph sz="quarter" idx="3"/>
          </p:nvPr>
        </p:nvSpPr>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8" name="Rectangle 8"/>
          <p:cNvSpPr>
            <a:spLocks noGrp="1" noChangeArrowheads="1"/>
          </p:cNvSpPr>
          <p:nvPr>
            <p:ph type="title"/>
          </p:nvPr>
        </p:nvSpPr>
        <p:spPr>
          <a:xfrm>
            <a:off x="685800" y="533400"/>
            <a:ext cx="7696200" cy="685800"/>
          </a:xfrm>
        </p:spPr>
        <p:txBody>
          <a:bodyPr/>
          <a:lstStyle/>
          <a:p>
            <a:pPr eaLnBrk="1" hangingPunct="1">
              <a:defRPr/>
            </a:pPr>
            <a:r>
              <a:rPr lang="en-US" sz="3200" dirty="0">
                <a:solidFill>
                  <a:schemeClr val="accent2"/>
                </a:solidFill>
                <a:effectLst>
                  <a:outerShdw blurRad="38100" dist="38100" dir="2700000" algn="tl">
                    <a:srgbClr val="000000"/>
                  </a:outerShdw>
                </a:effectLst>
                <a:ea typeface="+mj-ea"/>
                <a:cs typeface="+mj-cs"/>
              </a:rPr>
              <a:t>Multiple forms of symmetry can be found in one object…can you name the ones found here?</a:t>
            </a:r>
          </a:p>
        </p:txBody>
      </p:sp>
      <p:pic>
        <p:nvPicPr>
          <p:cNvPr id="40963" name="Picture 7" descr="Go to fullsize image"/>
          <p:cNvPicPr>
            <a:picLocks noGrp="1" noChangeAspect="1" noChangeArrowheads="1"/>
          </p:cNvPicPr>
          <p:nvPr>
            <p:ph sz="half" idx="1"/>
          </p:nvPr>
        </p:nvPicPr>
        <p:blipFill>
          <a:blip r:embed="rId3"/>
          <a:srcRect/>
          <a:stretch>
            <a:fillRect/>
          </a:stretch>
        </p:blipFill>
        <p:spPr>
          <a:xfrm>
            <a:off x="4419600" y="1763713"/>
            <a:ext cx="3529013" cy="2603500"/>
          </a:xfrm>
        </p:spPr>
      </p:pic>
      <p:pic>
        <p:nvPicPr>
          <p:cNvPr id="40964" name="Picture 11" descr="Go to fullsize image"/>
          <p:cNvPicPr>
            <a:picLocks noGrp="1" noChangeAspect="1" noChangeArrowheads="1"/>
          </p:cNvPicPr>
          <p:nvPr>
            <p:ph sz="half" idx="2"/>
          </p:nvPr>
        </p:nvPicPr>
        <p:blipFill>
          <a:blip r:embed="rId4"/>
          <a:srcRect/>
          <a:stretch>
            <a:fillRect/>
          </a:stretch>
        </p:blipFill>
        <p:spPr>
          <a:xfrm>
            <a:off x="838200" y="1819275"/>
            <a:ext cx="2493963" cy="2528888"/>
          </a:xfrm>
        </p:spPr>
      </p:pic>
      <p:sp>
        <p:nvSpPr>
          <p:cNvPr id="40973" name="Text Box 13"/>
          <p:cNvSpPr txBox="1">
            <a:spLocks noChangeArrowheads="1"/>
          </p:cNvSpPr>
          <p:nvPr/>
        </p:nvSpPr>
        <p:spPr bwMode="auto">
          <a:xfrm>
            <a:off x="609600" y="4572000"/>
            <a:ext cx="7391400" cy="2940050"/>
          </a:xfrm>
          <a:prstGeom prst="rect">
            <a:avLst/>
          </a:prstGeom>
          <a:noFill/>
          <a:ln w="9525">
            <a:noFill/>
            <a:miter lim="800000"/>
            <a:headEnd/>
            <a:tailEnd/>
          </a:ln>
        </p:spPr>
        <p:txBody>
          <a:bodyPr>
            <a:prstTxWarp prst="textNoShape">
              <a:avLst/>
            </a:prstTxWarp>
            <a:spAutoFit/>
          </a:bodyPr>
          <a:lstStyle/>
          <a:p>
            <a:r>
              <a:rPr lang="en-US" sz="2800">
                <a:solidFill>
                  <a:schemeClr val="accent2"/>
                </a:solidFill>
              </a:rPr>
              <a:t>The flower has rotational and/or reflective symmetry.</a:t>
            </a:r>
          </a:p>
          <a:p>
            <a:endParaRPr lang="en-US" sz="2800">
              <a:solidFill>
                <a:schemeClr val="accent2"/>
              </a:solidFill>
            </a:endParaRPr>
          </a:p>
          <a:p>
            <a:r>
              <a:rPr lang="en-US" sz="2800">
                <a:solidFill>
                  <a:schemeClr val="accent2"/>
                </a:solidFill>
              </a:rPr>
              <a:t>The horses and riders were reflected and then translated.</a:t>
            </a:r>
          </a:p>
          <a:p>
            <a:endParaRPr lang="en-US"/>
          </a:p>
          <a:p>
            <a:pPr>
              <a:spcBef>
                <a:spcPct val="50000"/>
              </a:spcBef>
            </a:pP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73"/>
                                        </p:tgtEl>
                                        <p:attrNameLst>
                                          <p:attrName>style.visibility</p:attrName>
                                        </p:attrNameLst>
                                      </p:cBhvr>
                                      <p:to>
                                        <p:strVal val="visible"/>
                                      </p:to>
                                    </p:set>
                                    <p:anim calcmode="lin" valueType="num">
                                      <p:cBhvr additive="base">
                                        <p:cTn id="7" dur="500" fill="hold"/>
                                        <p:tgtEl>
                                          <p:spTgt spid="40973"/>
                                        </p:tgtEl>
                                        <p:attrNameLst>
                                          <p:attrName>ppt_x</p:attrName>
                                        </p:attrNameLst>
                                      </p:cBhvr>
                                      <p:tavLst>
                                        <p:tav tm="0">
                                          <p:val>
                                            <p:strVal val="#ppt_x"/>
                                          </p:val>
                                        </p:tav>
                                        <p:tav tm="100000">
                                          <p:val>
                                            <p:strVal val="#ppt_x"/>
                                          </p:val>
                                        </p:tav>
                                      </p:tavLst>
                                    </p:anim>
                                    <p:anim calcmode="lin" valueType="num">
                                      <p:cBhvr additive="base">
                                        <p:cTn id="8" dur="500" fill="hold"/>
                                        <p:tgtEl>
                                          <p:spTgt spid="409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304800"/>
            <a:ext cx="7696200" cy="685800"/>
          </a:xfrm>
        </p:spPr>
        <p:txBody>
          <a:bodyPr/>
          <a:lstStyle/>
          <a:p>
            <a:pPr algn="ctr" eaLnBrk="1" hangingPunct="1">
              <a:defRPr/>
            </a:pPr>
            <a:r>
              <a:rPr lang="en-US" dirty="0" smtClean="0">
                <a:solidFill>
                  <a:srgbClr val="800000"/>
                </a:solidFill>
                <a:effectLst>
                  <a:outerShdw blurRad="38100" dist="38100" dir="2700000" algn="tl">
                    <a:srgbClr val="000000"/>
                  </a:outerShdw>
                </a:effectLst>
                <a:ea typeface="+mj-ea"/>
                <a:cs typeface="+mj-cs"/>
              </a:rPr>
              <a:t>Final Project</a:t>
            </a:r>
            <a:endParaRPr lang="en-US" dirty="0">
              <a:solidFill>
                <a:srgbClr val="800000"/>
              </a:solidFill>
              <a:effectLst>
                <a:outerShdw blurRad="38100" dist="38100" dir="2700000" algn="tl">
                  <a:srgbClr val="000000"/>
                </a:outerShdw>
              </a:effectLst>
              <a:ea typeface="+mj-ea"/>
              <a:cs typeface="+mj-cs"/>
            </a:endParaRPr>
          </a:p>
        </p:txBody>
      </p:sp>
      <p:sp>
        <p:nvSpPr>
          <p:cNvPr id="43011" name="Content Placeholder 3"/>
          <p:cNvSpPr>
            <a:spLocks noGrp="1"/>
          </p:cNvSpPr>
          <p:nvPr>
            <p:ph idx="1"/>
          </p:nvPr>
        </p:nvSpPr>
        <p:spPr>
          <a:xfrm>
            <a:off x="0" y="1066800"/>
            <a:ext cx="8839200" cy="5791200"/>
          </a:xfrm>
        </p:spPr>
        <p:txBody>
          <a:bodyPr/>
          <a:lstStyle/>
          <a:p>
            <a:pPr>
              <a:buFontTx/>
              <a:buNone/>
            </a:pPr>
            <a:r>
              <a:rPr lang="en-US" sz="2800" smtClean="0">
                <a:solidFill>
                  <a:schemeClr val="accent2"/>
                </a:solidFill>
              </a:rPr>
              <a:t>Using one or two of the symmetries shown, construct a piece of art.  This piece of art may use a repeated indeterminate object or a more realistic object.  Please add color.</a:t>
            </a:r>
          </a:p>
          <a:p>
            <a:pPr>
              <a:buFontTx/>
              <a:buNone/>
            </a:pPr>
            <a:endParaRPr lang="en-US" sz="2800" smtClean="0">
              <a:solidFill>
                <a:schemeClr val="accent2"/>
              </a:solidFill>
            </a:endParaRPr>
          </a:p>
          <a:p>
            <a:pPr>
              <a:buFontTx/>
              <a:buNone/>
            </a:pPr>
            <a:endParaRPr lang="en-US" sz="2400" smtClean="0">
              <a:solidFill>
                <a:schemeClr val="accent2"/>
              </a:solidFill>
            </a:endParaRPr>
          </a:p>
          <a:p>
            <a:pPr>
              <a:buFontTx/>
              <a:buNone/>
            </a:pPr>
            <a:endParaRPr lang="en-US" sz="2400" smtClean="0">
              <a:solidFill>
                <a:schemeClr val="accent2"/>
              </a:solidFill>
            </a:endParaRPr>
          </a:p>
          <a:p>
            <a:pPr>
              <a:buFontTx/>
              <a:buNone/>
            </a:pPr>
            <a:r>
              <a:rPr lang="en-US" sz="2400" smtClean="0">
                <a:solidFill>
                  <a:schemeClr val="accent2"/>
                </a:solidFill>
              </a:rPr>
              <a:t>The final piece will:  </a:t>
            </a:r>
          </a:p>
          <a:p>
            <a:pPr>
              <a:buFontTx/>
              <a:buNone/>
            </a:pPr>
            <a:r>
              <a:rPr lang="en-US" sz="2400" smtClean="0">
                <a:solidFill>
                  <a:schemeClr val="accent2"/>
                </a:solidFill>
              </a:rPr>
              <a:t>    …be 8 x 10 or larger</a:t>
            </a:r>
          </a:p>
          <a:p>
            <a:pPr>
              <a:buFontTx/>
              <a:buNone/>
            </a:pPr>
            <a:r>
              <a:rPr lang="en-US" sz="2400" smtClean="0">
                <a:solidFill>
                  <a:schemeClr val="accent2"/>
                </a:solidFill>
              </a:rPr>
              <a:t>    …use at least 2 colors    </a:t>
            </a:r>
          </a:p>
          <a:p>
            <a:pPr>
              <a:buFontTx/>
              <a:buNone/>
            </a:pPr>
            <a:r>
              <a:rPr lang="en-US" sz="2400" smtClean="0">
                <a:solidFill>
                  <a:schemeClr val="accent2"/>
                </a:solidFill>
              </a:rPr>
              <a:t>    …have an example of at least two of the symmetries</a:t>
            </a:r>
          </a:p>
          <a:p>
            <a:pPr>
              <a:buFontTx/>
              <a:buNone/>
            </a:pPr>
            <a:r>
              <a:rPr lang="en-US" sz="2400" smtClean="0">
                <a:solidFill>
                  <a:schemeClr val="accent2"/>
                </a:solidFill>
              </a:rPr>
              <a:t>    …include a note pointing out which symmetries are present</a:t>
            </a:r>
          </a:p>
          <a:p>
            <a:pPr>
              <a:buFontTx/>
              <a:buNone/>
            </a:pPr>
            <a:endParaRPr lang="en-US" sz="2800" smtClean="0">
              <a:solidFill>
                <a:schemeClr val="accent2"/>
              </a:solidFill>
            </a:endParaRPr>
          </a:p>
        </p:txBody>
      </p:sp>
      <p:pic>
        <p:nvPicPr>
          <p:cNvPr id="43012" name="Picture 4" descr="art2.jpg"/>
          <p:cNvPicPr>
            <a:picLocks noChangeAspect="1"/>
          </p:cNvPicPr>
          <p:nvPr/>
        </p:nvPicPr>
        <p:blipFill>
          <a:blip r:embed="rId3"/>
          <a:srcRect/>
          <a:stretch>
            <a:fillRect/>
          </a:stretch>
        </p:blipFill>
        <p:spPr bwMode="auto">
          <a:xfrm>
            <a:off x="3733800" y="3048000"/>
            <a:ext cx="3727450" cy="2286000"/>
          </a:xfrm>
          <a:prstGeom prst="rect">
            <a:avLst/>
          </a:prstGeom>
          <a:noFill/>
          <a:ln w="9525">
            <a:noFill/>
            <a:miter lim="800000"/>
            <a:headEnd/>
            <a:tailEnd/>
          </a:ln>
        </p:spPr>
      </p:pic>
      <p:pic>
        <p:nvPicPr>
          <p:cNvPr id="43013" name="Picture 5" descr="art120981047.jpg"/>
          <p:cNvPicPr>
            <a:picLocks noChangeAspect="1"/>
          </p:cNvPicPr>
          <p:nvPr/>
        </p:nvPicPr>
        <p:blipFill>
          <a:blip r:embed="rId4"/>
          <a:srcRect/>
          <a:stretch>
            <a:fillRect/>
          </a:stretch>
        </p:blipFill>
        <p:spPr bwMode="auto">
          <a:xfrm>
            <a:off x="7391400" y="3048000"/>
            <a:ext cx="1582738" cy="2286000"/>
          </a:xfrm>
          <a:prstGeom prst="rect">
            <a:avLst/>
          </a:prstGeom>
          <a:noFill/>
          <a:ln w="9525">
            <a:noFill/>
            <a:miter lim="800000"/>
            <a:headEnd/>
            <a:tailEnd/>
          </a:ln>
        </p:spPr>
      </p:pic>
      <p:pic>
        <p:nvPicPr>
          <p:cNvPr id="43014" name="Picture 6" descr="art3 37188883.jpg"/>
          <p:cNvPicPr>
            <a:picLocks noChangeAspect="1"/>
          </p:cNvPicPr>
          <p:nvPr/>
        </p:nvPicPr>
        <p:blipFill>
          <a:blip r:embed="rId5"/>
          <a:srcRect/>
          <a:stretch>
            <a:fillRect/>
          </a:stretch>
        </p:blipFill>
        <p:spPr bwMode="auto">
          <a:xfrm>
            <a:off x="6477000" y="3124200"/>
            <a:ext cx="923925" cy="9191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457200"/>
            <a:ext cx="7696200" cy="685800"/>
          </a:xfrm>
        </p:spPr>
        <p:txBody>
          <a:bodyPr/>
          <a:lstStyle/>
          <a:p>
            <a:pPr eaLnBrk="1" hangingPunct="1">
              <a:defRPr/>
            </a:pPr>
            <a:r>
              <a:rPr lang="en-US" sz="5400" dirty="0">
                <a:solidFill>
                  <a:schemeClr val="accent2"/>
                </a:solidFill>
                <a:effectLst>
                  <a:outerShdw blurRad="38100" dist="38100" dir="2700000" algn="tl">
                    <a:srgbClr val="000000"/>
                  </a:outerShdw>
                </a:effectLst>
                <a:ea typeface="+mj-ea"/>
                <a:cs typeface="+mj-cs"/>
              </a:rPr>
              <a:t>Types of Symmetry</a:t>
            </a:r>
          </a:p>
        </p:txBody>
      </p:sp>
      <p:sp>
        <p:nvSpPr>
          <p:cNvPr id="18435" name="Rectangle 3"/>
          <p:cNvSpPr>
            <a:spLocks noGrp="1" noChangeArrowheads="1"/>
          </p:cNvSpPr>
          <p:nvPr>
            <p:ph type="body" idx="1"/>
          </p:nvPr>
        </p:nvSpPr>
        <p:spPr>
          <a:xfrm>
            <a:off x="1295400" y="1676400"/>
            <a:ext cx="5562600" cy="4495800"/>
          </a:xfrm>
        </p:spPr>
        <p:txBody>
          <a:bodyPr/>
          <a:lstStyle/>
          <a:p>
            <a:pPr eaLnBrk="1" hangingPunct="1">
              <a:defRPr/>
            </a:pPr>
            <a:r>
              <a:rPr lang="en-US" sz="4400" dirty="0" smtClean="0">
                <a:solidFill>
                  <a:schemeClr val="accent1">
                    <a:lumMod val="75000"/>
                  </a:schemeClr>
                </a:solidFill>
              </a:rPr>
              <a:t>Reflection/flips</a:t>
            </a:r>
          </a:p>
          <a:p>
            <a:pPr eaLnBrk="1" hangingPunct="1">
              <a:defRPr/>
            </a:pPr>
            <a:r>
              <a:rPr lang="en-US" sz="4400" dirty="0" smtClean="0">
                <a:solidFill>
                  <a:schemeClr val="accent1">
                    <a:lumMod val="75000"/>
                  </a:schemeClr>
                </a:solidFill>
              </a:rPr>
              <a:t>Translation/slides</a:t>
            </a:r>
          </a:p>
          <a:p>
            <a:pPr eaLnBrk="1" hangingPunct="1">
              <a:defRPr/>
            </a:pPr>
            <a:r>
              <a:rPr lang="en-US" sz="4400" dirty="0" smtClean="0">
                <a:solidFill>
                  <a:schemeClr val="accent1">
                    <a:lumMod val="75000"/>
                  </a:schemeClr>
                </a:solidFill>
              </a:rPr>
              <a:t>Rotation</a:t>
            </a:r>
          </a:p>
          <a:p>
            <a:pPr eaLnBrk="1" hangingPunct="1">
              <a:buFontTx/>
              <a:buNone/>
              <a:defRPr/>
            </a:pPr>
            <a:endParaRPr lang="en-US" sz="44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152400"/>
            <a:ext cx="7696200" cy="685800"/>
          </a:xfrm>
        </p:spPr>
        <p:txBody>
          <a:bodyPr/>
          <a:lstStyle/>
          <a:p>
            <a:r>
              <a:rPr lang="en-US" smtClean="0"/>
              <a:t>Materials needed for lessons:</a:t>
            </a:r>
          </a:p>
        </p:txBody>
      </p:sp>
      <p:sp>
        <p:nvSpPr>
          <p:cNvPr id="20483" name="Content Placeholder 2"/>
          <p:cNvSpPr>
            <a:spLocks noGrp="1"/>
          </p:cNvSpPr>
          <p:nvPr>
            <p:ph idx="1"/>
          </p:nvPr>
        </p:nvSpPr>
        <p:spPr>
          <a:xfrm>
            <a:off x="304800" y="914400"/>
            <a:ext cx="8534400" cy="3048000"/>
          </a:xfrm>
        </p:spPr>
        <p:txBody>
          <a:bodyPr/>
          <a:lstStyle/>
          <a:p>
            <a:pPr>
              <a:buFontTx/>
              <a:buNone/>
            </a:pPr>
            <a:r>
              <a:rPr lang="en-US" sz="2800" smtClean="0">
                <a:solidFill>
                  <a:schemeClr val="accent2"/>
                </a:solidFill>
              </a:rPr>
              <a:t>Scissors &amp; a small mirror &amp; a ruler (can be shared)</a:t>
            </a:r>
          </a:p>
          <a:p>
            <a:pPr>
              <a:buFontTx/>
              <a:buNone/>
            </a:pPr>
            <a:r>
              <a:rPr lang="en-US" sz="2800" smtClean="0">
                <a:solidFill>
                  <a:schemeClr val="accent2"/>
                </a:solidFill>
              </a:rPr>
              <a:t>     Piece of paper about the size of an index card</a:t>
            </a:r>
          </a:p>
          <a:p>
            <a:pPr>
              <a:buFontTx/>
              <a:buNone/>
            </a:pPr>
            <a:r>
              <a:rPr lang="en-US" sz="2800" smtClean="0">
                <a:solidFill>
                  <a:schemeClr val="accent2"/>
                </a:solidFill>
              </a:rPr>
              <a:t>          Several sheets of copier paper</a:t>
            </a:r>
          </a:p>
          <a:p>
            <a:pPr>
              <a:buFontTx/>
              <a:buNone/>
            </a:pPr>
            <a:r>
              <a:rPr lang="en-US" sz="2800" smtClean="0">
                <a:solidFill>
                  <a:schemeClr val="accent2"/>
                </a:solidFill>
              </a:rPr>
              <a:t>               Pencil &amp; pushpins</a:t>
            </a:r>
          </a:p>
          <a:p>
            <a:pPr>
              <a:buFontTx/>
              <a:buNone/>
            </a:pPr>
            <a:r>
              <a:rPr lang="en-US" sz="2800" smtClean="0">
                <a:solidFill>
                  <a:schemeClr val="accent2"/>
                </a:solidFill>
              </a:rPr>
              <a:t>                   Compass &amp; protractor (can be shared)</a:t>
            </a:r>
          </a:p>
          <a:p>
            <a:pPr>
              <a:buFontTx/>
              <a:buNone/>
            </a:pPr>
            <a:endParaRPr lang="en-US" smtClean="0">
              <a:solidFill>
                <a:schemeClr val="accent2"/>
              </a:solidFill>
            </a:endParaRPr>
          </a:p>
        </p:txBody>
      </p:sp>
      <p:sp>
        <p:nvSpPr>
          <p:cNvPr id="20484" name="TextBox 6"/>
          <p:cNvSpPr txBox="1">
            <a:spLocks noChangeArrowheads="1"/>
          </p:cNvSpPr>
          <p:nvPr/>
        </p:nvSpPr>
        <p:spPr bwMode="auto">
          <a:xfrm>
            <a:off x="533400" y="4800600"/>
            <a:ext cx="7772400" cy="1508125"/>
          </a:xfrm>
          <a:prstGeom prst="rect">
            <a:avLst/>
          </a:prstGeom>
          <a:noFill/>
          <a:ln w="9525">
            <a:noFill/>
            <a:miter lim="800000"/>
            <a:headEnd/>
            <a:tailEnd/>
          </a:ln>
        </p:spPr>
        <p:txBody>
          <a:bodyPr>
            <a:prstTxWarp prst="textNoShape">
              <a:avLst/>
            </a:prstTxWarp>
            <a:spAutoFit/>
          </a:bodyPr>
          <a:lstStyle/>
          <a:p>
            <a:r>
              <a:rPr lang="en-US" sz="3600" b="1">
                <a:solidFill>
                  <a:schemeClr val="accent1"/>
                </a:solidFill>
              </a:rPr>
              <a:t>Instructions:</a:t>
            </a:r>
          </a:p>
          <a:p>
            <a:r>
              <a:rPr lang="en-US" sz="2800">
                <a:solidFill>
                  <a:schemeClr val="accent2"/>
                </a:solidFill>
              </a:rPr>
              <a:t>Cut a shape out of the paper.   It can be a thick letter, a random shape, or a scalene triangle.</a:t>
            </a:r>
          </a:p>
        </p:txBody>
      </p:sp>
      <p:sp>
        <p:nvSpPr>
          <p:cNvPr id="9" name="Lightning Bolt 8"/>
          <p:cNvSpPr/>
          <p:nvPr/>
        </p:nvSpPr>
        <p:spPr>
          <a:xfrm rot="5062113">
            <a:off x="6594476" y="3779837"/>
            <a:ext cx="1236662" cy="1293813"/>
          </a:xfrm>
          <a:prstGeom prst="lightningBolt">
            <a:avLst/>
          </a:prstGeom>
          <a:solidFill>
            <a:schemeClr val="bg1">
              <a:lumMod val="75000"/>
            </a:schemeClr>
          </a:solidFill>
          <a:ln>
            <a:solidFill>
              <a:srgbClr val="800000"/>
            </a:solidFill>
          </a:ln>
        </p:spPr>
        <p:style>
          <a:lnRef idx="1">
            <a:schemeClr val="accent1"/>
          </a:lnRef>
          <a:fillRef idx="3">
            <a:schemeClr val="accent1"/>
          </a:fillRef>
          <a:effectRef idx="2">
            <a:schemeClr val="accent1"/>
          </a:effectRef>
          <a:fontRef idx="minor">
            <a:schemeClr val="lt1"/>
          </a:fontRef>
        </p:style>
      </p:sp>
      <p:sp>
        <p:nvSpPr>
          <p:cNvPr id="10" name="Heart 9"/>
          <p:cNvSpPr/>
          <p:nvPr/>
        </p:nvSpPr>
        <p:spPr>
          <a:xfrm>
            <a:off x="4495800" y="3733800"/>
            <a:ext cx="1219200" cy="1295400"/>
          </a:xfrm>
          <a:prstGeom prst="heart">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457200"/>
            <a:ext cx="7696200" cy="685800"/>
          </a:xfrm>
        </p:spPr>
        <p:txBody>
          <a:bodyPr/>
          <a:lstStyle/>
          <a:p>
            <a:pPr eaLnBrk="1" hangingPunct="1">
              <a:defRPr/>
            </a:pPr>
            <a:r>
              <a:rPr lang="en-US" b="1" dirty="0">
                <a:solidFill>
                  <a:schemeClr val="accent2"/>
                </a:solidFill>
                <a:effectLst>
                  <a:outerShdw blurRad="38100" dist="38100" dir="2700000" algn="tl">
                    <a:srgbClr val="000000"/>
                  </a:outerShdw>
                </a:effectLst>
                <a:ea typeface="+mj-ea"/>
                <a:cs typeface="+mj-cs"/>
              </a:rPr>
              <a:t>Reflective Symmetry</a:t>
            </a:r>
          </a:p>
        </p:txBody>
      </p:sp>
      <p:pic>
        <p:nvPicPr>
          <p:cNvPr id="22531" name="Picture 4" descr="reflection"/>
          <p:cNvPicPr>
            <a:picLocks noGrp="1" noChangeAspect="1" noChangeArrowheads="1"/>
          </p:cNvPicPr>
          <p:nvPr>
            <p:ph idx="1"/>
          </p:nvPr>
        </p:nvPicPr>
        <p:blipFill>
          <a:blip r:embed="rId3"/>
          <a:srcRect/>
          <a:stretch>
            <a:fillRect/>
          </a:stretch>
        </p:blipFill>
        <p:spPr>
          <a:xfrm>
            <a:off x="228600" y="1524000"/>
            <a:ext cx="8610600" cy="2427288"/>
          </a:xfrm>
          <a:noFill/>
        </p:spPr>
      </p:pic>
      <p:sp>
        <p:nvSpPr>
          <p:cNvPr id="22532" name="Rectangle 6"/>
          <p:cNvSpPr>
            <a:spLocks noChangeArrowheads="1"/>
          </p:cNvSpPr>
          <p:nvPr/>
        </p:nvSpPr>
        <p:spPr bwMode="auto">
          <a:xfrm>
            <a:off x="990600" y="5943600"/>
            <a:ext cx="6740525" cy="369888"/>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rPr>
              <a:t>Illustration: http://mathforum.org/sum95/suzanne/symsusan.html</a:t>
            </a:r>
          </a:p>
        </p:txBody>
      </p:sp>
      <p:sp>
        <p:nvSpPr>
          <p:cNvPr id="22533" name="Text Box 7"/>
          <p:cNvSpPr txBox="1">
            <a:spLocks noChangeArrowheads="1"/>
          </p:cNvSpPr>
          <p:nvPr/>
        </p:nvSpPr>
        <p:spPr bwMode="auto">
          <a:xfrm>
            <a:off x="762000" y="4114800"/>
            <a:ext cx="7772400" cy="1384300"/>
          </a:xfrm>
          <a:prstGeom prst="rect">
            <a:avLst/>
          </a:prstGeom>
          <a:noFill/>
          <a:ln w="9525">
            <a:noFill/>
            <a:miter lim="800000"/>
            <a:headEnd/>
            <a:tailEnd/>
          </a:ln>
        </p:spPr>
        <p:txBody>
          <a:bodyPr>
            <a:prstTxWarp prst="textNoShape">
              <a:avLst/>
            </a:prstTxWarp>
            <a:spAutoFit/>
          </a:bodyPr>
          <a:lstStyle/>
          <a:p>
            <a:pPr>
              <a:spcBef>
                <a:spcPct val="50000"/>
              </a:spcBef>
            </a:pPr>
            <a:r>
              <a:rPr lang="en-US" sz="2800">
                <a:solidFill>
                  <a:schemeClr val="accent2"/>
                </a:solidFill>
              </a:rPr>
              <a:t>Every reflection (a mirror reflection) has a line of symmetry. Some have more than one.  A “mirror image” can also be called a “flip.”</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sz="quarter"/>
          </p:nvPr>
        </p:nvSpPr>
        <p:spPr>
          <a:xfrm>
            <a:off x="228600" y="381000"/>
            <a:ext cx="8610600" cy="685800"/>
          </a:xfrm>
        </p:spPr>
        <p:txBody>
          <a:bodyPr/>
          <a:lstStyle/>
          <a:p>
            <a:pPr eaLnBrk="1" hangingPunct="1">
              <a:defRPr/>
            </a:pPr>
            <a:r>
              <a:rPr lang="en-US" b="1" dirty="0">
                <a:solidFill>
                  <a:schemeClr val="accent2"/>
                </a:solidFill>
                <a:effectLst>
                  <a:outerShdw blurRad="38100" dist="38100" dir="2700000" algn="tl">
                    <a:srgbClr val="000000"/>
                  </a:outerShdw>
                </a:effectLst>
                <a:ea typeface="+mj-ea"/>
                <a:cs typeface="+mj-cs"/>
              </a:rPr>
              <a:t>Examples of Reflective Symmetry</a:t>
            </a:r>
          </a:p>
        </p:txBody>
      </p:sp>
      <p:pic>
        <p:nvPicPr>
          <p:cNvPr id="24579" name="Picture 8" descr="spaceball"/>
          <p:cNvPicPr>
            <a:picLocks noGrp="1" noChangeAspect="1" noChangeArrowheads="1"/>
          </p:cNvPicPr>
          <p:nvPr>
            <p:ph sz="quarter" idx="2"/>
          </p:nvPr>
        </p:nvPicPr>
        <p:blipFill>
          <a:blip r:embed="rId3"/>
          <a:srcRect/>
          <a:stretch>
            <a:fillRect/>
          </a:stretch>
        </p:blipFill>
        <p:spPr>
          <a:xfrm>
            <a:off x="7253288" y="2205038"/>
            <a:ext cx="9525" cy="9525"/>
          </a:xfrm>
          <a:noFill/>
        </p:spPr>
      </p:pic>
      <p:pic>
        <p:nvPicPr>
          <p:cNvPr id="24580" name="Picture 19" descr="Go to fullsize image"/>
          <p:cNvPicPr>
            <a:picLocks noGrp="1" noChangeAspect="1" noChangeArrowheads="1"/>
          </p:cNvPicPr>
          <p:nvPr>
            <p:ph sz="quarter" idx="3"/>
          </p:nvPr>
        </p:nvPicPr>
        <p:blipFill>
          <a:blip r:embed="rId4"/>
          <a:srcRect/>
          <a:stretch>
            <a:fillRect/>
          </a:stretch>
        </p:blipFill>
        <p:spPr>
          <a:xfrm>
            <a:off x="533400" y="1752600"/>
            <a:ext cx="2705100" cy="2125663"/>
          </a:xfrm>
        </p:spPr>
      </p:pic>
      <p:pic>
        <p:nvPicPr>
          <p:cNvPr id="24581" name="Picture 25" descr="Go to fullsize image"/>
          <p:cNvPicPr>
            <a:picLocks noChangeAspect="1" noChangeArrowheads="1"/>
          </p:cNvPicPr>
          <p:nvPr/>
        </p:nvPicPr>
        <p:blipFill>
          <a:blip r:embed="rId5"/>
          <a:srcRect/>
          <a:stretch>
            <a:fillRect/>
          </a:stretch>
        </p:blipFill>
        <p:spPr bwMode="auto">
          <a:xfrm>
            <a:off x="3429000" y="3124200"/>
            <a:ext cx="2590800" cy="1943100"/>
          </a:xfrm>
          <a:prstGeom prst="rect">
            <a:avLst/>
          </a:prstGeom>
          <a:noFill/>
          <a:ln w="12700">
            <a:solidFill>
              <a:schemeClr val="tx1"/>
            </a:solidFill>
            <a:miter lim="800000"/>
            <a:headEnd/>
            <a:tailEnd/>
          </a:ln>
        </p:spPr>
      </p:pic>
      <p:pic>
        <p:nvPicPr>
          <p:cNvPr id="24582" name="Picture 27" descr="Go to fullsize image"/>
          <p:cNvPicPr>
            <a:picLocks noChangeAspect="1" noChangeArrowheads="1"/>
          </p:cNvPicPr>
          <p:nvPr/>
        </p:nvPicPr>
        <p:blipFill>
          <a:blip r:embed="rId6"/>
          <a:srcRect/>
          <a:stretch>
            <a:fillRect/>
          </a:stretch>
        </p:blipFill>
        <p:spPr bwMode="auto">
          <a:xfrm>
            <a:off x="6477000" y="2133600"/>
            <a:ext cx="2124075" cy="3048000"/>
          </a:xfrm>
          <a:prstGeom prst="rect">
            <a:avLst/>
          </a:prstGeom>
          <a:noFill/>
          <a:ln w="9525">
            <a:noFill/>
            <a:miter lim="800000"/>
            <a:headEnd/>
            <a:tailEnd/>
          </a:ln>
        </p:spPr>
      </p:pic>
      <p:sp>
        <p:nvSpPr>
          <p:cNvPr id="43048" name="Line 40"/>
          <p:cNvSpPr>
            <a:spLocks noChangeShapeType="1"/>
          </p:cNvSpPr>
          <p:nvPr/>
        </p:nvSpPr>
        <p:spPr bwMode="auto">
          <a:xfrm>
            <a:off x="1905000" y="1295400"/>
            <a:ext cx="0" cy="3276600"/>
          </a:xfrm>
          <a:prstGeom prst="line">
            <a:avLst/>
          </a:prstGeom>
          <a:noFill/>
          <a:ln w="38100">
            <a:solidFill>
              <a:schemeClr val="tx1"/>
            </a:solidFill>
            <a:round/>
            <a:headEnd type="triangle" w="med" len="med"/>
            <a:tailEnd type="triangle" w="med" len="med"/>
          </a:ln>
        </p:spPr>
        <p:txBody>
          <a:bodyPr>
            <a:prstTxWarp prst="textNoShape">
              <a:avLst/>
            </a:prstTxWarp>
          </a:bodyPr>
          <a:lstStyle/>
          <a:p>
            <a:endParaRPr lang="en-US"/>
          </a:p>
        </p:txBody>
      </p:sp>
      <p:sp>
        <p:nvSpPr>
          <p:cNvPr id="43049" name="Line 41"/>
          <p:cNvSpPr>
            <a:spLocks noChangeShapeType="1"/>
          </p:cNvSpPr>
          <p:nvPr/>
        </p:nvSpPr>
        <p:spPr bwMode="auto">
          <a:xfrm>
            <a:off x="7543800" y="1524000"/>
            <a:ext cx="0" cy="4343400"/>
          </a:xfrm>
          <a:prstGeom prst="line">
            <a:avLst/>
          </a:prstGeom>
          <a:noFill/>
          <a:ln w="38100">
            <a:solidFill>
              <a:schemeClr val="tx1"/>
            </a:solidFill>
            <a:round/>
            <a:headEnd type="triangle" w="med" len="med"/>
            <a:tailEnd type="triangle" w="med" len="med"/>
          </a:ln>
        </p:spPr>
        <p:txBody>
          <a:bodyPr>
            <a:prstTxWarp prst="textNoShape">
              <a:avLst/>
            </a:prstTxWarp>
          </a:bodyPr>
          <a:lstStyle/>
          <a:p>
            <a:endParaRPr lang="en-US"/>
          </a:p>
        </p:txBody>
      </p:sp>
      <p:sp>
        <p:nvSpPr>
          <p:cNvPr id="43050" name="Line 42"/>
          <p:cNvSpPr>
            <a:spLocks noChangeShapeType="1"/>
          </p:cNvSpPr>
          <p:nvPr/>
        </p:nvSpPr>
        <p:spPr bwMode="auto">
          <a:xfrm>
            <a:off x="4724400" y="2438400"/>
            <a:ext cx="0" cy="3276600"/>
          </a:xfrm>
          <a:prstGeom prst="line">
            <a:avLst/>
          </a:prstGeom>
          <a:noFill/>
          <a:ln w="38100">
            <a:solidFill>
              <a:schemeClr val="tx1"/>
            </a:solidFill>
            <a:round/>
            <a:headEnd type="triangle" w="med" len="med"/>
            <a:tailEnd type="triangle" w="med" len="med"/>
          </a:ln>
        </p:spPr>
        <p:txBody>
          <a:bodyPr>
            <a:prstTxWarp prst="textNoShape">
              <a:avLst/>
            </a:prstTxWarp>
          </a:bodyPr>
          <a:lstStyle/>
          <a:p>
            <a:endParaRPr lang="en-US"/>
          </a:p>
        </p:txBody>
      </p:sp>
      <p:sp>
        <p:nvSpPr>
          <p:cNvPr id="24586" name="Text Box 43"/>
          <p:cNvSpPr txBox="1">
            <a:spLocks noChangeArrowheads="1"/>
          </p:cNvSpPr>
          <p:nvPr/>
        </p:nvSpPr>
        <p:spPr bwMode="auto">
          <a:xfrm>
            <a:off x="457200" y="5486400"/>
            <a:ext cx="7848600" cy="1077913"/>
          </a:xfrm>
          <a:prstGeom prst="rect">
            <a:avLst/>
          </a:prstGeom>
          <a:noFill/>
          <a:ln w="9525">
            <a:noFill/>
            <a:miter lim="800000"/>
            <a:headEnd/>
            <a:tailEnd/>
          </a:ln>
        </p:spPr>
        <p:txBody>
          <a:bodyPr>
            <a:prstTxWarp prst="textNoShape">
              <a:avLst/>
            </a:prstTxWarp>
            <a:spAutoFit/>
          </a:bodyPr>
          <a:lstStyle/>
          <a:p>
            <a:pPr>
              <a:spcBef>
                <a:spcPct val="50000"/>
              </a:spcBef>
            </a:pPr>
            <a:r>
              <a:rPr lang="en-US" sz="3200">
                <a:solidFill>
                  <a:schemeClr val="accent2"/>
                </a:solidFill>
              </a:rPr>
              <a:t>Can you find the line of reflection in each object?  (click to see)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49"/>
                                        </p:tgtEl>
                                        <p:attrNameLst>
                                          <p:attrName>style.visibility</p:attrName>
                                        </p:attrNameLst>
                                      </p:cBhvr>
                                      <p:to>
                                        <p:strVal val="visible"/>
                                      </p:to>
                                    </p:set>
                                    <p:anim calcmode="lin" valueType="num">
                                      <p:cBhvr additive="base">
                                        <p:cTn id="7" dur="500" fill="hold"/>
                                        <p:tgtEl>
                                          <p:spTgt spid="43049"/>
                                        </p:tgtEl>
                                        <p:attrNameLst>
                                          <p:attrName>ppt_x</p:attrName>
                                        </p:attrNameLst>
                                      </p:cBhvr>
                                      <p:tavLst>
                                        <p:tav tm="0">
                                          <p:val>
                                            <p:strVal val="#ppt_x"/>
                                          </p:val>
                                        </p:tav>
                                        <p:tav tm="100000">
                                          <p:val>
                                            <p:strVal val="#ppt_x"/>
                                          </p:val>
                                        </p:tav>
                                      </p:tavLst>
                                    </p:anim>
                                    <p:anim calcmode="lin" valueType="num">
                                      <p:cBhvr additive="base">
                                        <p:cTn id="8" dur="500" fill="hold"/>
                                        <p:tgtEl>
                                          <p:spTgt spid="4304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3050"/>
                                        </p:tgtEl>
                                        <p:attrNameLst>
                                          <p:attrName>style.visibility</p:attrName>
                                        </p:attrNameLst>
                                      </p:cBhvr>
                                      <p:to>
                                        <p:strVal val="visible"/>
                                      </p:to>
                                    </p:set>
                                    <p:anim calcmode="lin" valueType="num">
                                      <p:cBhvr additive="base">
                                        <p:cTn id="11" dur="500" fill="hold"/>
                                        <p:tgtEl>
                                          <p:spTgt spid="43050"/>
                                        </p:tgtEl>
                                        <p:attrNameLst>
                                          <p:attrName>ppt_x</p:attrName>
                                        </p:attrNameLst>
                                      </p:cBhvr>
                                      <p:tavLst>
                                        <p:tav tm="0">
                                          <p:val>
                                            <p:strVal val="#ppt_x"/>
                                          </p:val>
                                        </p:tav>
                                        <p:tav tm="100000">
                                          <p:val>
                                            <p:strVal val="#ppt_x"/>
                                          </p:val>
                                        </p:tav>
                                      </p:tavLst>
                                    </p:anim>
                                    <p:anim calcmode="lin" valueType="num">
                                      <p:cBhvr additive="base">
                                        <p:cTn id="12" dur="500" fill="hold"/>
                                        <p:tgtEl>
                                          <p:spTgt spid="4305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3048"/>
                                        </p:tgtEl>
                                        <p:attrNameLst>
                                          <p:attrName>style.visibility</p:attrName>
                                        </p:attrNameLst>
                                      </p:cBhvr>
                                      <p:to>
                                        <p:strVal val="visible"/>
                                      </p:to>
                                    </p:set>
                                    <p:anim calcmode="lin" valueType="num">
                                      <p:cBhvr additive="base">
                                        <p:cTn id="15" dur="500" fill="hold"/>
                                        <p:tgtEl>
                                          <p:spTgt spid="43048"/>
                                        </p:tgtEl>
                                        <p:attrNameLst>
                                          <p:attrName>ppt_x</p:attrName>
                                        </p:attrNameLst>
                                      </p:cBhvr>
                                      <p:tavLst>
                                        <p:tav tm="0">
                                          <p:val>
                                            <p:strVal val="#ppt_x"/>
                                          </p:val>
                                        </p:tav>
                                        <p:tav tm="100000">
                                          <p:val>
                                            <p:strVal val="#ppt_x"/>
                                          </p:val>
                                        </p:tav>
                                      </p:tavLst>
                                    </p:anim>
                                    <p:anim calcmode="lin" valueType="num">
                                      <p:cBhvr additive="base">
                                        <p:cTn id="16" dur="500" fill="hold"/>
                                        <p:tgtEl>
                                          <p:spTgt spid="430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48" grpId="0" animBg="1"/>
      <p:bldP spid="43049" grpId="0" animBg="1"/>
      <p:bldP spid="43050"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sz="quarter"/>
          </p:nvPr>
        </p:nvSpPr>
        <p:spPr>
          <a:xfrm>
            <a:off x="381000" y="152400"/>
            <a:ext cx="7696200" cy="685800"/>
          </a:xfrm>
        </p:spPr>
        <p:txBody>
          <a:bodyPr/>
          <a:lstStyle/>
          <a:p>
            <a:r>
              <a:rPr lang="en-US" smtClean="0"/>
              <a:t>Instructions:</a:t>
            </a:r>
          </a:p>
        </p:txBody>
      </p:sp>
      <p:sp>
        <p:nvSpPr>
          <p:cNvPr id="26627" name="Content Placeholder 3"/>
          <p:cNvSpPr>
            <a:spLocks noGrp="1"/>
          </p:cNvSpPr>
          <p:nvPr>
            <p:ph sz="quarter" idx="2"/>
          </p:nvPr>
        </p:nvSpPr>
        <p:spPr>
          <a:xfrm>
            <a:off x="685800" y="914400"/>
            <a:ext cx="7772400" cy="1905000"/>
          </a:xfrm>
        </p:spPr>
        <p:txBody>
          <a:bodyPr/>
          <a:lstStyle/>
          <a:p>
            <a:pPr>
              <a:buFontTx/>
              <a:buNone/>
            </a:pPr>
            <a:r>
              <a:rPr lang="en-US" sz="2800" smtClean="0">
                <a:solidFill>
                  <a:srgbClr val="0000FF"/>
                </a:solidFill>
              </a:rPr>
              <a:t>Place your object on a flat surface.</a:t>
            </a:r>
          </a:p>
          <a:p>
            <a:pPr>
              <a:buFontTx/>
              <a:buNone/>
            </a:pPr>
            <a:r>
              <a:rPr lang="en-US" sz="2800" smtClean="0">
                <a:solidFill>
                  <a:srgbClr val="0000FF"/>
                </a:solidFill>
              </a:rPr>
              <a:t>Put a mirror at a 90 degree angle to your object.  Notice how it reflects.  Move the mirror farther away and watch what happens.</a:t>
            </a:r>
          </a:p>
          <a:p>
            <a:pPr>
              <a:buFontTx/>
              <a:buNone/>
            </a:pPr>
            <a:endParaRPr lang="en-US" smtClean="0">
              <a:solidFill>
                <a:srgbClr val="0000FF"/>
              </a:solidFill>
            </a:endParaRPr>
          </a:p>
          <a:p>
            <a:pPr>
              <a:buFontTx/>
              <a:buNone/>
            </a:pPr>
            <a:r>
              <a:rPr lang="en-US" smtClean="0">
                <a:solidFill>
                  <a:srgbClr val="0000FF"/>
                </a:solidFill>
              </a:rPr>
              <a:t>Now draw a straight line on your paper.  This will be your line of reflection.</a:t>
            </a:r>
          </a:p>
          <a:p>
            <a:pPr>
              <a:buFontTx/>
              <a:buNone/>
            </a:pPr>
            <a:r>
              <a:rPr lang="en-US" smtClean="0">
                <a:solidFill>
                  <a:srgbClr val="0000FF"/>
                </a:solidFill>
              </a:rPr>
              <a:t>Make your object reflect across the line.  </a:t>
            </a:r>
          </a:p>
        </p:txBody>
      </p:sp>
      <p:sp>
        <p:nvSpPr>
          <p:cNvPr id="7" name="Heart 6"/>
          <p:cNvSpPr/>
          <p:nvPr/>
        </p:nvSpPr>
        <p:spPr>
          <a:xfrm rot="5400000">
            <a:off x="2590800" y="5638800"/>
            <a:ext cx="914400" cy="914400"/>
          </a:xfrm>
          <a:prstGeom prst="hear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Heart 9"/>
          <p:cNvSpPr/>
          <p:nvPr/>
        </p:nvSpPr>
        <p:spPr>
          <a:xfrm rot="16200000">
            <a:off x="5638800" y="5638800"/>
            <a:ext cx="914400" cy="914400"/>
          </a:xfrm>
          <a:prstGeom prst="hear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2" name="Straight Connector 11"/>
          <p:cNvCxnSpPr/>
          <p:nvPr/>
        </p:nvCxnSpPr>
        <p:spPr>
          <a:xfrm rot="5400000">
            <a:off x="4039394" y="6019006"/>
            <a:ext cx="1066800" cy="1588"/>
          </a:xfrm>
          <a:prstGeom prst="line">
            <a:avLst/>
          </a:prstGeom>
          <a:ln>
            <a:solidFill>
              <a:schemeClr val="bg2">
                <a:lumMod val="5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b="1" dirty="0">
                <a:solidFill>
                  <a:schemeClr val="accent2"/>
                </a:solidFill>
                <a:effectLst>
                  <a:outerShdw blurRad="38100" dist="38100" dir="2700000" algn="tl">
                    <a:srgbClr val="000000"/>
                  </a:outerShdw>
                </a:effectLst>
                <a:ea typeface="+mj-ea"/>
                <a:cs typeface="+mj-cs"/>
              </a:rPr>
              <a:t>Translational Symmetry</a:t>
            </a:r>
          </a:p>
        </p:txBody>
      </p:sp>
      <p:sp>
        <p:nvSpPr>
          <p:cNvPr id="28675" name="Rectangle 4"/>
          <p:cNvSpPr>
            <a:spLocks noChangeArrowheads="1"/>
          </p:cNvSpPr>
          <p:nvPr/>
        </p:nvSpPr>
        <p:spPr bwMode="auto">
          <a:xfrm>
            <a:off x="914400" y="6172200"/>
            <a:ext cx="6740525" cy="369888"/>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rPr>
              <a:t>Illustration: http://mathforum.org/sum95/suzanne/symsusan.html</a:t>
            </a:r>
          </a:p>
        </p:txBody>
      </p:sp>
      <p:pic>
        <p:nvPicPr>
          <p:cNvPr id="28676" name="Picture 5" descr="translation"/>
          <p:cNvPicPr>
            <a:picLocks noGrp="1" noChangeAspect="1" noChangeArrowheads="1"/>
          </p:cNvPicPr>
          <p:nvPr>
            <p:ph idx="1"/>
          </p:nvPr>
        </p:nvPicPr>
        <p:blipFill>
          <a:blip r:embed="rId2"/>
          <a:srcRect/>
          <a:stretch>
            <a:fillRect/>
          </a:stretch>
        </p:blipFill>
        <p:spPr>
          <a:xfrm>
            <a:off x="533400" y="990600"/>
            <a:ext cx="8305800" cy="2482850"/>
          </a:xfrm>
          <a:noFill/>
        </p:spPr>
      </p:pic>
      <p:sp>
        <p:nvSpPr>
          <p:cNvPr id="28677" name="Text Box 7"/>
          <p:cNvSpPr txBox="1">
            <a:spLocks noChangeArrowheads="1"/>
          </p:cNvSpPr>
          <p:nvPr/>
        </p:nvSpPr>
        <p:spPr bwMode="auto">
          <a:xfrm>
            <a:off x="457200" y="3810000"/>
            <a:ext cx="8458200" cy="2032000"/>
          </a:xfrm>
          <a:prstGeom prst="rect">
            <a:avLst/>
          </a:prstGeom>
          <a:noFill/>
          <a:ln w="9525">
            <a:noFill/>
            <a:miter lim="800000"/>
            <a:headEnd/>
            <a:tailEnd/>
          </a:ln>
        </p:spPr>
        <p:txBody>
          <a:bodyPr>
            <a:prstTxWarp prst="textNoShape">
              <a:avLst/>
            </a:prstTxWarp>
            <a:spAutoFit/>
          </a:bodyPr>
          <a:lstStyle/>
          <a:p>
            <a:pPr>
              <a:spcBef>
                <a:spcPct val="50000"/>
              </a:spcBef>
            </a:pPr>
            <a:r>
              <a:rPr lang="en-US" sz="2800" b="1">
                <a:solidFill>
                  <a:schemeClr val="bg2"/>
                </a:solidFill>
              </a:rPr>
              <a:t>Every translation has a distance and a direction.</a:t>
            </a:r>
          </a:p>
          <a:p>
            <a:pPr>
              <a:spcBef>
                <a:spcPct val="50000"/>
              </a:spcBef>
            </a:pPr>
            <a:r>
              <a:rPr lang="en-US" sz="2800" b="1">
                <a:solidFill>
                  <a:schemeClr val="accent2"/>
                </a:solidFill>
              </a:rPr>
              <a:t>Translations are not rotated or reflected…the shape remains the same size.  A translated object can go up, down, sideways, or diagonally.</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9698" name="Picture 18" descr="Go to fullsize image"/>
          <p:cNvPicPr>
            <a:picLocks noGrp="1" noChangeAspect="1" noChangeArrowheads="1"/>
          </p:cNvPicPr>
          <p:nvPr>
            <p:ph sz="half" idx="2"/>
          </p:nvPr>
        </p:nvPicPr>
        <p:blipFill>
          <a:blip r:embed="rId3"/>
          <a:srcRect/>
          <a:stretch>
            <a:fillRect/>
          </a:stretch>
        </p:blipFill>
        <p:spPr>
          <a:xfrm>
            <a:off x="5105400" y="3733800"/>
            <a:ext cx="2971800" cy="2047875"/>
          </a:xfrm>
        </p:spPr>
      </p:pic>
      <p:sp>
        <p:nvSpPr>
          <p:cNvPr id="33794" name="Rectangle 2"/>
          <p:cNvSpPr>
            <a:spLocks noGrp="1" noChangeArrowheads="1"/>
          </p:cNvSpPr>
          <p:nvPr>
            <p:ph type="title"/>
          </p:nvPr>
        </p:nvSpPr>
        <p:spPr>
          <a:xfrm>
            <a:off x="1219200" y="381000"/>
            <a:ext cx="8839200" cy="685800"/>
          </a:xfrm>
        </p:spPr>
        <p:txBody>
          <a:bodyPr/>
          <a:lstStyle/>
          <a:p>
            <a:pPr eaLnBrk="1" hangingPunct="1">
              <a:defRPr/>
            </a:pPr>
            <a:r>
              <a:rPr lang="en-US" b="1">
                <a:solidFill>
                  <a:schemeClr val="accent2"/>
                </a:solidFill>
                <a:effectLst>
                  <a:outerShdw blurRad="38100" dist="38100" dir="2700000" algn="tl">
                    <a:srgbClr val="000000"/>
                  </a:outerShdw>
                </a:effectLst>
              </a:rPr>
              <a:t>Examples of Translational               Symmetry</a:t>
            </a:r>
          </a:p>
        </p:txBody>
      </p:sp>
      <p:pic>
        <p:nvPicPr>
          <p:cNvPr id="29700" name="Picture 4" descr="escher tess 4"/>
          <p:cNvPicPr>
            <a:picLocks noGrp="1" noChangeAspect="1" noChangeArrowheads="1"/>
          </p:cNvPicPr>
          <p:nvPr>
            <p:ph sz="half" idx="1"/>
          </p:nvPr>
        </p:nvPicPr>
        <p:blipFill>
          <a:blip r:embed="rId4"/>
          <a:srcRect/>
          <a:stretch>
            <a:fillRect/>
          </a:stretch>
        </p:blipFill>
        <p:spPr>
          <a:xfrm>
            <a:off x="914400" y="1447800"/>
            <a:ext cx="2846388" cy="4257675"/>
          </a:xfrm>
          <a:noFill/>
        </p:spPr>
      </p:pic>
      <p:sp>
        <p:nvSpPr>
          <p:cNvPr id="29701" name="WordArt 8"/>
          <p:cNvSpPr>
            <a:spLocks noChangeArrowheads="1" noChangeShapeType="1" noTextEdit="1"/>
          </p:cNvSpPr>
          <p:nvPr/>
        </p:nvSpPr>
        <p:spPr bwMode="auto">
          <a:xfrm>
            <a:off x="4038600" y="1295400"/>
            <a:ext cx="2286000" cy="7239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63500" dist="38099" dir="2700000" sy="50000" kx="2115830" algn="bl" rotWithShape="0">
                    <a:srgbClr val="C0C0C0">
                      <a:alpha val="79999"/>
                    </a:srgbClr>
                  </a:outerShdw>
                </a:effectLst>
                <a:latin typeface="Arial Black"/>
                <a:ea typeface="Arial Black"/>
                <a:cs typeface="Arial Black"/>
              </a:rPr>
              <a:t>Quilt</a:t>
            </a:r>
          </a:p>
        </p:txBody>
      </p:sp>
      <p:sp>
        <p:nvSpPr>
          <p:cNvPr id="29702" name="WordArt 9"/>
          <p:cNvSpPr>
            <a:spLocks noChangeArrowheads="1" noChangeShapeType="1" noTextEdit="1"/>
          </p:cNvSpPr>
          <p:nvPr/>
        </p:nvSpPr>
        <p:spPr bwMode="auto">
          <a:xfrm>
            <a:off x="5943600" y="3124200"/>
            <a:ext cx="1238250" cy="647700"/>
          </a:xfrm>
          <a:prstGeom prst="rect">
            <a:avLst/>
          </a:prstGeom>
        </p:spPr>
        <p:txBody>
          <a:bodyPr wrap="none" fromWordArt="1">
            <a:prstTxWarp prst="textPlain">
              <a:avLst>
                <a:gd name="adj" fmla="val 50000"/>
              </a:avLst>
            </a:prstTxWarp>
          </a:bodyPr>
          <a:lstStyle/>
          <a:p>
            <a:pPr algn="ctr"/>
            <a:endPar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63500" dist="38099" dir="2700000" sy="50000" kx="2115830" algn="bl" rotWithShape="0">
                  <a:srgbClr val="C0C0C0">
                    <a:alpha val="79999"/>
                  </a:srgbClr>
                </a:outerShdw>
              </a:effectLst>
              <a:latin typeface="Arial Black"/>
              <a:ea typeface="Arial Black"/>
              <a:cs typeface="Arial Black"/>
            </a:endParaRPr>
          </a:p>
        </p:txBody>
      </p:sp>
      <p:sp>
        <p:nvSpPr>
          <p:cNvPr id="33805" name="AutoShape 13"/>
          <p:cNvSpPr>
            <a:spLocks noChangeArrowheads="1"/>
          </p:cNvSpPr>
          <p:nvPr/>
        </p:nvSpPr>
        <p:spPr bwMode="auto">
          <a:xfrm rot="3094944">
            <a:off x="2775744" y="2939256"/>
            <a:ext cx="914400" cy="217488"/>
          </a:xfrm>
          <a:prstGeom prst="leftRightArrow">
            <a:avLst>
              <a:gd name="adj1" fmla="val 50000"/>
              <a:gd name="adj2" fmla="val 84087"/>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3806" name="AutoShape 14"/>
          <p:cNvSpPr>
            <a:spLocks noChangeArrowheads="1"/>
          </p:cNvSpPr>
          <p:nvPr/>
        </p:nvSpPr>
        <p:spPr bwMode="auto">
          <a:xfrm rot="180363">
            <a:off x="6172200" y="5638800"/>
            <a:ext cx="914400" cy="217488"/>
          </a:xfrm>
          <a:prstGeom prst="leftRightArrow">
            <a:avLst>
              <a:gd name="adj1" fmla="val 50000"/>
              <a:gd name="adj2" fmla="val 84087"/>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3807" name="AutoShape 15"/>
          <p:cNvSpPr>
            <a:spLocks noChangeArrowheads="1"/>
          </p:cNvSpPr>
          <p:nvPr/>
        </p:nvSpPr>
        <p:spPr bwMode="auto">
          <a:xfrm rot="5400000">
            <a:off x="4890294" y="2196306"/>
            <a:ext cx="454025" cy="328613"/>
          </a:xfrm>
          <a:prstGeom prst="leftRightArrow">
            <a:avLst>
              <a:gd name="adj1" fmla="val 50000"/>
              <a:gd name="adj2" fmla="val 27633"/>
            </a:avLst>
          </a:prstGeom>
          <a:solidFill>
            <a:schemeClr val="accent6">
              <a:lumMod val="60000"/>
              <a:lumOff val="40000"/>
            </a:schemeClr>
          </a:solidFill>
          <a:ln w="25400">
            <a:solidFill>
              <a:schemeClr val="tx1"/>
            </a:solidFill>
            <a:miter lim="800000"/>
            <a:headEnd/>
            <a:tailEnd/>
          </a:ln>
        </p:spPr>
        <p:txBody>
          <a:bodyPr wrap="none" anchor="ctr">
            <a:prstTxWarp prst="textNoShape">
              <a:avLst/>
            </a:prstTxWarp>
          </a:bodyPr>
          <a:lstStyle/>
          <a:p>
            <a:pPr>
              <a:defRPr/>
            </a:pPr>
            <a:endParaRPr lang="en-US"/>
          </a:p>
        </p:txBody>
      </p:sp>
      <p:sp>
        <p:nvSpPr>
          <p:cNvPr id="29706" name="Text Box 16"/>
          <p:cNvSpPr txBox="1">
            <a:spLocks noChangeArrowheads="1"/>
          </p:cNvSpPr>
          <p:nvPr/>
        </p:nvSpPr>
        <p:spPr bwMode="auto">
          <a:xfrm>
            <a:off x="304800" y="5903913"/>
            <a:ext cx="8534400" cy="954087"/>
          </a:xfrm>
          <a:prstGeom prst="rect">
            <a:avLst/>
          </a:prstGeom>
          <a:noFill/>
          <a:ln w="9525">
            <a:noFill/>
            <a:miter lim="800000"/>
            <a:headEnd/>
            <a:tailEnd/>
          </a:ln>
        </p:spPr>
        <p:txBody>
          <a:bodyPr>
            <a:prstTxWarp prst="textNoShape">
              <a:avLst/>
            </a:prstTxWarp>
            <a:spAutoFit/>
          </a:bodyPr>
          <a:lstStyle/>
          <a:p>
            <a:pPr>
              <a:spcBef>
                <a:spcPct val="50000"/>
              </a:spcBef>
            </a:pPr>
            <a:r>
              <a:rPr lang="en-US" sz="2800">
                <a:solidFill>
                  <a:schemeClr val="accent2"/>
                </a:solidFill>
              </a:rPr>
              <a:t>The objects simply move from one position to another retaining size and shape.</a:t>
            </a:r>
          </a:p>
        </p:txBody>
      </p:sp>
      <p:sp>
        <p:nvSpPr>
          <p:cNvPr id="29707" name="WordArt 8"/>
          <p:cNvSpPr>
            <a:spLocks noChangeArrowheads="1" noChangeShapeType="1" noTextEdit="1"/>
          </p:cNvSpPr>
          <p:nvPr/>
        </p:nvSpPr>
        <p:spPr bwMode="auto">
          <a:xfrm>
            <a:off x="4038600" y="2819400"/>
            <a:ext cx="2362200" cy="7239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63500" dist="38099" dir="2700000" sy="50000" kx="2115830" algn="bl" rotWithShape="0">
                    <a:srgbClr val="C0C0C0">
                      <a:alpha val="79999"/>
                    </a:srgbClr>
                  </a:outerShdw>
                </a:effectLst>
                <a:latin typeface="Arial Black"/>
                <a:ea typeface="Arial Black"/>
                <a:cs typeface="Arial Black"/>
              </a:rPr>
              <a:t>Quilt</a:t>
            </a:r>
          </a:p>
        </p:txBody>
      </p:sp>
      <p:sp>
        <p:nvSpPr>
          <p:cNvPr id="12" name="AutoShape 15"/>
          <p:cNvSpPr>
            <a:spLocks noChangeArrowheads="1"/>
          </p:cNvSpPr>
          <p:nvPr/>
        </p:nvSpPr>
        <p:spPr bwMode="auto">
          <a:xfrm rot="1972631">
            <a:off x="5919788" y="2001838"/>
            <a:ext cx="454025" cy="328612"/>
          </a:xfrm>
          <a:prstGeom prst="leftRightArrow">
            <a:avLst>
              <a:gd name="adj1" fmla="val 50000"/>
              <a:gd name="adj2" fmla="val 27633"/>
            </a:avLst>
          </a:prstGeom>
          <a:solidFill>
            <a:schemeClr val="accent6">
              <a:lumMod val="60000"/>
              <a:lumOff val="40000"/>
            </a:schemeClr>
          </a:solidFill>
          <a:ln w="25400">
            <a:solidFill>
              <a:schemeClr val="tx1"/>
            </a:solidFill>
            <a:miter lim="800000"/>
            <a:headEnd/>
            <a:tailEnd/>
          </a:ln>
        </p:spPr>
        <p:txBody>
          <a:bodyPr wrap="none" anchor="ctr">
            <a:prstTxWarp prst="textNoShape">
              <a:avLst/>
            </a:prstTxWarp>
          </a:bodyPr>
          <a:lstStyle/>
          <a:p>
            <a:pPr>
              <a:defRPr/>
            </a:pPr>
            <a:endParaRPr lang="en-US"/>
          </a:p>
        </p:txBody>
      </p:sp>
      <p:sp>
        <p:nvSpPr>
          <p:cNvPr id="14" name="Rectangle 13"/>
          <p:cNvSpPr/>
          <p:nvPr/>
        </p:nvSpPr>
        <p:spPr>
          <a:xfrm>
            <a:off x="5854846" y="1981200"/>
            <a:ext cx="3289154" cy="1200329"/>
          </a:xfrm>
          <a:prstGeom prst="rect">
            <a:avLst/>
          </a:prstGeom>
        </p:spPr>
        <p:txBody>
          <a:bodyPr>
            <a:spAutoFit/>
          </a:bodyPr>
          <a:lstStyle/>
          <a:p>
            <a:pPr algn="ctr">
              <a:defRPr/>
            </a:pPr>
            <a:r>
              <a:rPr lang="en-US" sz="72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63500" dist="38099" dir="2700000" sy="50000" kx="2115830" algn="bl" rotWithShape="0">
                    <a:srgbClr val="C0C0C0">
                      <a:alpha val="79999"/>
                    </a:srgbClr>
                  </a:outerShdw>
                </a:effectLst>
                <a:latin typeface="Arial Black"/>
                <a:ea typeface="Arial Black"/>
                <a:cs typeface="Arial Black"/>
              </a:rPr>
              <a:t>Quilt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805"/>
                                        </p:tgtEl>
                                        <p:attrNameLst>
                                          <p:attrName>style.visibility</p:attrName>
                                        </p:attrNameLst>
                                      </p:cBhvr>
                                      <p:to>
                                        <p:strVal val="visible"/>
                                      </p:to>
                                    </p:set>
                                    <p:anim calcmode="lin" valueType="num">
                                      <p:cBhvr additive="base">
                                        <p:cTn id="7" dur="500" fill="hold"/>
                                        <p:tgtEl>
                                          <p:spTgt spid="33805"/>
                                        </p:tgtEl>
                                        <p:attrNameLst>
                                          <p:attrName>ppt_x</p:attrName>
                                        </p:attrNameLst>
                                      </p:cBhvr>
                                      <p:tavLst>
                                        <p:tav tm="0">
                                          <p:val>
                                            <p:strVal val="#ppt_x"/>
                                          </p:val>
                                        </p:tav>
                                        <p:tav tm="100000">
                                          <p:val>
                                            <p:strVal val="#ppt_x"/>
                                          </p:val>
                                        </p:tav>
                                      </p:tavLst>
                                    </p:anim>
                                    <p:anim calcmode="lin" valueType="num">
                                      <p:cBhvr additive="base">
                                        <p:cTn id="8" dur="500" fill="hold"/>
                                        <p:tgtEl>
                                          <p:spTgt spid="338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806"/>
                                        </p:tgtEl>
                                        <p:attrNameLst>
                                          <p:attrName>style.visibility</p:attrName>
                                        </p:attrNameLst>
                                      </p:cBhvr>
                                      <p:to>
                                        <p:strVal val="visible"/>
                                      </p:to>
                                    </p:set>
                                    <p:anim calcmode="lin" valueType="num">
                                      <p:cBhvr additive="base">
                                        <p:cTn id="11" dur="500" fill="hold"/>
                                        <p:tgtEl>
                                          <p:spTgt spid="33806"/>
                                        </p:tgtEl>
                                        <p:attrNameLst>
                                          <p:attrName>ppt_x</p:attrName>
                                        </p:attrNameLst>
                                      </p:cBhvr>
                                      <p:tavLst>
                                        <p:tav tm="0">
                                          <p:val>
                                            <p:strVal val="#ppt_x"/>
                                          </p:val>
                                        </p:tav>
                                        <p:tav tm="100000">
                                          <p:val>
                                            <p:strVal val="#ppt_x"/>
                                          </p:val>
                                        </p:tav>
                                      </p:tavLst>
                                    </p:anim>
                                    <p:anim calcmode="lin" valueType="num">
                                      <p:cBhvr additive="base">
                                        <p:cTn id="12" dur="500" fill="hold"/>
                                        <p:tgtEl>
                                          <p:spTgt spid="3380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3807"/>
                                        </p:tgtEl>
                                        <p:attrNameLst>
                                          <p:attrName>style.visibility</p:attrName>
                                        </p:attrNameLst>
                                      </p:cBhvr>
                                      <p:to>
                                        <p:strVal val="visible"/>
                                      </p:to>
                                    </p:set>
                                    <p:anim calcmode="lin" valueType="num">
                                      <p:cBhvr additive="base">
                                        <p:cTn id="15" dur="500" fill="hold"/>
                                        <p:tgtEl>
                                          <p:spTgt spid="33807"/>
                                        </p:tgtEl>
                                        <p:attrNameLst>
                                          <p:attrName>ppt_x</p:attrName>
                                        </p:attrNameLst>
                                      </p:cBhvr>
                                      <p:tavLst>
                                        <p:tav tm="0">
                                          <p:val>
                                            <p:strVal val="#ppt_x"/>
                                          </p:val>
                                        </p:tav>
                                        <p:tav tm="100000">
                                          <p:val>
                                            <p:strVal val="#ppt_x"/>
                                          </p:val>
                                        </p:tav>
                                      </p:tavLst>
                                    </p:anim>
                                    <p:anim calcmode="lin" valueType="num">
                                      <p:cBhvr additive="base">
                                        <p:cTn id="16" dur="500" fill="hold"/>
                                        <p:tgtEl>
                                          <p:spTgt spid="3380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5" grpId="0" animBg="1"/>
      <p:bldP spid="33806" grpId="0" animBg="1"/>
      <p:bldP spid="33807" grpId="0" animBg="1"/>
      <p:bldP spid="12"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a:xfrm>
            <a:off x="304800" y="228600"/>
            <a:ext cx="7696200" cy="685800"/>
          </a:xfrm>
        </p:spPr>
        <p:txBody>
          <a:bodyPr/>
          <a:lstStyle/>
          <a:p>
            <a:r>
              <a:rPr lang="en-US" smtClean="0"/>
              <a:t>Materials needed:</a:t>
            </a:r>
          </a:p>
        </p:txBody>
      </p:sp>
      <p:sp>
        <p:nvSpPr>
          <p:cNvPr id="31747" name="Content Placeholder 2"/>
          <p:cNvSpPr>
            <a:spLocks noGrp="1"/>
          </p:cNvSpPr>
          <p:nvPr>
            <p:ph sz="half" idx="1"/>
          </p:nvPr>
        </p:nvSpPr>
        <p:spPr>
          <a:xfrm>
            <a:off x="609600" y="914400"/>
            <a:ext cx="3771900" cy="2133600"/>
          </a:xfrm>
        </p:spPr>
        <p:txBody>
          <a:bodyPr/>
          <a:lstStyle/>
          <a:p>
            <a:r>
              <a:rPr lang="en-US" smtClean="0">
                <a:solidFill>
                  <a:srgbClr val="3366FF"/>
                </a:solidFill>
              </a:rPr>
              <a:t>Object from previous lesson.</a:t>
            </a:r>
          </a:p>
          <a:p>
            <a:r>
              <a:rPr lang="en-US" smtClean="0">
                <a:solidFill>
                  <a:srgbClr val="3366FF"/>
                </a:solidFill>
              </a:rPr>
              <a:t>Blank paper</a:t>
            </a:r>
          </a:p>
          <a:p>
            <a:r>
              <a:rPr lang="en-US" smtClean="0">
                <a:solidFill>
                  <a:srgbClr val="3366FF"/>
                </a:solidFill>
              </a:rPr>
              <a:t>Pencil </a:t>
            </a:r>
          </a:p>
        </p:txBody>
      </p:sp>
      <p:sp>
        <p:nvSpPr>
          <p:cNvPr id="31748" name="Content Placeholder 3"/>
          <p:cNvSpPr>
            <a:spLocks noGrp="1"/>
          </p:cNvSpPr>
          <p:nvPr>
            <p:ph sz="half" idx="2"/>
          </p:nvPr>
        </p:nvSpPr>
        <p:spPr>
          <a:xfrm>
            <a:off x="4267200" y="990600"/>
            <a:ext cx="3771900" cy="685800"/>
          </a:xfrm>
        </p:spPr>
        <p:txBody>
          <a:bodyPr/>
          <a:lstStyle/>
          <a:p>
            <a:pPr>
              <a:buFontTx/>
              <a:buNone/>
            </a:pPr>
            <a:r>
              <a:rPr lang="en-US" sz="3200" smtClean="0">
                <a:solidFill>
                  <a:schemeClr val="accent1"/>
                </a:solidFill>
              </a:rPr>
              <a:t>Instructions:</a:t>
            </a:r>
          </a:p>
          <a:p>
            <a:pPr>
              <a:buFontTx/>
              <a:buNone/>
            </a:pPr>
            <a:endParaRPr lang="en-US" sz="3200" smtClean="0">
              <a:solidFill>
                <a:schemeClr val="accent1"/>
              </a:solidFill>
            </a:endParaRPr>
          </a:p>
        </p:txBody>
      </p:sp>
      <p:sp>
        <p:nvSpPr>
          <p:cNvPr id="5" name="TextBox 4"/>
          <p:cNvSpPr txBox="1"/>
          <p:nvPr/>
        </p:nvSpPr>
        <p:spPr>
          <a:xfrm>
            <a:off x="4038600" y="1600200"/>
            <a:ext cx="4953000" cy="5016500"/>
          </a:xfrm>
          <a:prstGeom prst="rect">
            <a:avLst/>
          </a:prstGeom>
          <a:noFill/>
        </p:spPr>
        <p:txBody>
          <a:bodyPr>
            <a:prstTxWarp prst="textNoShape">
              <a:avLst/>
            </a:prstTxWarp>
            <a:spAutoFit/>
          </a:bodyPr>
          <a:lstStyle/>
          <a:p>
            <a:r>
              <a:rPr lang="en-US" sz="3200">
                <a:solidFill>
                  <a:srgbClr val="600000"/>
                </a:solidFill>
              </a:rPr>
              <a:t>Trace the object on the paper.  Now move it in any direction, and trace it again. </a:t>
            </a:r>
          </a:p>
          <a:p>
            <a:r>
              <a:rPr lang="en-US" sz="3200">
                <a:solidFill>
                  <a:srgbClr val="600000"/>
                </a:solidFill>
              </a:rPr>
              <a:t>Describe what you did using compass directions and distance in centimeters.</a:t>
            </a:r>
          </a:p>
          <a:p>
            <a:r>
              <a:rPr lang="en-US" sz="3200" b="1">
                <a:solidFill>
                  <a:srgbClr val="600000"/>
                </a:solidFill>
              </a:rPr>
              <a:t>This is translational symmetry or a slide.</a:t>
            </a:r>
          </a:p>
        </p:txBody>
      </p:sp>
      <p:sp>
        <p:nvSpPr>
          <p:cNvPr id="6" name="7-Point Star 5"/>
          <p:cNvSpPr/>
          <p:nvPr/>
        </p:nvSpPr>
        <p:spPr>
          <a:xfrm>
            <a:off x="228600" y="2971800"/>
            <a:ext cx="2000250" cy="1616075"/>
          </a:xfrm>
          <a:prstGeom prst="star7">
            <a:avLst/>
          </a:prstGeom>
          <a:ln>
            <a:solidFill>
              <a:srgbClr val="660066"/>
            </a:solidFill>
          </a:ln>
        </p:spPr>
        <p:style>
          <a:lnRef idx="1">
            <a:schemeClr val="accent1"/>
          </a:lnRef>
          <a:fillRef idx="3">
            <a:schemeClr val="accent1"/>
          </a:fillRef>
          <a:effectRef idx="2">
            <a:schemeClr val="accent1"/>
          </a:effectRef>
          <a:fontRef idx="minor">
            <a:schemeClr val="lt1"/>
          </a:fontRef>
        </p:style>
      </p:sp>
      <p:sp>
        <p:nvSpPr>
          <p:cNvPr id="8" name="7-Point Star 7"/>
          <p:cNvSpPr/>
          <p:nvPr/>
        </p:nvSpPr>
        <p:spPr>
          <a:xfrm>
            <a:off x="1752600" y="4724400"/>
            <a:ext cx="2000250" cy="1616075"/>
          </a:xfrm>
          <a:prstGeom prst="star7">
            <a:avLst/>
          </a:prstGeom>
          <a:ln>
            <a:solidFill>
              <a:srgbClr val="660066"/>
            </a:solidFill>
          </a:ln>
        </p:spPr>
        <p:style>
          <a:lnRef idx="1">
            <a:schemeClr val="accent1"/>
          </a:lnRef>
          <a:fillRef idx="3">
            <a:schemeClr val="accent1"/>
          </a:fillRef>
          <a:effectRef idx="2">
            <a:schemeClr val="accent1"/>
          </a:effectRef>
          <a:fontRef idx="minor">
            <a:schemeClr val="lt1"/>
          </a:fontRef>
        </p:style>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Whirligig design template">
  <a:themeElements>
    <a:clrScheme name="Whirligig design template 8">
      <a:dk1>
        <a:srgbClr val="666633"/>
      </a:dk1>
      <a:lt1>
        <a:srgbClr val="FCF48C"/>
      </a:lt1>
      <a:dk2>
        <a:srgbClr val="FF9933"/>
      </a:dk2>
      <a:lt2>
        <a:srgbClr val="8A8700"/>
      </a:lt2>
      <a:accent1>
        <a:srgbClr val="339933"/>
      </a:accent1>
      <a:accent2>
        <a:srgbClr val="800000"/>
      </a:accent2>
      <a:accent3>
        <a:srgbClr val="FFCAAD"/>
      </a:accent3>
      <a:accent4>
        <a:srgbClr val="D7D077"/>
      </a:accent4>
      <a:accent5>
        <a:srgbClr val="ADCAAD"/>
      </a:accent5>
      <a:accent6>
        <a:srgbClr val="730000"/>
      </a:accent6>
      <a:hlink>
        <a:srgbClr val="0033CC"/>
      </a:hlink>
      <a:folHlink>
        <a:srgbClr val="FFCC66"/>
      </a:folHlink>
    </a:clrScheme>
    <a:fontScheme name="Whirligig design template">
      <a:majorFont>
        <a:latin typeface="Arial Black"/>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Whirligig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rligig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rligig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rligig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rligig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rligig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rligig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rligig design template 8">
        <a:dk1>
          <a:srgbClr val="666633"/>
        </a:dk1>
        <a:lt1>
          <a:srgbClr val="FCF48C"/>
        </a:lt1>
        <a:dk2>
          <a:srgbClr val="FF9933"/>
        </a:dk2>
        <a:lt2>
          <a:srgbClr val="8A8700"/>
        </a:lt2>
        <a:accent1>
          <a:srgbClr val="339933"/>
        </a:accent1>
        <a:accent2>
          <a:srgbClr val="800000"/>
        </a:accent2>
        <a:accent3>
          <a:srgbClr val="FFCAAD"/>
        </a:accent3>
        <a:accent4>
          <a:srgbClr val="D7D077"/>
        </a:accent4>
        <a:accent5>
          <a:srgbClr val="ADCAAD"/>
        </a:accent5>
        <a:accent6>
          <a:srgbClr val="7300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776</TotalTime>
  <Words>1086</Words>
  <Application>Microsoft Macintosh PowerPoint</Application>
  <PresentationFormat>On-screen Show (4:3)</PresentationFormat>
  <Paragraphs>106</Paragraphs>
  <Slides>15</Slides>
  <Notes>12</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Whirligig design template</vt:lpstr>
      <vt:lpstr>SYMMETRY:      Math and Art</vt:lpstr>
      <vt:lpstr>Types of Symmetry</vt:lpstr>
      <vt:lpstr>Materials needed for lessons:</vt:lpstr>
      <vt:lpstr>Reflective Symmetry</vt:lpstr>
      <vt:lpstr>Examples of Reflective Symmetry</vt:lpstr>
      <vt:lpstr>Instructions:</vt:lpstr>
      <vt:lpstr>Translational Symmetry</vt:lpstr>
      <vt:lpstr>Examples of Translational               Symmetry</vt:lpstr>
      <vt:lpstr>Materials needed:</vt:lpstr>
      <vt:lpstr>Rotational Symmetry</vt:lpstr>
      <vt:lpstr>Examples of Rotational Symmetry</vt:lpstr>
      <vt:lpstr>Materials needed:</vt:lpstr>
      <vt:lpstr>Slide 13</vt:lpstr>
      <vt:lpstr>Multiple forms of symmetry can be found in one object…can you name the ones found here?</vt:lpstr>
      <vt:lpstr>Final Project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SYMMETRY:  Theory, Reality and Art!</dc:title>
  <dc:creator>Elizabeth Thompson</dc:creator>
  <cp:lastModifiedBy>Rebecca K. Fraker</cp:lastModifiedBy>
  <cp:revision>24</cp:revision>
  <dcterms:created xsi:type="dcterms:W3CDTF">2012-07-03T01:02:20Z</dcterms:created>
  <dcterms:modified xsi:type="dcterms:W3CDTF">2012-07-03T01:02:23Z</dcterms:modified>
</cp:coreProperties>
</file>