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9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02D3C-2A5C-4143-B4CC-8084A5DFB957}"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C436E-D3DE-2045-9AC5-23727075EB49}" type="slidenum">
              <a:rPr lang="en-US" smtClean="0"/>
              <a:t>‹#›</a:t>
            </a:fld>
            <a:endParaRPr lang="en-US"/>
          </a:p>
        </p:txBody>
      </p:sp>
    </p:spTree>
    <p:extLst>
      <p:ext uri="{BB962C8B-B14F-4D97-AF65-F5344CB8AC3E}">
        <p14:creationId xmlns:p14="http://schemas.microsoft.com/office/powerpoint/2010/main" val="41929167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3C436E-D3DE-2045-9AC5-23727075EB49}" type="slidenum">
              <a:rPr lang="en-US" smtClean="0"/>
              <a:t>1</a:t>
            </a:fld>
            <a:endParaRPr lang="en-US"/>
          </a:p>
        </p:txBody>
      </p:sp>
    </p:spTree>
    <p:extLst>
      <p:ext uri="{BB962C8B-B14F-4D97-AF65-F5344CB8AC3E}">
        <p14:creationId xmlns:p14="http://schemas.microsoft.com/office/powerpoint/2010/main" val="123038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group, list the things that human beings need to survive.  These should include:  food, water, shelter, clothing.  Guide the group to consider companionship, love, protection, and a belief system as well.</a:t>
            </a:r>
          </a:p>
          <a:p>
            <a:r>
              <a:rPr lang="en-US" baseline="0" dirty="0" smtClean="0"/>
              <a:t>Discuss the difference between needs (what you must have to survive) and wants (the frills).  Have students list some of the wants they have and some of the “wants” they already own. Lower and middle grades could draw these or cut out pictures.</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2</a:t>
            </a:fld>
            <a:endParaRPr lang="en-US"/>
          </a:p>
        </p:txBody>
      </p:sp>
    </p:spTree>
    <p:extLst>
      <p:ext uri="{BB962C8B-B14F-4D97-AF65-F5344CB8AC3E}">
        <p14:creationId xmlns:p14="http://schemas.microsoft.com/office/powerpoint/2010/main" val="250532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each of the topics and decide whether you think they are needs or not.</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4</a:t>
            </a:fld>
            <a:endParaRPr lang="en-US"/>
          </a:p>
        </p:txBody>
      </p:sp>
    </p:spTree>
    <p:extLst>
      <p:ext uri="{BB962C8B-B14F-4D97-AF65-F5344CB8AC3E}">
        <p14:creationId xmlns:p14="http://schemas.microsoft.com/office/powerpoint/2010/main" val="399704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7</a:t>
            </a:fld>
            <a:endParaRPr lang="en-US"/>
          </a:p>
        </p:txBody>
      </p:sp>
    </p:spTree>
    <p:extLst>
      <p:ext uri="{BB962C8B-B14F-4D97-AF65-F5344CB8AC3E}">
        <p14:creationId xmlns:p14="http://schemas.microsoft.com/office/powerpoint/2010/main" val="210242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the Bible</a:t>
            </a:r>
            <a:r>
              <a:rPr lang="en-US" baseline="0" dirty="0" smtClean="0"/>
              <a:t> commandments that deal with the relationship between God and man</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9</a:t>
            </a:fld>
            <a:endParaRPr lang="en-US"/>
          </a:p>
        </p:txBody>
      </p:sp>
    </p:spTree>
    <p:extLst>
      <p:ext uri="{BB962C8B-B14F-4D97-AF65-F5344CB8AC3E}">
        <p14:creationId xmlns:p14="http://schemas.microsoft.com/office/powerpoint/2010/main" val="89300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if these rules were kept, it would eliminate most of the problems we cause ourselves</a:t>
            </a:r>
            <a:r>
              <a:rPr lang="en-US" baseline="0" dirty="0" smtClean="0"/>
              <a:t> and leave us free to solve the problems such as hunger and clean water.  </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10</a:t>
            </a:fld>
            <a:endParaRPr lang="en-US"/>
          </a:p>
        </p:txBody>
      </p:sp>
    </p:spTree>
    <p:extLst>
      <p:ext uri="{BB962C8B-B14F-4D97-AF65-F5344CB8AC3E}">
        <p14:creationId xmlns:p14="http://schemas.microsoft.com/office/powerpoint/2010/main" val="195298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write a stem for them to finish, such as:  A person should</a:t>
            </a:r>
            <a:r>
              <a:rPr lang="en-US" baseline="0" dirty="0" smtClean="0"/>
              <a:t> be able to………. (have an education, live in safety, have enough to eat, have clean water, have a decent home, have adequate clothing, worship freely, vote on leaders, not live in slavery, and so on.)</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11</a:t>
            </a:fld>
            <a:endParaRPr lang="en-US"/>
          </a:p>
        </p:txBody>
      </p:sp>
    </p:spTree>
    <p:extLst>
      <p:ext uri="{BB962C8B-B14F-4D97-AF65-F5344CB8AC3E}">
        <p14:creationId xmlns:p14="http://schemas.microsoft.com/office/powerpoint/2010/main" val="200991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game can be</a:t>
            </a:r>
            <a:r>
              <a:rPr lang="en-US" baseline="0" dirty="0" smtClean="0"/>
              <a:t> found in ppt. 2 “Buy Your Human Rights”.  Game cards and instructions can also be found in a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3C436E-D3DE-2045-9AC5-23727075EB49}" type="slidenum">
              <a:rPr lang="en-US" smtClean="0"/>
              <a:t>13</a:t>
            </a:fld>
            <a:endParaRPr lang="en-US"/>
          </a:p>
        </p:txBody>
      </p:sp>
    </p:spTree>
    <p:extLst>
      <p:ext uri="{BB962C8B-B14F-4D97-AF65-F5344CB8AC3E}">
        <p14:creationId xmlns:p14="http://schemas.microsoft.com/office/powerpoint/2010/main" val="328004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2/18/14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Human Rights?</a:t>
            </a:r>
            <a:endParaRPr lang="en-US" dirty="0"/>
          </a:p>
        </p:txBody>
      </p:sp>
      <p:sp>
        <p:nvSpPr>
          <p:cNvPr id="3" name="Subtitle 2"/>
          <p:cNvSpPr>
            <a:spLocks noGrp="1"/>
          </p:cNvSpPr>
          <p:nvPr>
            <p:ph type="subTitle" idx="1"/>
          </p:nvPr>
        </p:nvSpPr>
        <p:spPr/>
        <p:txBody>
          <a:bodyPr>
            <a:normAutofit lnSpcReduction="10000"/>
          </a:bodyPr>
          <a:lstStyle/>
          <a:p>
            <a:r>
              <a:rPr lang="en-US" sz="2800" dirty="0" smtClean="0"/>
              <a:t>Do YOU have them?</a:t>
            </a:r>
          </a:p>
          <a:p>
            <a:r>
              <a:rPr lang="en-US" sz="2800" dirty="0" smtClean="0"/>
              <a:t>Does your NEIGHBOR?</a:t>
            </a:r>
            <a:endParaRPr lang="en-US" sz="2800" dirty="0"/>
          </a:p>
        </p:txBody>
      </p:sp>
      <p:sp>
        <p:nvSpPr>
          <p:cNvPr id="5" name="TextBox 4"/>
          <p:cNvSpPr txBox="1"/>
          <p:nvPr/>
        </p:nvSpPr>
        <p:spPr>
          <a:xfrm>
            <a:off x="4376615" y="5930780"/>
            <a:ext cx="4278464" cy="646331"/>
          </a:xfrm>
          <a:prstGeom prst="rect">
            <a:avLst/>
          </a:prstGeom>
          <a:noFill/>
        </p:spPr>
        <p:txBody>
          <a:bodyPr wrap="square" rtlCol="0">
            <a:spAutoFit/>
          </a:bodyPr>
          <a:lstStyle/>
          <a:p>
            <a:r>
              <a:rPr lang="en-US" dirty="0" smtClean="0"/>
              <a:t>Rebecca K. Fraker, July 2013, </a:t>
            </a:r>
            <a:r>
              <a:rPr lang="en-US" dirty="0" err="1" smtClean="0"/>
              <a:t>ppt</a:t>
            </a:r>
            <a:r>
              <a:rPr lang="en-US" dirty="0" smtClean="0"/>
              <a:t> #1</a:t>
            </a:r>
          </a:p>
          <a:p>
            <a:r>
              <a:rPr lang="en-US" dirty="0" smtClean="0"/>
              <a:t>Atlantic Union Teacher Bulletin</a:t>
            </a:r>
            <a:endParaRPr lang="en-US" dirty="0"/>
          </a:p>
        </p:txBody>
      </p:sp>
      <p:pic>
        <p:nvPicPr>
          <p:cNvPr id="4" name="Picture 3" descr="200235995-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769" y="175846"/>
            <a:ext cx="1406310" cy="1406310"/>
          </a:xfrm>
          <a:prstGeom prst="rect">
            <a:avLst/>
          </a:prstGeom>
        </p:spPr>
      </p:pic>
    </p:spTree>
    <p:extLst>
      <p:ext uri="{BB962C8B-B14F-4D97-AF65-F5344CB8AC3E}">
        <p14:creationId xmlns:p14="http://schemas.microsoft.com/office/powerpoint/2010/main" val="42355797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Ten Commandments</a:t>
            </a:r>
            <a:endParaRPr lang="en-US" dirty="0">
              <a:solidFill>
                <a:schemeClr val="tx1"/>
              </a:solidFill>
            </a:endParaRPr>
          </a:p>
        </p:txBody>
      </p:sp>
      <p:sp>
        <p:nvSpPr>
          <p:cNvPr id="3" name="Content Placeholder 2"/>
          <p:cNvSpPr>
            <a:spLocks noGrp="1"/>
          </p:cNvSpPr>
          <p:nvPr>
            <p:ph idx="1"/>
          </p:nvPr>
        </p:nvSpPr>
        <p:spPr>
          <a:xfrm>
            <a:off x="4504766" y="384908"/>
            <a:ext cx="4258234" cy="6316784"/>
          </a:xfrm>
        </p:spPr>
        <p:txBody>
          <a:bodyPr/>
          <a:lstStyle/>
          <a:p>
            <a:pPr marL="0" indent="0">
              <a:buNone/>
            </a:pPr>
            <a:r>
              <a:rPr lang="en-US" dirty="0" smtClean="0">
                <a:solidFill>
                  <a:srgbClr val="000000"/>
                </a:solidFill>
              </a:rPr>
              <a:t>Exodus 20</a:t>
            </a:r>
          </a:p>
          <a:p>
            <a:pPr marL="0" indent="0">
              <a:buNone/>
            </a:pPr>
            <a:r>
              <a:rPr lang="en-US" sz="2400" dirty="0" smtClean="0">
                <a:solidFill>
                  <a:srgbClr val="008000"/>
                </a:solidFill>
              </a:rPr>
              <a:t>Honor your father and mother.</a:t>
            </a:r>
          </a:p>
          <a:p>
            <a:pPr marL="0" indent="0">
              <a:buNone/>
            </a:pPr>
            <a:r>
              <a:rPr lang="en-US" sz="2400" dirty="0" smtClean="0">
                <a:solidFill>
                  <a:srgbClr val="008000"/>
                </a:solidFill>
              </a:rPr>
              <a:t>You shall not murder.</a:t>
            </a:r>
          </a:p>
          <a:p>
            <a:pPr marL="0" indent="0">
              <a:buNone/>
            </a:pPr>
            <a:r>
              <a:rPr lang="en-US" sz="2400" dirty="0" smtClean="0">
                <a:solidFill>
                  <a:srgbClr val="008000"/>
                </a:solidFill>
              </a:rPr>
              <a:t>You shall not commit adultery.</a:t>
            </a:r>
          </a:p>
          <a:p>
            <a:pPr marL="0" indent="0">
              <a:buNone/>
            </a:pPr>
            <a:r>
              <a:rPr lang="en-US" sz="2400" dirty="0" smtClean="0">
                <a:solidFill>
                  <a:srgbClr val="008000"/>
                </a:solidFill>
              </a:rPr>
              <a:t>You shall not steal.</a:t>
            </a:r>
          </a:p>
          <a:p>
            <a:pPr marL="0" indent="0">
              <a:buNone/>
            </a:pPr>
            <a:r>
              <a:rPr lang="en-US" sz="2400" dirty="0" smtClean="0">
                <a:solidFill>
                  <a:srgbClr val="008000"/>
                </a:solidFill>
              </a:rPr>
              <a:t>You shall not bear false witness against your neighbor. (Do not lie.)</a:t>
            </a:r>
          </a:p>
          <a:p>
            <a:pPr marL="0" indent="0">
              <a:buNone/>
            </a:pPr>
            <a:r>
              <a:rPr lang="en-US" sz="2400" dirty="0" smtClean="0">
                <a:solidFill>
                  <a:srgbClr val="008000"/>
                </a:solidFill>
              </a:rPr>
              <a:t>Do not covet what is owned by your neighbor.</a:t>
            </a:r>
          </a:p>
          <a:p>
            <a:pPr marL="0" indent="0">
              <a:buNone/>
            </a:pPr>
            <a:endParaRPr lang="en-US" sz="2400" dirty="0">
              <a:solidFill>
                <a:srgbClr val="000000"/>
              </a:solidFill>
            </a:endParaRPr>
          </a:p>
        </p:txBody>
      </p:sp>
      <p:sp>
        <p:nvSpPr>
          <p:cNvPr id="4" name="Text Placeholder 3"/>
          <p:cNvSpPr>
            <a:spLocks noGrp="1"/>
          </p:cNvSpPr>
          <p:nvPr>
            <p:ph type="body" sz="half" idx="2"/>
          </p:nvPr>
        </p:nvSpPr>
        <p:spPr>
          <a:xfrm>
            <a:off x="533400" y="2850775"/>
            <a:ext cx="3429000" cy="3287558"/>
          </a:xfrm>
        </p:spPr>
        <p:txBody>
          <a:bodyPr>
            <a:normAutofit/>
          </a:bodyPr>
          <a:lstStyle/>
          <a:p>
            <a:endParaRPr lang="en-US" sz="2000" dirty="0"/>
          </a:p>
          <a:p>
            <a:r>
              <a:rPr lang="en-US" sz="2000" dirty="0" smtClean="0"/>
              <a:t>The second part of the Ten Commandments deal with the relationships between human beings.</a:t>
            </a:r>
            <a:endParaRPr lang="en-US" sz="2400" dirty="0"/>
          </a:p>
        </p:txBody>
      </p:sp>
      <p:pic>
        <p:nvPicPr>
          <p:cNvPr id="5" name="Picture 4" descr="stk19948bo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131" y="4872740"/>
            <a:ext cx="1842869" cy="1147060"/>
          </a:xfrm>
          <a:prstGeom prst="rect">
            <a:avLst/>
          </a:prstGeom>
        </p:spPr>
      </p:pic>
    </p:spTree>
    <p:extLst>
      <p:ext uri="{BB962C8B-B14F-4D97-AF65-F5344CB8AC3E}">
        <p14:creationId xmlns:p14="http://schemas.microsoft.com/office/powerpoint/2010/main" val="3826912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Human Rights</a:t>
            </a:r>
            <a:endParaRPr lang="en-US" dirty="0"/>
          </a:p>
        </p:txBody>
      </p:sp>
      <p:sp>
        <p:nvSpPr>
          <p:cNvPr id="3" name="Content Placeholder 2"/>
          <p:cNvSpPr>
            <a:spLocks noGrp="1"/>
          </p:cNvSpPr>
          <p:nvPr>
            <p:ph sz="half" idx="1"/>
          </p:nvPr>
        </p:nvSpPr>
        <p:spPr>
          <a:xfrm>
            <a:off x="699247" y="3024188"/>
            <a:ext cx="8151676" cy="668581"/>
          </a:xfrm>
        </p:spPr>
        <p:txBody>
          <a:bodyPr>
            <a:normAutofit fontScale="77500" lnSpcReduction="20000"/>
          </a:bodyPr>
          <a:lstStyle/>
          <a:p>
            <a:pPr marL="0" indent="0">
              <a:buNone/>
            </a:pPr>
            <a:r>
              <a:rPr lang="en-US" sz="3100" dirty="0" smtClean="0"/>
              <a:t>Not everyone agrees on what human rights should be</a:t>
            </a:r>
            <a:r>
              <a:rPr lang="en-US" sz="2400" dirty="0" smtClean="0"/>
              <a:t>.</a:t>
            </a:r>
            <a:endParaRPr lang="en-US" sz="2400" dirty="0"/>
          </a:p>
        </p:txBody>
      </p:sp>
      <p:sp>
        <p:nvSpPr>
          <p:cNvPr id="4" name="Content Placeholder 3"/>
          <p:cNvSpPr>
            <a:spLocks noGrp="1"/>
          </p:cNvSpPr>
          <p:nvPr>
            <p:ph sz="half" idx="2"/>
          </p:nvPr>
        </p:nvSpPr>
        <p:spPr>
          <a:xfrm>
            <a:off x="410309" y="3692769"/>
            <a:ext cx="8440614" cy="2891693"/>
          </a:xfrm>
        </p:spPr>
        <p:txBody>
          <a:bodyPr>
            <a:noAutofit/>
          </a:bodyPr>
          <a:lstStyle/>
          <a:p>
            <a:r>
              <a:rPr lang="en-US" sz="2800" dirty="0" smtClean="0">
                <a:solidFill>
                  <a:schemeClr val="accent1">
                    <a:lumMod val="50000"/>
                  </a:schemeClr>
                </a:solidFill>
              </a:rPr>
              <a:t>Divide into groups of three (3).  One person should be the recorder.</a:t>
            </a:r>
          </a:p>
          <a:p>
            <a:r>
              <a:rPr lang="en-US" sz="2800" dirty="0" smtClean="0">
                <a:solidFill>
                  <a:schemeClr val="accent1">
                    <a:lumMod val="50000"/>
                  </a:schemeClr>
                </a:solidFill>
              </a:rPr>
              <a:t>In ten minutes list as many human rights as you can think of.  </a:t>
            </a:r>
          </a:p>
          <a:p>
            <a:r>
              <a:rPr lang="en-US" sz="2800" dirty="0" smtClean="0">
                <a:solidFill>
                  <a:schemeClr val="accent1">
                    <a:lumMod val="50000"/>
                  </a:schemeClr>
                </a:solidFill>
              </a:rPr>
              <a:t>Now compare with the other groups and come up with a master list.</a:t>
            </a:r>
            <a:endParaRPr lang="en-US" sz="2800" dirty="0">
              <a:solidFill>
                <a:schemeClr val="accent1">
                  <a:lumMod val="50000"/>
                </a:schemeClr>
              </a:solidFill>
            </a:endParaRPr>
          </a:p>
        </p:txBody>
      </p:sp>
      <p:pic>
        <p:nvPicPr>
          <p:cNvPr id="5" name="Picture 4" descr="Morning_in_Mugunga_ca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556" y="1371600"/>
            <a:ext cx="2046111" cy="1410095"/>
          </a:xfrm>
          <a:prstGeom prst="rect">
            <a:avLst/>
          </a:prstGeom>
        </p:spPr>
      </p:pic>
    </p:spTree>
    <p:extLst>
      <p:ext uri="{BB962C8B-B14F-4D97-AF65-F5344CB8AC3E}">
        <p14:creationId xmlns:p14="http://schemas.microsoft.com/office/powerpoint/2010/main" val="11694167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All Agree?</a:t>
            </a:r>
            <a:endParaRPr lang="en-US" dirty="0"/>
          </a:p>
        </p:txBody>
      </p:sp>
      <p:sp>
        <p:nvSpPr>
          <p:cNvPr id="3" name="Content Placeholder 2"/>
          <p:cNvSpPr>
            <a:spLocks noGrp="1"/>
          </p:cNvSpPr>
          <p:nvPr>
            <p:ph idx="1"/>
          </p:nvPr>
        </p:nvSpPr>
        <p:spPr/>
        <p:txBody>
          <a:bodyPr>
            <a:normAutofit/>
          </a:bodyPr>
          <a:lstStyle/>
          <a:p>
            <a:r>
              <a:rPr lang="en-US" sz="2800" dirty="0" smtClean="0"/>
              <a:t>Many people do not think everyone should have freedom of religion.</a:t>
            </a:r>
          </a:p>
          <a:p>
            <a:r>
              <a:rPr lang="en-US" sz="2800" dirty="0" smtClean="0"/>
              <a:t>Slavery exists in lots of the world.</a:t>
            </a:r>
          </a:p>
          <a:p>
            <a:r>
              <a:rPr lang="en-US" sz="2800" dirty="0" smtClean="0"/>
              <a:t>Some think it is okay to take land, food, and water from other people.</a:t>
            </a:r>
            <a:endParaRPr lang="en-US" sz="2800" dirty="0"/>
          </a:p>
        </p:txBody>
      </p:sp>
      <p:sp>
        <p:nvSpPr>
          <p:cNvPr id="4" name="Text Placeholder 3"/>
          <p:cNvSpPr>
            <a:spLocks noGrp="1"/>
          </p:cNvSpPr>
          <p:nvPr>
            <p:ph type="body" sz="half" idx="2"/>
          </p:nvPr>
        </p:nvSpPr>
        <p:spPr/>
        <p:txBody>
          <a:bodyPr>
            <a:normAutofit/>
          </a:bodyPr>
          <a:lstStyle/>
          <a:p>
            <a:r>
              <a:rPr lang="en-US" sz="2800" dirty="0" smtClean="0"/>
              <a:t>Not everyone in the world agrees what rights are basic to all people.</a:t>
            </a:r>
            <a:endParaRPr lang="en-US" sz="2800" dirty="0"/>
          </a:p>
        </p:txBody>
      </p:sp>
    </p:spTree>
    <p:extLst>
      <p:ext uri="{BB962C8B-B14F-4D97-AF65-F5344CB8AC3E}">
        <p14:creationId xmlns:p14="http://schemas.microsoft.com/office/powerpoint/2010/main" val="1297914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Rights are Most Important to YOU?</a:t>
            </a:r>
            <a:endParaRPr lang="en-US" dirty="0"/>
          </a:p>
        </p:txBody>
      </p:sp>
      <p:pic>
        <p:nvPicPr>
          <p:cNvPr id="5" name="Picture Placeholder 4" descr="wounded.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047" r="3047"/>
          <a:stretch>
            <a:fillRect/>
          </a:stretch>
        </p:blipFill>
        <p:spPr/>
      </p:pic>
      <p:sp>
        <p:nvSpPr>
          <p:cNvPr id="4" name="Text Placeholder 3"/>
          <p:cNvSpPr>
            <a:spLocks noGrp="1"/>
          </p:cNvSpPr>
          <p:nvPr>
            <p:ph type="body" sz="half" idx="2"/>
          </p:nvPr>
        </p:nvSpPr>
        <p:spPr/>
        <p:txBody>
          <a:bodyPr>
            <a:normAutofit/>
          </a:bodyPr>
          <a:lstStyle/>
          <a:p>
            <a:r>
              <a:rPr lang="en-US" sz="2800" dirty="0" smtClean="0"/>
              <a:t>We will be playing a game to get you thinking about what rights are most important to you.</a:t>
            </a:r>
          </a:p>
          <a:p>
            <a:endParaRPr lang="en-US" sz="2800" dirty="0" smtClean="0"/>
          </a:p>
          <a:p>
            <a:r>
              <a:rPr lang="en-US" sz="2800" dirty="0" smtClean="0"/>
              <a:t>So start thinking!</a:t>
            </a:r>
          </a:p>
          <a:p>
            <a:endParaRPr lang="en-US" sz="2800" dirty="0"/>
          </a:p>
        </p:txBody>
      </p:sp>
    </p:spTree>
    <p:extLst>
      <p:ext uri="{BB962C8B-B14F-4D97-AF65-F5344CB8AC3E}">
        <p14:creationId xmlns:p14="http://schemas.microsoft.com/office/powerpoint/2010/main" val="28197821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human beings need to live?</a:t>
            </a:r>
            <a:endParaRPr lang="en-US" dirty="0"/>
          </a:p>
        </p:txBody>
      </p:sp>
      <p:sp>
        <p:nvSpPr>
          <p:cNvPr id="3" name="Content Placeholder 2"/>
          <p:cNvSpPr>
            <a:spLocks noGrp="1"/>
          </p:cNvSpPr>
          <p:nvPr>
            <p:ph idx="1"/>
          </p:nvPr>
        </p:nvSpPr>
        <p:spPr/>
        <p:txBody>
          <a:bodyPr/>
          <a:lstStyle/>
          <a:p>
            <a:r>
              <a:rPr lang="en-US" dirty="0" smtClean="0"/>
              <a:t>What basic things do human beings need to survive?</a:t>
            </a:r>
          </a:p>
          <a:p>
            <a:r>
              <a:rPr lang="en-US" dirty="0" smtClean="0"/>
              <a:t>What is the difference between wants and needs?</a:t>
            </a:r>
            <a:endParaRPr lang="en-US" dirty="0"/>
          </a:p>
        </p:txBody>
      </p:sp>
    </p:spTree>
    <p:extLst>
      <p:ext uri="{BB962C8B-B14F-4D97-AF65-F5344CB8AC3E}">
        <p14:creationId xmlns:p14="http://schemas.microsoft.com/office/powerpoint/2010/main" val="26357966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Needs</a:t>
            </a:r>
            <a:endParaRPr lang="en-US" dirty="0"/>
          </a:p>
        </p:txBody>
      </p:sp>
      <p:sp>
        <p:nvSpPr>
          <p:cNvPr id="3" name="Content Placeholder 2"/>
          <p:cNvSpPr>
            <a:spLocks noGrp="1"/>
          </p:cNvSpPr>
          <p:nvPr>
            <p:ph idx="1"/>
          </p:nvPr>
        </p:nvSpPr>
        <p:spPr/>
        <p:txBody>
          <a:bodyPr/>
          <a:lstStyle/>
          <a:p>
            <a:r>
              <a:rPr lang="en-US" dirty="0" smtClean="0"/>
              <a:t>All human beings have similar basic needs:</a:t>
            </a:r>
          </a:p>
          <a:p>
            <a:pPr lvl="1"/>
            <a:r>
              <a:rPr lang="en-US" dirty="0" smtClean="0"/>
              <a:t>Nutritious food</a:t>
            </a:r>
          </a:p>
          <a:p>
            <a:pPr lvl="1"/>
            <a:r>
              <a:rPr lang="en-US" dirty="0" smtClean="0"/>
              <a:t>Clean pure water</a:t>
            </a:r>
          </a:p>
          <a:p>
            <a:pPr lvl="1"/>
            <a:r>
              <a:rPr lang="en-US" dirty="0" smtClean="0"/>
              <a:t>Shelter </a:t>
            </a:r>
          </a:p>
          <a:p>
            <a:pPr lvl="1"/>
            <a:r>
              <a:rPr lang="en-US" dirty="0" smtClean="0"/>
              <a:t>Adequate clothing</a:t>
            </a:r>
          </a:p>
          <a:p>
            <a:pPr lvl="1"/>
            <a:r>
              <a:rPr lang="en-US" dirty="0" smtClean="0"/>
              <a:t>Protection from harm</a:t>
            </a:r>
          </a:p>
          <a:p>
            <a:pPr lvl="1"/>
            <a:r>
              <a:rPr lang="en-US" dirty="0" smtClean="0"/>
              <a:t>Love and nurturing</a:t>
            </a:r>
            <a:endParaRPr lang="en-US" dirty="0"/>
          </a:p>
        </p:txBody>
      </p:sp>
      <p:pic>
        <p:nvPicPr>
          <p:cNvPr id="4" name="Picture 3" descr="bambo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177" y="1371600"/>
            <a:ext cx="1406770" cy="1376290"/>
          </a:xfrm>
          <a:prstGeom prst="rect">
            <a:avLst/>
          </a:prstGeom>
        </p:spPr>
      </p:pic>
      <p:pic>
        <p:nvPicPr>
          <p:cNvPr id="5" name="Picture 4" descr="AA02625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128" y="4044461"/>
            <a:ext cx="1870819" cy="1178397"/>
          </a:xfrm>
          <a:prstGeom prst="rect">
            <a:avLst/>
          </a:prstGeom>
        </p:spPr>
      </p:pic>
    </p:spTree>
    <p:extLst>
      <p:ext uri="{BB962C8B-B14F-4D97-AF65-F5344CB8AC3E}">
        <p14:creationId xmlns:p14="http://schemas.microsoft.com/office/powerpoint/2010/main" val="3756381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Needs</a:t>
            </a:r>
            <a:endParaRPr lang="en-US" dirty="0"/>
          </a:p>
        </p:txBody>
      </p:sp>
      <p:sp>
        <p:nvSpPr>
          <p:cNvPr id="3" name="Content Placeholder 2"/>
          <p:cNvSpPr>
            <a:spLocks noGrp="1"/>
          </p:cNvSpPr>
          <p:nvPr>
            <p:ph idx="1"/>
          </p:nvPr>
        </p:nvSpPr>
        <p:spPr/>
        <p:txBody>
          <a:bodyPr>
            <a:normAutofit/>
          </a:bodyPr>
          <a:lstStyle/>
          <a:p>
            <a:r>
              <a:rPr lang="en-US" b="1" dirty="0" smtClean="0"/>
              <a:t>Discuss each of these and decide if you consider them needs:</a:t>
            </a:r>
          </a:p>
          <a:p>
            <a:pPr lvl="1"/>
            <a:r>
              <a:rPr lang="en-US" b="1" dirty="0" smtClean="0"/>
              <a:t>Health care</a:t>
            </a:r>
          </a:p>
          <a:p>
            <a:pPr lvl="1"/>
            <a:r>
              <a:rPr lang="en-US" b="1" dirty="0" smtClean="0"/>
              <a:t>A belief system or religion</a:t>
            </a:r>
          </a:p>
          <a:p>
            <a:pPr lvl="1"/>
            <a:r>
              <a:rPr lang="en-US" b="1" dirty="0">
                <a:effectLst/>
              </a:rPr>
              <a:t>An iPod, </a:t>
            </a:r>
            <a:r>
              <a:rPr lang="en-US" b="1" dirty="0" err="1">
                <a:effectLst/>
              </a:rPr>
              <a:t>iPad</a:t>
            </a:r>
            <a:r>
              <a:rPr lang="en-US" b="1" dirty="0">
                <a:effectLst/>
              </a:rPr>
              <a:t>, laptop, iPhone, or up to date </a:t>
            </a:r>
            <a:r>
              <a:rPr lang="en-US" b="1" dirty="0" smtClean="0">
                <a:effectLst/>
              </a:rPr>
              <a:t>technology</a:t>
            </a:r>
            <a:endParaRPr lang="en-US" b="1" dirty="0" smtClean="0"/>
          </a:p>
          <a:p>
            <a:pPr lvl="1"/>
            <a:r>
              <a:rPr lang="en-US" b="1" dirty="0" smtClean="0"/>
              <a:t>Education past the 8</a:t>
            </a:r>
            <a:r>
              <a:rPr lang="en-US" b="1" baseline="30000" dirty="0" smtClean="0"/>
              <a:t>th</a:t>
            </a:r>
            <a:r>
              <a:rPr lang="en-US" b="1" dirty="0" smtClean="0"/>
              <a:t> grade</a:t>
            </a:r>
          </a:p>
          <a:p>
            <a:pPr marL="349250" lvl="1" indent="0">
              <a:buNone/>
            </a:pPr>
            <a:endParaRPr lang="en-US" dirty="0"/>
          </a:p>
        </p:txBody>
      </p:sp>
      <p:pic>
        <p:nvPicPr>
          <p:cNvPr id="4" name="Picture 3" descr="african and go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457" y="1371601"/>
            <a:ext cx="1031197" cy="1447800"/>
          </a:xfrm>
          <a:prstGeom prst="rect">
            <a:avLst/>
          </a:prstGeom>
        </p:spPr>
      </p:pic>
      <p:pic>
        <p:nvPicPr>
          <p:cNvPr id="5" name="Picture 4" descr="rbso_2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1844" y="3477846"/>
            <a:ext cx="1146460" cy="2853062"/>
          </a:xfrm>
          <a:prstGeom prst="rect">
            <a:avLst/>
          </a:prstGeom>
        </p:spPr>
      </p:pic>
    </p:spTree>
    <p:extLst>
      <p:ext uri="{BB962C8B-B14F-4D97-AF65-F5344CB8AC3E}">
        <p14:creationId xmlns:p14="http://schemas.microsoft.com/office/powerpoint/2010/main" val="3063395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Human Rights</a:t>
            </a:r>
            <a:endParaRPr lang="en-US" b="1" dirty="0">
              <a:solidFill>
                <a:schemeClr val="tx1"/>
              </a:solidFill>
            </a:endParaRPr>
          </a:p>
        </p:txBody>
      </p:sp>
      <p:sp>
        <p:nvSpPr>
          <p:cNvPr id="3" name="Content Placeholder 2"/>
          <p:cNvSpPr>
            <a:spLocks noGrp="1"/>
          </p:cNvSpPr>
          <p:nvPr>
            <p:ph idx="1"/>
          </p:nvPr>
        </p:nvSpPr>
        <p:spPr>
          <a:xfrm>
            <a:off x="712788" y="2819400"/>
            <a:ext cx="7716838" cy="3581400"/>
          </a:xfrm>
        </p:spPr>
        <p:txBody>
          <a:bodyPr>
            <a:normAutofit lnSpcReduction="10000"/>
          </a:bodyPr>
          <a:lstStyle/>
          <a:p>
            <a:r>
              <a:rPr lang="en-US" dirty="0" smtClean="0"/>
              <a:t>Human beings need these things to live and grow and develop.</a:t>
            </a:r>
          </a:p>
          <a:p>
            <a:r>
              <a:rPr lang="en-US" b="1" dirty="0" smtClean="0"/>
              <a:t>Needs</a:t>
            </a:r>
            <a:r>
              <a:rPr lang="en-US" dirty="0" smtClean="0"/>
              <a:t> are different from </a:t>
            </a:r>
            <a:r>
              <a:rPr lang="en-US" b="1" dirty="0" smtClean="0"/>
              <a:t>wants</a:t>
            </a:r>
            <a:r>
              <a:rPr lang="en-US" dirty="0" smtClean="0"/>
              <a:t>.  Although wants make our lives nicer, they are not necessary for us to survive.</a:t>
            </a:r>
          </a:p>
          <a:p>
            <a:r>
              <a:rPr lang="en-US" b="1" dirty="0" smtClean="0"/>
              <a:t>Everyone</a:t>
            </a:r>
            <a:r>
              <a:rPr lang="en-US" dirty="0" smtClean="0"/>
              <a:t> has the </a:t>
            </a:r>
            <a:r>
              <a:rPr lang="en-US" b="1" dirty="0" smtClean="0"/>
              <a:t>right </a:t>
            </a:r>
            <a:r>
              <a:rPr lang="en-US" dirty="0" smtClean="0"/>
              <a:t>to have these needs met.</a:t>
            </a:r>
          </a:p>
          <a:p>
            <a:r>
              <a:rPr lang="en-US" dirty="0" smtClean="0"/>
              <a:t>These rights are called </a:t>
            </a:r>
            <a:r>
              <a:rPr lang="en-US" sz="3600" b="1" dirty="0" smtClean="0">
                <a:solidFill>
                  <a:srgbClr val="FF0000"/>
                </a:solidFill>
              </a:rPr>
              <a:t>human rights</a:t>
            </a:r>
            <a:r>
              <a:rPr lang="en-US" b="1" dirty="0" smtClean="0"/>
              <a:t>.</a:t>
            </a:r>
            <a:endParaRPr lang="en-US" b="1" dirty="0"/>
          </a:p>
        </p:txBody>
      </p:sp>
      <p:pic>
        <p:nvPicPr>
          <p:cNvPr id="4" name="Picture 3" descr="j03167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462" y="1318098"/>
            <a:ext cx="2280459" cy="1501302"/>
          </a:xfrm>
          <a:prstGeom prst="rect">
            <a:avLst/>
          </a:prstGeom>
        </p:spPr>
      </p:pic>
    </p:spTree>
    <p:extLst>
      <p:ext uri="{BB962C8B-B14F-4D97-AF65-F5344CB8AC3E}">
        <p14:creationId xmlns:p14="http://schemas.microsoft.com/office/powerpoint/2010/main" val="6732546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Rights, My Rights</a:t>
            </a:r>
            <a:endParaRPr lang="en-US" dirty="0"/>
          </a:p>
        </p:txBody>
      </p:sp>
      <p:sp>
        <p:nvSpPr>
          <p:cNvPr id="3" name="TextBox 2"/>
          <p:cNvSpPr txBox="1"/>
          <p:nvPr/>
        </p:nvSpPr>
        <p:spPr>
          <a:xfrm>
            <a:off x="712788" y="3138714"/>
            <a:ext cx="7716837" cy="310854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Human Rights support all areas of our lives, such as:</a:t>
            </a:r>
          </a:p>
          <a:p>
            <a:pPr marL="457200" indent="-457200">
              <a:buFont typeface="Wingdings" charset="2"/>
              <a:buChar char="§"/>
            </a:pPr>
            <a:r>
              <a:rPr lang="en-US" sz="2800" dirty="0" smtClean="0"/>
              <a:t>the </a:t>
            </a:r>
            <a:r>
              <a:rPr lang="en-US" sz="2800" dirty="0" smtClean="0"/>
              <a:t>right to have your own thoughts, </a:t>
            </a:r>
            <a:r>
              <a:rPr lang="en-US" sz="2800" dirty="0" smtClean="0"/>
              <a:t>  beliefs</a:t>
            </a:r>
            <a:r>
              <a:rPr lang="en-US" sz="2800" dirty="0" smtClean="0"/>
              <a:t>, and religion</a:t>
            </a:r>
          </a:p>
          <a:p>
            <a:pPr marL="457200" indent="-457200">
              <a:buFont typeface="Wingdings" charset="2"/>
              <a:buChar char="§"/>
            </a:pPr>
            <a:r>
              <a:rPr lang="en-US" sz="2800" dirty="0" smtClean="0"/>
              <a:t>the </a:t>
            </a:r>
            <a:r>
              <a:rPr lang="en-US" sz="2800" dirty="0" smtClean="0"/>
              <a:t>right to have an education</a:t>
            </a:r>
          </a:p>
          <a:p>
            <a:pPr marL="457200" indent="-457200">
              <a:buFont typeface="Wingdings" charset="2"/>
              <a:buChar char="§"/>
            </a:pPr>
            <a:r>
              <a:rPr lang="en-US" sz="2800" dirty="0" smtClean="0"/>
              <a:t>the </a:t>
            </a:r>
            <a:r>
              <a:rPr lang="en-US" sz="2800" dirty="0" smtClean="0"/>
              <a:t>right to not be treated as a slave</a:t>
            </a:r>
          </a:p>
          <a:p>
            <a:pPr marL="457200" indent="-457200">
              <a:buFont typeface="Wingdings" charset="2"/>
              <a:buChar char="§"/>
            </a:pPr>
            <a:r>
              <a:rPr lang="en-US" sz="2800" dirty="0" smtClean="0"/>
              <a:t>the </a:t>
            </a:r>
            <a:r>
              <a:rPr lang="en-US" sz="2800" dirty="0" smtClean="0"/>
              <a:t>right to live in safety </a:t>
            </a:r>
            <a:endParaRPr lang="en-US" sz="2800" dirty="0"/>
          </a:p>
        </p:txBody>
      </p:sp>
      <p:pic>
        <p:nvPicPr>
          <p:cNvPr id="4" name="Picture 3" descr="ls0127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317" y="1371600"/>
            <a:ext cx="1934308" cy="1403507"/>
          </a:xfrm>
          <a:prstGeom prst="rect">
            <a:avLst/>
          </a:prstGeom>
        </p:spPr>
      </p:pic>
    </p:spTree>
    <p:extLst>
      <p:ext uri="{BB962C8B-B14F-4D97-AF65-F5344CB8AC3E}">
        <p14:creationId xmlns:p14="http://schemas.microsoft.com/office/powerpoint/2010/main" val="29379986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428" y="1741713"/>
            <a:ext cx="6295571" cy="1815882"/>
          </a:xfrm>
          <a:prstGeom prst="rect">
            <a:avLst/>
          </a:prstGeom>
          <a:noFill/>
        </p:spPr>
        <p:txBody>
          <a:bodyPr wrap="square" rtlCol="0">
            <a:spAutoFit/>
          </a:bodyPr>
          <a:lstStyle/>
          <a:p>
            <a:r>
              <a:rPr lang="en-US" sz="2800" dirty="0" smtClean="0"/>
              <a:t>You can think of Human Rights as a set of rules that state what we all need to live and grow, and how we should treat each other.</a:t>
            </a:r>
            <a:endParaRPr lang="en-US" sz="2800" dirty="0"/>
          </a:p>
        </p:txBody>
      </p:sp>
      <p:pic>
        <p:nvPicPr>
          <p:cNvPr id="3" name="Picture 2" descr="stk19948bo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909" y="4245553"/>
            <a:ext cx="3560183" cy="2215970"/>
          </a:xfrm>
          <a:prstGeom prst="rect">
            <a:avLst/>
          </a:prstGeom>
        </p:spPr>
      </p:pic>
    </p:spTree>
    <p:extLst>
      <p:ext uri="{BB962C8B-B14F-4D97-AF65-F5344CB8AC3E}">
        <p14:creationId xmlns:p14="http://schemas.microsoft.com/office/powerpoint/2010/main" val="4054082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00"/>
            <a:ext cx="3429000" cy="1066800"/>
          </a:xfrm>
        </p:spPr>
        <p:txBody>
          <a:bodyPr/>
          <a:lstStyle/>
          <a:p>
            <a:r>
              <a:rPr lang="en-US" sz="3600" u="sng" dirty="0" smtClean="0"/>
              <a:t>Religions</a:t>
            </a:r>
            <a:endParaRPr lang="en-US" sz="3600" u="sng"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In the Christian Bible we can find “The Golden </a:t>
            </a:r>
            <a:r>
              <a:rPr lang="en-US" sz="3200" dirty="0"/>
              <a:t>R</a:t>
            </a:r>
            <a:r>
              <a:rPr lang="en-US" sz="3200" dirty="0" smtClean="0"/>
              <a:t>ule”.</a:t>
            </a:r>
          </a:p>
          <a:p>
            <a:pPr marL="0" indent="0">
              <a:buNone/>
            </a:pPr>
            <a:r>
              <a:rPr lang="en-US" sz="3200" dirty="0" smtClean="0">
                <a:ln w="10160">
                  <a:solidFill>
                    <a:schemeClr val="accent1"/>
                  </a:solidFill>
                  <a:prstDash val="solid"/>
                </a:ln>
                <a:solidFill>
                  <a:schemeClr val="accent3">
                    <a:lumMod val="60000"/>
                    <a:lumOff val="40000"/>
                  </a:schemeClr>
                </a:solidFill>
                <a:effectLst>
                  <a:outerShdw blurRad="38100" dist="32000" dir="5400000" algn="tl">
                    <a:srgbClr val="000000">
                      <a:alpha val="30000"/>
                    </a:srgbClr>
                  </a:outerShdw>
                </a:effectLst>
              </a:rPr>
              <a:t>“Therefore, whatever you want men to do to you, do also to them, for this is the Law and the Prophets.”</a:t>
            </a:r>
          </a:p>
          <a:p>
            <a:pPr marL="0" indent="0">
              <a:buNone/>
            </a:pPr>
            <a:r>
              <a:rPr lang="en-US" sz="3200" dirty="0" smtClean="0">
                <a:ln w="10160">
                  <a:solidFill>
                    <a:schemeClr val="accent1"/>
                  </a:solidFill>
                  <a:prstDash val="solid"/>
                </a:ln>
                <a:solidFill>
                  <a:schemeClr val="accent3">
                    <a:lumMod val="60000"/>
                    <a:lumOff val="40000"/>
                  </a:schemeClr>
                </a:solidFill>
                <a:effectLst>
                  <a:outerShdw blurRad="38100" dist="32000" dir="5400000" algn="tl">
                    <a:srgbClr val="000000">
                      <a:alpha val="30000"/>
                    </a:srgbClr>
                  </a:outerShdw>
                </a:effectLst>
              </a:rPr>
              <a:t> Matthew 7:12</a:t>
            </a:r>
            <a:endParaRPr lang="en-US" sz="3200" dirty="0">
              <a:ln w="10160">
                <a:solidFill>
                  <a:schemeClr val="accent1"/>
                </a:solidFill>
                <a:prstDash val="solid"/>
              </a:ln>
              <a:solidFill>
                <a:schemeClr val="accent3">
                  <a:lumMod val="60000"/>
                  <a:lumOff val="40000"/>
                </a:schemeClr>
              </a:solidFill>
              <a:effectLst>
                <a:outerShdw blurRad="38100" dist="32000" dir="5400000" algn="tl">
                  <a:srgbClr val="000000">
                    <a:alpha val="30000"/>
                  </a:srgbClr>
                </a:outerShdw>
              </a:effectLst>
            </a:endParaRPr>
          </a:p>
        </p:txBody>
      </p:sp>
      <p:sp>
        <p:nvSpPr>
          <p:cNvPr id="4" name="Text Placeholder 3"/>
          <p:cNvSpPr>
            <a:spLocks noGrp="1"/>
          </p:cNvSpPr>
          <p:nvPr>
            <p:ph type="body" sz="half" idx="2"/>
          </p:nvPr>
        </p:nvSpPr>
        <p:spPr>
          <a:xfrm>
            <a:off x="533399" y="2493335"/>
            <a:ext cx="3429000" cy="3753225"/>
          </a:xfrm>
        </p:spPr>
        <p:txBody>
          <a:bodyPr>
            <a:normAutofit fontScale="92500" lnSpcReduction="10000"/>
          </a:bodyPr>
          <a:lstStyle/>
          <a:p>
            <a:r>
              <a:rPr lang="en-US" sz="2800" dirty="0" smtClean="0"/>
              <a:t>Religions give rules for how to treat other people.</a:t>
            </a:r>
            <a:endParaRPr lang="en-US" sz="2800" dirty="0"/>
          </a:p>
          <a:p>
            <a:r>
              <a:rPr lang="en-US" sz="2800" dirty="0" smtClean="0"/>
              <a:t>There are many good rules in religions;  however not all religions grant people all their basic rights.</a:t>
            </a:r>
          </a:p>
        </p:txBody>
      </p:sp>
    </p:spTree>
    <p:extLst>
      <p:ext uri="{BB962C8B-B14F-4D97-AF65-F5344CB8AC3E}">
        <p14:creationId xmlns:p14="http://schemas.microsoft.com/office/powerpoint/2010/main" val="3305904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91" y="195385"/>
            <a:ext cx="3429000" cy="1066800"/>
          </a:xfrm>
        </p:spPr>
        <p:txBody>
          <a:bodyPr/>
          <a:lstStyle/>
          <a:p>
            <a:r>
              <a:rPr lang="en-US" dirty="0" smtClean="0">
                <a:solidFill>
                  <a:schemeClr val="tx1"/>
                </a:solidFill>
              </a:rPr>
              <a:t>The Ten Commandments</a:t>
            </a:r>
            <a:endParaRPr lang="en-US" dirty="0">
              <a:solidFill>
                <a:schemeClr val="tx1"/>
              </a:solidFill>
            </a:endParaRPr>
          </a:p>
        </p:txBody>
      </p:sp>
      <p:sp>
        <p:nvSpPr>
          <p:cNvPr id="3" name="Content Placeholder 2"/>
          <p:cNvSpPr>
            <a:spLocks noGrp="1"/>
          </p:cNvSpPr>
          <p:nvPr>
            <p:ph idx="1"/>
          </p:nvPr>
        </p:nvSpPr>
        <p:spPr>
          <a:xfrm>
            <a:off x="4504766" y="195385"/>
            <a:ext cx="4463388" cy="6467230"/>
          </a:xfrm>
        </p:spPr>
        <p:txBody>
          <a:bodyPr>
            <a:normAutofit lnSpcReduction="10000"/>
          </a:bodyPr>
          <a:lstStyle/>
          <a:p>
            <a:pPr marL="0" indent="0">
              <a:buNone/>
            </a:pPr>
            <a:r>
              <a:rPr lang="en-US" sz="2400" dirty="0" smtClean="0">
                <a:solidFill>
                  <a:srgbClr val="000000"/>
                </a:solidFill>
              </a:rPr>
              <a:t>Exodus 20</a:t>
            </a:r>
          </a:p>
          <a:p>
            <a:pPr marL="0" indent="0">
              <a:buNone/>
            </a:pPr>
            <a:r>
              <a:rPr lang="en-US" sz="2400" dirty="0" smtClean="0">
                <a:solidFill>
                  <a:srgbClr val="800000"/>
                </a:solidFill>
              </a:rPr>
              <a:t>You shall have no other Gods before Me.</a:t>
            </a:r>
          </a:p>
          <a:p>
            <a:pPr marL="0" indent="0">
              <a:buNone/>
            </a:pPr>
            <a:r>
              <a:rPr lang="en-US" sz="2400" dirty="0" smtClean="0">
                <a:solidFill>
                  <a:srgbClr val="800000"/>
                </a:solidFill>
              </a:rPr>
              <a:t>You shall not make for yourself any carved image of anything to worship.</a:t>
            </a:r>
          </a:p>
          <a:p>
            <a:pPr marL="0" indent="0">
              <a:buNone/>
            </a:pPr>
            <a:r>
              <a:rPr lang="en-US" sz="2400" dirty="0" smtClean="0">
                <a:solidFill>
                  <a:srgbClr val="800000"/>
                </a:solidFill>
              </a:rPr>
              <a:t>You shall not take the name of the Lord your God in vain.</a:t>
            </a:r>
          </a:p>
          <a:p>
            <a:pPr marL="0" indent="0">
              <a:buNone/>
            </a:pPr>
            <a:r>
              <a:rPr lang="en-US" sz="2400" dirty="0" smtClean="0">
                <a:solidFill>
                  <a:srgbClr val="800000"/>
                </a:solidFill>
              </a:rPr>
              <a:t>Remember the Sabbath Day to keep it holy.  Six days you shall labor and do all your work, but the seventh day is the Sabbath of the Lord your God.</a:t>
            </a:r>
          </a:p>
          <a:p>
            <a:pPr marL="0" indent="0">
              <a:buNone/>
            </a:pPr>
            <a:r>
              <a:rPr lang="en-US" dirty="0"/>
              <a:t> </a:t>
            </a:r>
            <a:r>
              <a:rPr lang="en-US" dirty="0" smtClean="0"/>
              <a:t>       …..continued</a:t>
            </a:r>
            <a:endParaRPr lang="en-US" dirty="0"/>
          </a:p>
        </p:txBody>
      </p:sp>
      <p:sp>
        <p:nvSpPr>
          <p:cNvPr id="4" name="Text Placeholder 3"/>
          <p:cNvSpPr>
            <a:spLocks noGrp="1"/>
          </p:cNvSpPr>
          <p:nvPr>
            <p:ph type="body" sz="half" idx="2"/>
          </p:nvPr>
        </p:nvSpPr>
        <p:spPr>
          <a:xfrm>
            <a:off x="532313" y="1933221"/>
            <a:ext cx="3455051" cy="3816512"/>
          </a:xfrm>
        </p:spPr>
        <p:txBody>
          <a:bodyPr>
            <a:noAutofit/>
          </a:bodyPr>
          <a:lstStyle/>
          <a:p>
            <a:r>
              <a:rPr lang="en-US" sz="2000" dirty="0" smtClean="0"/>
              <a:t>The Ten Commandments are the basis for laws and moral codes all over the world.</a:t>
            </a:r>
          </a:p>
          <a:p>
            <a:r>
              <a:rPr lang="en-US" sz="2000" dirty="0" smtClean="0"/>
              <a:t>They are found in the book of Exodus in Jewish and Christian Bibles.</a:t>
            </a:r>
          </a:p>
          <a:p>
            <a:r>
              <a:rPr lang="en-US" sz="2000" dirty="0" smtClean="0"/>
              <a:t>The Bible says that they were written in stone by the finger of God, and given to Moses on Mt. Sinai.</a:t>
            </a:r>
            <a:endParaRPr lang="en-US" sz="2000" dirty="0"/>
          </a:p>
        </p:txBody>
      </p:sp>
    </p:spTree>
    <p:extLst>
      <p:ext uri="{BB962C8B-B14F-4D97-AF65-F5344CB8AC3E}">
        <p14:creationId xmlns:p14="http://schemas.microsoft.com/office/powerpoint/2010/main" val="35374160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195</TotalTime>
  <Words>939</Words>
  <Application>Microsoft Macintosh PowerPoint</Application>
  <PresentationFormat>On-screen Show (4:3)</PresentationFormat>
  <Paragraphs>89</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Sky</vt:lpstr>
      <vt:lpstr>What Are Human Rights?</vt:lpstr>
      <vt:lpstr>What do human beings need to live?</vt:lpstr>
      <vt:lpstr>Basic Needs</vt:lpstr>
      <vt:lpstr>Basic Needs</vt:lpstr>
      <vt:lpstr>Human Rights</vt:lpstr>
      <vt:lpstr>Your Rights, My Rights</vt:lpstr>
      <vt:lpstr>PowerPoint Presentation</vt:lpstr>
      <vt:lpstr>Religions</vt:lpstr>
      <vt:lpstr>The Ten Commandments</vt:lpstr>
      <vt:lpstr>The Ten Commandments</vt:lpstr>
      <vt:lpstr>Some Human Rights</vt:lpstr>
      <vt:lpstr>Do We All Agree?</vt:lpstr>
      <vt:lpstr>What Rights are Most Important to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 Fraker</dc:creator>
  <cp:lastModifiedBy>Rebecca K. Fraker</cp:lastModifiedBy>
  <cp:revision>29</cp:revision>
  <cp:lastPrinted>2014-02-19T01:01:33Z</cp:lastPrinted>
  <dcterms:created xsi:type="dcterms:W3CDTF">2013-07-09T14:17:17Z</dcterms:created>
  <dcterms:modified xsi:type="dcterms:W3CDTF">2014-02-19T01:07:13Z</dcterms:modified>
</cp:coreProperties>
</file>