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26"/>
  </p:notesMasterIdLst>
  <p:sldIdLst>
    <p:sldId id="259" r:id="rId3"/>
    <p:sldId id="283" r:id="rId4"/>
    <p:sldId id="284" r:id="rId5"/>
    <p:sldId id="285" r:id="rId6"/>
    <p:sldId id="286" r:id="rId7"/>
    <p:sldId id="287" r:id="rId8"/>
    <p:sldId id="273" r:id="rId9"/>
    <p:sldId id="274" r:id="rId10"/>
    <p:sldId id="278" r:id="rId11"/>
    <p:sldId id="279" r:id="rId12"/>
    <p:sldId id="280" r:id="rId13"/>
    <p:sldId id="281" r:id="rId14"/>
    <p:sldId id="266" r:id="rId15"/>
    <p:sldId id="275" r:id="rId16"/>
    <p:sldId id="267" r:id="rId17"/>
    <p:sldId id="276" r:id="rId18"/>
    <p:sldId id="268" r:id="rId19"/>
    <p:sldId id="277" r:id="rId20"/>
    <p:sldId id="269" r:id="rId21"/>
    <p:sldId id="270" r:id="rId22"/>
    <p:sldId id="271" r:id="rId23"/>
    <p:sldId id="272" r:id="rId24"/>
    <p:sldId id="282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900" autoAdjust="0"/>
    <p:restoredTop sz="94600"/>
  </p:normalViewPr>
  <p:slideViewPr>
    <p:cSldViewPr>
      <p:cViewPr varScale="1">
        <p:scale>
          <a:sx n="84" d="100"/>
          <a:sy n="84" d="100"/>
        </p:scale>
        <p:origin x="-96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929525-7404-024F-9FB7-79B06F0E8D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040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8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84" charset="0"/>
        <a:ea typeface="ＭＳ Ｐゴシック" pitchFamily="-8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84" charset="0"/>
        <a:ea typeface="ＭＳ Ｐゴシック" pitchFamily="-8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84" charset="0"/>
        <a:ea typeface="ＭＳ Ｐゴシック" pitchFamily="-8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84" charset="0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jpe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image" Target="../media/image2.jpe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D8B29E2-BFB6-1D42-B2BE-F632262E0E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6F57329-4D4B-B84D-BB58-CA14B8D1CF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3DAB01A-25EA-8B41-A21E-E7CCA9DD7A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E188C18-B9D1-2F42-8BA1-42DEB04FD4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D158FC-5059-7047-B582-49E050AA52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9C15197-A4FC-4545-9B38-7F0ADCFF2E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B750348-AECE-B741-8AE5-33516C8CE5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2B95FCD-117D-4142-A1C0-7C5ED22274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FD1178-DC57-084F-9ED4-720D3F458C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F67DC74-0FEE-CD4F-9072-D5CFC56FDB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433BD2D-EFE4-E145-A889-0BB4C8F19F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99FDD5C-B073-6E44-85E4-1677C6CAE7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3C06A27-BDD3-CF4A-8D01-E49951C3F8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030EE3D-A580-A345-97FF-69074401B8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2AC0FD8-3451-6D4A-802E-ED9594C48E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4C4EAD5-6E55-D64D-9D88-6F554DCAF3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6DAFBF6-CCA0-CF4B-9225-4CAFAEFD2C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32DA19-F022-224F-BA19-EBE34022A3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6E41457-6BA2-8043-95A9-D598840FF6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D71A5E0-838C-9345-A710-878745E1D9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371768-FBC2-FE49-A06E-027DB84972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591B74D-75A3-F84E-AE5C-868263C7DD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tags" Target="../tags/tag1.xml"/><Relationship Id="rId14" Type="http://schemas.openxmlformats.org/officeDocument/2006/relationships/tags" Target="../tags/tag2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tags" Target="../tags/tag5.xml"/><Relationship Id="rId14" Type="http://schemas.openxmlformats.org/officeDocument/2006/relationships/tags" Target="../tags/tag6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5C1B364-D3DE-BA4F-9535-7E226E5D6495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xmlns:p14="http://schemas.microsoft.com/office/powerpoint/2010/main" spd="slow">
    <p:wipe dir="r"/>
  </p:transition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B45784-4A58-C54B-9D55-34910482D25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spd="slow">
    <p:wipe dir="r"/>
  </p:transition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8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jpeg"/><Relationship Id="rId3" Type="http://schemas.openxmlformats.org/officeDocument/2006/relationships/hyperlink" Target="http://www.poetryfoundation.org/article/24570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circleofstories/voices/index.html" TargetMode="External"/><Relationship Id="rId4" Type="http://schemas.openxmlformats.org/officeDocument/2006/relationships/hyperlink" Target="http://www.poetryfoundation.org/article/245706" TargetMode="External"/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www.ilhawaii.net/~stony/loreindx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2000" y="2743200"/>
            <a:ext cx="8077200" cy="1362075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Native American literature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722313" y="3962400"/>
            <a:ext cx="7772400" cy="444500"/>
          </a:xfrm>
        </p:spPr>
        <p:txBody>
          <a:bodyPr/>
          <a:lstStyle/>
          <a:p>
            <a:r>
              <a:rPr lang="en-US" i="1" dirty="0" smtClean="0">
                <a:latin typeface="Book Antiqua"/>
                <a:cs typeface="Book Antiqua"/>
              </a:rPr>
              <a:t>Writers of the Purple Sage</a:t>
            </a:r>
            <a:endParaRPr lang="en-US" i="1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Literature—Myths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IMG_5888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027" t="426" r="4537" b="1422"/>
          <a:stretch>
            <a:fillRect/>
          </a:stretch>
        </p:blipFill>
        <p:spPr>
          <a:xfrm>
            <a:off x="446210" y="1828800"/>
            <a:ext cx="4140764" cy="3886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Traditional narratives associated with Native American  </a:t>
            </a:r>
            <a:r>
              <a:rPr lang="en-US" dirty="0" smtClean="0">
                <a:latin typeface="Book Antiqua"/>
                <a:cs typeface="Book Antiqua"/>
              </a:rPr>
              <a:t>religion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Includes many sacred narratives</a:t>
            </a:r>
          </a:p>
          <a:p>
            <a:pPr lvl="1"/>
            <a:r>
              <a:rPr lang="en-US" dirty="0" smtClean="0">
                <a:latin typeface="Book Antiqua"/>
                <a:cs typeface="Book Antiqua"/>
              </a:rPr>
              <a:t>Based in Nature</a:t>
            </a:r>
          </a:p>
          <a:p>
            <a:pPr lvl="1"/>
            <a:r>
              <a:rPr lang="en-US" dirty="0" smtClean="0">
                <a:latin typeface="Book Antiqua"/>
                <a:cs typeface="Book Antiqua"/>
              </a:rPr>
              <a:t>Rich with symbolism of seasons, weather, plants, animals, earth, water, sky and fire</a:t>
            </a:r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Literature—Myths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3811587" cy="4876800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Includes:</a:t>
            </a:r>
          </a:p>
          <a:p>
            <a:pPr lvl="1"/>
            <a:r>
              <a:rPr lang="en-US" dirty="0" smtClean="0">
                <a:latin typeface="Book Antiqua"/>
                <a:cs typeface="Book Antiqua"/>
              </a:rPr>
              <a:t>Principle of an </a:t>
            </a:r>
            <a:r>
              <a:rPr lang="en-US" dirty="0" smtClean="0">
                <a:latin typeface="Book Antiqua"/>
                <a:cs typeface="Book Antiqua"/>
              </a:rPr>
              <a:t>all- </a:t>
            </a:r>
            <a:r>
              <a:rPr lang="en-US" dirty="0" smtClean="0">
                <a:latin typeface="Book Antiqua"/>
                <a:cs typeface="Book Antiqua"/>
              </a:rPr>
              <a:t>embracing, universal and omniscient Great Spirit</a:t>
            </a:r>
          </a:p>
          <a:p>
            <a:pPr lvl="1"/>
            <a:r>
              <a:rPr lang="en-US" dirty="0" smtClean="0">
                <a:latin typeface="Book Antiqua"/>
                <a:cs typeface="Book Antiqua"/>
              </a:rPr>
              <a:t>Connection to the </a:t>
            </a:r>
            <a:r>
              <a:rPr lang="en-US" dirty="0" smtClean="0">
                <a:latin typeface="Book Antiqua"/>
                <a:cs typeface="Book Antiqua"/>
              </a:rPr>
              <a:t>earth</a:t>
            </a:r>
            <a:endParaRPr lang="en-US" dirty="0" smtClean="0">
              <a:latin typeface="Book Antiqua"/>
              <a:cs typeface="Book Antiqua"/>
            </a:endParaRPr>
          </a:p>
          <a:p>
            <a:pPr lvl="1"/>
            <a:r>
              <a:rPr lang="en-US" dirty="0" smtClean="0">
                <a:latin typeface="Book Antiqua"/>
                <a:cs typeface="Book Antiqua"/>
              </a:rPr>
              <a:t>Diverse creation narratives</a:t>
            </a:r>
          </a:p>
          <a:p>
            <a:pPr lvl="1"/>
            <a:r>
              <a:rPr lang="en-US" dirty="0" smtClean="0">
                <a:latin typeface="Book Antiqua"/>
                <a:cs typeface="Book Antiqua"/>
              </a:rPr>
              <a:t>Collective memories of ancient ancestors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IMG_5889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741" t="426" r="5545" b="11489"/>
          <a:stretch>
            <a:fillRect/>
          </a:stretch>
        </p:blipFill>
        <p:spPr>
          <a:xfrm>
            <a:off x="4132216" y="1981200"/>
            <a:ext cx="4706984" cy="3505200"/>
          </a:xfrm>
        </p:spPr>
      </p:pic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Literature—Myths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IMG_589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7589" t="20560" r="18797" b="11489"/>
          <a:stretch>
            <a:fillRect/>
          </a:stretch>
        </p:blipFill>
        <p:spPr>
          <a:xfrm>
            <a:off x="533399" y="1905000"/>
            <a:ext cx="5723466" cy="39624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600200"/>
            <a:ext cx="2433638" cy="4953000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Traditional worship practices are often a part of tribal gatherings with dance, rhythm, songs, etc.</a:t>
            </a:r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Poetry—a journey	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3354387" cy="4953000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Modern Native American poetry will “tell you more about the Indian’s travels in historical experience than all the books written and lectures given.” 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DSCN2247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426" b="-1094"/>
          <a:stretch>
            <a:fillRect/>
          </a:stretch>
        </p:blipFill>
        <p:spPr>
          <a:xfrm>
            <a:off x="3962400" y="1905000"/>
            <a:ext cx="4844416" cy="3657600"/>
          </a:xfrm>
        </p:spPr>
      </p:pic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Poetry—a witness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IMG_580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426" b="-1094"/>
          <a:stretch>
            <a:fillRect/>
          </a:stretch>
        </p:blipFill>
        <p:spPr>
          <a:xfrm>
            <a:off x="455613" y="1981200"/>
            <a:ext cx="5248116" cy="39624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7400" y="1600200"/>
            <a:ext cx="2814638" cy="4800600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Native American poetry is the poetry of historic witness.  It grows out of a past that is very much a present. 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poetry—a responsibility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722437"/>
            <a:ext cx="3201987" cy="4754563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Native American poet works from a sense of social responsibility to the group and from an intense individuality.	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IMG_5884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3010" b="6456"/>
          <a:stretch>
            <a:fillRect/>
          </a:stretch>
        </p:blipFill>
        <p:spPr>
          <a:xfrm>
            <a:off x="3716734" y="1981200"/>
            <a:ext cx="5046266" cy="3048000"/>
          </a:xfrm>
        </p:spPr>
      </p:pic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poetry—a dichotomy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IMG_580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426" b="1422"/>
          <a:stretch>
            <a:fillRect/>
          </a:stretch>
        </p:blipFill>
        <p:spPr>
          <a:xfrm>
            <a:off x="496196" y="2133600"/>
            <a:ext cx="4761604" cy="3505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2133600"/>
            <a:ext cx="3505200" cy="2239963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individual voice is strongest when it is not just “individual” but also “representative.”</a:t>
            </a:r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poetry—a voice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3735387" cy="4525963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Many Native American poets regard themselves as both distinct individual voices and voices that speak for whatever cannot speak (animals and the earth).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IMG_054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9516" t="221" r="13095" b="21438"/>
          <a:stretch>
            <a:fillRect/>
          </a:stretch>
        </p:blipFill>
        <p:spPr>
          <a:xfrm>
            <a:off x="4343400" y="1752600"/>
            <a:ext cx="4434348" cy="3352800"/>
          </a:xfrm>
        </p:spPr>
      </p:pic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Native American poetry—a tradition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IMG_580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426" b="-3611"/>
          <a:stretch>
            <a:fillRect/>
          </a:stretch>
        </p:blipFill>
        <p:spPr>
          <a:xfrm>
            <a:off x="381000" y="1905000"/>
            <a:ext cx="5021649" cy="3886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600200"/>
            <a:ext cx="3195638" cy="4800600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oral tradition of speech is vital to Native American poets.  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They </a:t>
            </a:r>
            <a:r>
              <a:rPr lang="en-US" dirty="0" smtClean="0">
                <a:latin typeface="Book Antiqua"/>
                <a:cs typeface="Book Antiqua"/>
              </a:rPr>
              <a:t>write of how they were </a:t>
            </a:r>
            <a:r>
              <a:rPr lang="en-US" i="1" dirty="0" smtClean="0">
                <a:latin typeface="Book Antiqua"/>
                <a:cs typeface="Book Antiqua"/>
              </a:rPr>
              <a:t>told</a:t>
            </a:r>
            <a:r>
              <a:rPr lang="en-US" dirty="0" smtClean="0">
                <a:latin typeface="Book Antiqua"/>
                <a:cs typeface="Book Antiqua"/>
              </a:rPr>
              <a:t> what to do and how to be—told stories and legends.</a:t>
            </a:r>
          </a:p>
          <a:p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Native American poetry—a family gift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3887787" cy="4525963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Parents play a major part in Native American poetry, in the passing on of </a:t>
            </a:r>
            <a:r>
              <a:rPr lang="en-US" dirty="0" smtClean="0">
                <a:latin typeface="Book Antiqua"/>
                <a:cs typeface="Book Antiqua"/>
              </a:rPr>
              <a:t>tradition.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Grandparents are keepers of the faith, inspirational, powerful beings, symbols of rooted </a:t>
            </a:r>
            <a:r>
              <a:rPr lang="en-US" dirty="0" smtClean="0">
                <a:latin typeface="Book Antiqua"/>
                <a:cs typeface="Book Antiqua"/>
              </a:rPr>
              <a:t>continuity.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IMG_588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8110" b="1422"/>
          <a:stretch>
            <a:fillRect/>
          </a:stretch>
        </p:blipFill>
        <p:spPr>
          <a:xfrm>
            <a:off x="4267200" y="2590800"/>
            <a:ext cx="4469550" cy="2362200"/>
          </a:xfrm>
        </p:spPr>
      </p:pic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Book Antiqua"/>
                <a:cs typeface="Book Antiqua"/>
              </a:rPr>
              <a:t>Native American Literature</a:t>
            </a:r>
            <a:endParaRPr lang="en-US" sz="4400" b="1" dirty="0">
              <a:latin typeface="Book Antiqua"/>
              <a:cs typeface="Book Antiqua"/>
            </a:endParaRPr>
          </a:p>
        </p:txBody>
      </p:sp>
      <p:pic>
        <p:nvPicPr>
          <p:cNvPr id="7" name="Content Placeholder 6" descr="DSCN229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3234" t="60610" r="15135"/>
          <a:stretch>
            <a:fillRect/>
          </a:stretch>
        </p:blipFill>
        <p:spPr>
          <a:xfrm>
            <a:off x="533399" y="1676400"/>
            <a:ext cx="4045181" cy="41148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Prior to written Native American language, there was the Oral Tradition</a:t>
            </a:r>
          </a:p>
          <a:p>
            <a:r>
              <a:rPr lang="en-US" dirty="0" smtClean="0">
                <a:latin typeface="Book Antiqua"/>
                <a:cs typeface="Book Antiqua"/>
              </a:rPr>
              <a:t>There are three kinds of Native American literature:</a:t>
            </a:r>
          </a:p>
          <a:p>
            <a:pPr lvl="1"/>
            <a:r>
              <a:rPr lang="en-US" sz="2800" dirty="0" smtClean="0">
                <a:latin typeface="Book Antiqua"/>
                <a:cs typeface="Book Antiqua"/>
              </a:rPr>
              <a:t>Origin Stories</a:t>
            </a:r>
          </a:p>
          <a:p>
            <a:pPr lvl="1"/>
            <a:r>
              <a:rPr lang="en-US" sz="2800" dirty="0" smtClean="0">
                <a:latin typeface="Book Antiqua"/>
                <a:cs typeface="Book Antiqua"/>
              </a:rPr>
              <a:t>Trickster Tales</a:t>
            </a:r>
          </a:p>
          <a:p>
            <a:pPr lvl="1"/>
            <a:r>
              <a:rPr lang="en-US" sz="2800" dirty="0" smtClean="0">
                <a:latin typeface="Book Antiqua"/>
                <a:cs typeface="Book Antiqua"/>
              </a:rPr>
              <a:t>Cultural Hero Stories</a:t>
            </a:r>
          </a:p>
          <a:p>
            <a:endParaRPr lang="en-US" sz="3200" dirty="0" smtClean="0">
              <a:latin typeface="Book Antiqua"/>
              <a:cs typeface="Book Antiqua"/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Native American poetry—a shield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7" name="Content Placeholder 6" descr="IMG_5885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3076" r="7471" b="11489"/>
          <a:stretch>
            <a:fillRect/>
          </a:stretch>
        </p:blipFill>
        <p:spPr>
          <a:xfrm>
            <a:off x="457200" y="2438400"/>
            <a:ext cx="4597399" cy="24384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500438" cy="4525963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Myths are the eternal contact.  They are “a shield against the social and spiritual plague of 20</a:t>
            </a:r>
            <a:r>
              <a:rPr lang="en-US" baseline="30000" dirty="0" smtClean="0">
                <a:latin typeface="Book Antiqua"/>
                <a:cs typeface="Book Antiqua"/>
              </a:rPr>
              <a:t>th</a:t>
            </a:r>
            <a:r>
              <a:rPr lang="en-US" dirty="0" smtClean="0">
                <a:latin typeface="Book Antiqua"/>
                <a:cs typeface="Book Antiqua"/>
              </a:rPr>
              <a:t> century consumer culture.”</a:t>
            </a:r>
          </a:p>
          <a:p>
            <a:r>
              <a:rPr lang="en-US" dirty="0" smtClean="0">
                <a:latin typeface="Book Antiqua"/>
                <a:cs typeface="Book Antiqua"/>
              </a:rPr>
              <a:t>There is a rich variety of native myth to draw on.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poetry—an illuminator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3582987" cy="4953000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NA poetry bears </a:t>
            </a:r>
            <a:r>
              <a:rPr lang="en-US" dirty="0" smtClean="0">
                <a:latin typeface="Book Antiqua"/>
                <a:cs typeface="Book Antiqua"/>
              </a:rPr>
              <a:t>historical witness, demonstrates the strength of the Native American spirit, argues crucial political and social issues, while illuminating a vibrant cultural heritage.</a:t>
            </a:r>
          </a:p>
          <a:p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IMG_589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426" b="-1094"/>
          <a:stretch>
            <a:fillRect/>
          </a:stretch>
        </p:blipFill>
        <p:spPr>
          <a:xfrm>
            <a:off x="4019510" y="2209800"/>
            <a:ext cx="4743490" cy="3581400"/>
          </a:xfrm>
        </p:spPr>
      </p:pic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poetry—a definer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IMG_5890.JP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-24740" b="740"/>
          <a:stretch/>
        </p:blipFill>
        <p:spPr>
          <a:xfrm>
            <a:off x="455612" y="1295400"/>
            <a:ext cx="4649787" cy="429833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3424238" cy="4419600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Joy </a:t>
            </a:r>
            <a:r>
              <a:rPr lang="en-US" dirty="0" err="1" smtClean="0">
                <a:latin typeface="Book Antiqua"/>
                <a:cs typeface="Book Antiqua"/>
              </a:rPr>
              <a:t>Harjo</a:t>
            </a:r>
            <a:r>
              <a:rPr lang="en-US" dirty="0" smtClean="0">
                <a:latin typeface="Book Antiqua"/>
                <a:cs typeface="Book Antiqua"/>
              </a:rPr>
              <a:t> writes, “The literature of the aboriginal people of North America defines America. It is not exotic. The concerns are particular, yet often universal.</a:t>
            </a:r>
            <a:r>
              <a:rPr lang="en-US" dirty="0" smtClean="0">
                <a:latin typeface="Book Antiqua"/>
                <a:cs typeface="Book Antiqua"/>
              </a:rPr>
              <a:t>”</a:t>
            </a:r>
          </a:p>
          <a:p>
            <a:pPr marL="0" indent="0">
              <a:buNone/>
            </a:pPr>
            <a:endParaRPr lang="en-US" dirty="0" smtClean="0">
              <a:latin typeface="Book Antiqua"/>
              <a:cs typeface="Book Antiqua"/>
            </a:endParaRPr>
          </a:p>
          <a:p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61722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dirty="0" smtClean="0"/>
              <a:t>~ </a:t>
            </a:r>
            <a:r>
              <a:rPr lang="en-US" sz="2000" dirty="0">
                <a:latin typeface="Book Antiqua"/>
                <a:cs typeface="Book Antiqua"/>
                <a:hlinkClick r:id="rId3"/>
              </a:rPr>
              <a:t>http://www.poetryfoundation.org/article/</a:t>
            </a:r>
            <a:r>
              <a:rPr lang="en-US" sz="2000" dirty="0" smtClean="0">
                <a:latin typeface="Book Antiqua"/>
                <a:cs typeface="Book Antiqua"/>
                <a:hlinkClick r:id="rId3"/>
              </a:rPr>
              <a:t>245706</a:t>
            </a:r>
            <a:endParaRPr lang="en-US" sz="2000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Literature—Credits 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8231187" cy="4525963"/>
          </a:xfrm>
        </p:spPr>
        <p:txBody>
          <a:bodyPr/>
          <a:lstStyle/>
          <a:p>
            <a:r>
              <a:rPr lang="en-US" sz="2400" dirty="0" smtClean="0">
                <a:latin typeface="Book Antiqua"/>
                <a:cs typeface="Book Antiqua"/>
              </a:rPr>
              <a:t>All photos c/o the unit author, Rondi </a:t>
            </a:r>
            <a:r>
              <a:rPr lang="en-US" sz="2400" dirty="0" smtClean="0">
                <a:latin typeface="Book Antiqua"/>
                <a:cs typeface="Book Antiqua"/>
              </a:rPr>
              <a:t>Aastrup</a:t>
            </a:r>
            <a:r>
              <a:rPr lang="en-US" sz="2400" dirty="0" smtClean="0">
                <a:latin typeface="Book Antiqua"/>
                <a:cs typeface="Book Antiqua"/>
              </a:rPr>
              <a:t>, or </a:t>
            </a:r>
            <a:r>
              <a:rPr lang="en-US" sz="2400" dirty="0">
                <a:latin typeface="Book Antiqua"/>
                <a:cs typeface="Book Antiqua"/>
              </a:rPr>
              <a:t>from Wikimedia Commons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 </a:t>
            </a:r>
            <a:r>
              <a:rPr lang="en-US" sz="2400" dirty="0" err="1" smtClean="0">
                <a:latin typeface="Book Antiqua"/>
                <a:cs typeface="Book Antiqua"/>
              </a:rPr>
              <a:t>Aastrup’s</a:t>
            </a:r>
            <a:r>
              <a:rPr lang="en-US" sz="2400" dirty="0" smtClean="0">
                <a:latin typeface="Book Antiqua"/>
                <a:cs typeface="Book Antiqua"/>
              </a:rPr>
              <a:t> photos were </a:t>
            </a:r>
            <a:r>
              <a:rPr lang="en-US" sz="2400" dirty="0" smtClean="0">
                <a:latin typeface="Book Antiqua"/>
                <a:cs typeface="Book Antiqua"/>
              </a:rPr>
              <a:t>taken </a:t>
            </a:r>
            <a:r>
              <a:rPr lang="en-US" sz="2400" dirty="0" smtClean="0">
                <a:latin typeface="Book Antiqua"/>
                <a:cs typeface="Book Antiqua"/>
              </a:rPr>
              <a:t>at the Grand Canyon </a:t>
            </a:r>
            <a:r>
              <a:rPr lang="en-US" sz="2400" dirty="0" smtClean="0">
                <a:latin typeface="Book Antiqua"/>
                <a:cs typeface="Book Antiqua"/>
              </a:rPr>
              <a:t>(South </a:t>
            </a:r>
            <a:r>
              <a:rPr lang="en-US" sz="2400" dirty="0">
                <a:latin typeface="Book Antiqua"/>
                <a:cs typeface="Book Antiqua"/>
              </a:rPr>
              <a:t>R</a:t>
            </a:r>
            <a:r>
              <a:rPr lang="en-US" sz="2400" dirty="0" smtClean="0">
                <a:latin typeface="Book Antiqua"/>
                <a:cs typeface="Book Antiqua"/>
              </a:rPr>
              <a:t>im</a:t>
            </a:r>
            <a:r>
              <a:rPr lang="en-US" sz="2400" dirty="0" smtClean="0">
                <a:latin typeface="Book Antiqua"/>
                <a:cs typeface="Book Antiqua"/>
              </a:rPr>
              <a:t>) and Marble Canyon </a:t>
            </a:r>
            <a:r>
              <a:rPr lang="en-US" sz="2400" dirty="0" smtClean="0">
                <a:latin typeface="Book Antiqua"/>
                <a:cs typeface="Book Antiqua"/>
              </a:rPr>
              <a:t>(North </a:t>
            </a:r>
            <a:r>
              <a:rPr lang="en-US" sz="2400" dirty="0">
                <a:latin typeface="Book Antiqua"/>
                <a:cs typeface="Book Antiqua"/>
              </a:rPr>
              <a:t>R</a:t>
            </a:r>
            <a:r>
              <a:rPr lang="en-US" sz="2400" dirty="0" smtClean="0">
                <a:latin typeface="Book Antiqua"/>
                <a:cs typeface="Book Antiqua"/>
              </a:rPr>
              <a:t>im</a:t>
            </a:r>
            <a:r>
              <a:rPr lang="en-US" sz="2400" dirty="0" smtClean="0">
                <a:latin typeface="Book Antiqua"/>
                <a:cs typeface="Book Antiqua"/>
              </a:rPr>
              <a:t>) in </a:t>
            </a:r>
            <a:r>
              <a:rPr lang="en-US" sz="2400" dirty="0" smtClean="0">
                <a:latin typeface="Book Antiqua"/>
                <a:cs typeface="Book Antiqua"/>
              </a:rPr>
              <a:t>Arizona.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Sources </a:t>
            </a:r>
            <a:r>
              <a:rPr lang="en-US" sz="2400" dirty="0" smtClean="0">
                <a:latin typeface="Book Antiqua"/>
                <a:cs typeface="Book Antiqua"/>
              </a:rPr>
              <a:t>for information </a:t>
            </a:r>
            <a:r>
              <a:rPr lang="en-US" sz="2400" dirty="0" smtClean="0">
                <a:latin typeface="Book Antiqua"/>
                <a:cs typeface="Book Antiqua"/>
              </a:rPr>
              <a:t>were drawn from the following:</a:t>
            </a:r>
          </a:p>
          <a:p>
            <a:pPr lvl="1"/>
            <a:r>
              <a:rPr lang="en-US" sz="2000" u="sng" dirty="0" smtClean="0">
                <a:latin typeface="Book Antiqua"/>
                <a:cs typeface="Book Antiqua"/>
                <a:hlinkClick r:id="rId2"/>
              </a:rPr>
              <a:t>http://www.ilhawaii.net/~stony/loreindx.html</a:t>
            </a:r>
            <a:endParaRPr lang="en-US" sz="2000" dirty="0">
              <a:latin typeface="Book Antiqua"/>
              <a:cs typeface="Book Antiqua"/>
            </a:endParaRPr>
          </a:p>
          <a:p>
            <a:pPr marL="0" indent="0">
              <a:buNone/>
            </a:pPr>
            <a:r>
              <a:rPr lang="en-US" sz="2000" dirty="0" smtClean="0">
                <a:latin typeface="Book Antiqua"/>
                <a:cs typeface="Book Antiqua"/>
              </a:rPr>
              <a:t>	More </a:t>
            </a:r>
            <a:r>
              <a:rPr lang="en-US" sz="2000" dirty="0">
                <a:latin typeface="Book Antiqua"/>
                <a:cs typeface="Book Antiqua"/>
              </a:rPr>
              <a:t>than 150 NA folklore/</a:t>
            </a:r>
            <a:r>
              <a:rPr lang="en-US" sz="2000" dirty="0" smtClean="0">
                <a:latin typeface="Book Antiqua"/>
                <a:cs typeface="Book Antiqua"/>
              </a:rPr>
              <a:t>stories</a:t>
            </a:r>
            <a:endParaRPr lang="en-US" sz="2000" dirty="0">
              <a:latin typeface="Book Antiqua"/>
              <a:cs typeface="Book Antiqua"/>
            </a:endParaRPr>
          </a:p>
          <a:p>
            <a:pPr lvl="1"/>
            <a:r>
              <a:rPr lang="en-US" sz="2000" u="sng" dirty="0">
                <a:latin typeface="Book Antiqua"/>
                <a:cs typeface="Book Antiqua"/>
                <a:hlinkClick r:id="rId3"/>
              </a:rPr>
              <a:t>http://www.pbs.org/circleofstories/voices/index.html</a:t>
            </a:r>
            <a:r>
              <a:rPr lang="en-US" sz="2000" dirty="0">
                <a:latin typeface="Book Antiqua"/>
                <a:cs typeface="Book Antiqua"/>
              </a:rPr>
              <a:t> </a:t>
            </a:r>
          </a:p>
          <a:p>
            <a:pPr marL="0" indent="0">
              <a:buNone/>
            </a:pPr>
            <a:r>
              <a:rPr lang="en-US" sz="2000" dirty="0" smtClean="0">
                <a:latin typeface="Book Antiqua"/>
                <a:cs typeface="Book Antiqua"/>
              </a:rPr>
              <a:t>	NA </a:t>
            </a:r>
            <a:r>
              <a:rPr lang="en-US" sz="2000" dirty="0">
                <a:latin typeface="Book Antiqua"/>
                <a:cs typeface="Book Antiqua"/>
              </a:rPr>
              <a:t>stories and </a:t>
            </a:r>
            <a:r>
              <a:rPr lang="en-US" sz="2000" dirty="0" smtClean="0">
                <a:latin typeface="Book Antiqua"/>
                <a:cs typeface="Book Antiqua"/>
              </a:rPr>
              <a:t>storytellers</a:t>
            </a:r>
          </a:p>
          <a:p>
            <a:pPr lvl="1"/>
            <a:r>
              <a:rPr lang="en-US" sz="2000" dirty="0">
                <a:latin typeface="Book Antiqua"/>
                <a:cs typeface="Book Antiqua"/>
                <a:hlinkClick r:id="rId4"/>
              </a:rPr>
              <a:t>http://</a:t>
            </a:r>
            <a:r>
              <a:rPr lang="en-US" sz="2000" dirty="0" err="1">
                <a:latin typeface="Book Antiqua"/>
                <a:cs typeface="Book Antiqua"/>
                <a:hlinkClick r:id="rId4"/>
              </a:rPr>
              <a:t>www.poetryfoundation.org</a:t>
            </a:r>
            <a:r>
              <a:rPr lang="en-US" sz="2000" dirty="0">
                <a:latin typeface="Book Antiqua"/>
                <a:cs typeface="Book Antiqua"/>
                <a:hlinkClick r:id="rId4"/>
              </a:rPr>
              <a:t>/article/245706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lvl="1" indent="0">
              <a:buNone/>
            </a:pPr>
            <a:r>
              <a:rPr lang="en-US" sz="2000" dirty="0" smtClean="0">
                <a:latin typeface="Book Antiqua"/>
                <a:cs typeface="Book Antiqua"/>
              </a:rPr>
              <a:t>	A selection of poetry by and about Native Americans</a:t>
            </a:r>
            <a:endParaRPr lang="en-US" sz="2000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688387" cy="1143000"/>
          </a:xfrm>
        </p:spPr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Literature—Oral Traditions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3962400" cy="4525963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Oral traditions </a:t>
            </a:r>
            <a:r>
              <a:rPr lang="en-US" dirty="0" smtClean="0">
                <a:latin typeface="Book Antiqua"/>
                <a:cs typeface="Book Antiqua"/>
              </a:rPr>
              <a:t>are important </a:t>
            </a:r>
            <a:r>
              <a:rPr lang="en-US" dirty="0" smtClean="0">
                <a:latin typeface="Book Antiqua"/>
                <a:cs typeface="Book Antiqua"/>
              </a:rPr>
              <a:t>in all societies, not just Native American.</a:t>
            </a:r>
          </a:p>
          <a:p>
            <a:r>
              <a:rPr lang="en-US" dirty="0" smtClean="0">
                <a:latin typeface="Book Antiqua"/>
                <a:cs typeface="Book Antiqua"/>
              </a:rPr>
              <a:t>They are a record of how things came to be and </a:t>
            </a:r>
            <a:r>
              <a:rPr lang="en-US" dirty="0" smtClean="0">
                <a:latin typeface="Book Antiqua"/>
                <a:cs typeface="Book Antiqua"/>
              </a:rPr>
              <a:t>the </a:t>
            </a:r>
            <a:r>
              <a:rPr lang="en-US" dirty="0" smtClean="0">
                <a:latin typeface="Book Antiqua"/>
                <a:cs typeface="Book Antiqua"/>
              </a:rPr>
              <a:t>way they should be done.</a:t>
            </a:r>
          </a:p>
          <a:p>
            <a:r>
              <a:rPr lang="en-US" dirty="0" smtClean="0">
                <a:latin typeface="Book Antiqua"/>
                <a:cs typeface="Book Antiqua"/>
              </a:rPr>
              <a:t>They teach the young about the past and lessons about life.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5" name="Picture 4" descr="DSCN22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218" y="1981200"/>
            <a:ext cx="4593516" cy="426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688387" cy="1143000"/>
          </a:xfrm>
        </p:spPr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Literature—Oral Traditions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Ceramic_Hopi_jar_-_by-Nampeyo_-_date-ca._1880_-_from-DC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4184" b="-4184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Oral traditions can vary from storyteller to storyteller, but many are still reliable, unchanging from one generation to the next.</a:t>
            </a:r>
          </a:p>
          <a:p>
            <a:r>
              <a:rPr lang="en-US" dirty="0" smtClean="0">
                <a:latin typeface="Book Antiqua"/>
                <a:cs typeface="Book Antiqua"/>
              </a:rPr>
              <a:t>Many are highly structured and do not deviate in basic details.</a:t>
            </a:r>
          </a:p>
          <a:p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10575" cy="1143000"/>
          </a:xfrm>
        </p:spPr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Literature—Oral Tradition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600200"/>
            <a:ext cx="8410575" cy="4525963"/>
          </a:xfrm>
        </p:spPr>
        <p:txBody>
          <a:bodyPr/>
          <a:lstStyle/>
          <a:p>
            <a:r>
              <a:rPr lang="en-US" sz="2800" dirty="0" smtClean="0">
                <a:latin typeface="Book Antiqua"/>
                <a:cs typeface="Book Antiqua"/>
              </a:rPr>
              <a:t>Categories of Oral Tradition include:</a:t>
            </a:r>
          </a:p>
          <a:p>
            <a:pPr lvl="1"/>
            <a:r>
              <a:rPr lang="en-US" sz="2800" dirty="0" smtClean="0">
                <a:latin typeface="Book Antiqua"/>
                <a:cs typeface="Book Antiqua"/>
              </a:rPr>
              <a:t>Legends (related to particular places; involve culture heroes related to that place)</a:t>
            </a:r>
          </a:p>
          <a:p>
            <a:pPr lvl="1"/>
            <a:r>
              <a:rPr lang="en-US" sz="2800" dirty="0" smtClean="0">
                <a:latin typeface="Book Antiqua"/>
                <a:cs typeface="Book Antiqua"/>
              </a:rPr>
              <a:t>Myths (portray the earliest possible time, including creation stories)</a:t>
            </a:r>
          </a:p>
          <a:p>
            <a:pPr lvl="1"/>
            <a:r>
              <a:rPr lang="en-US" sz="2800" dirty="0" smtClean="0">
                <a:latin typeface="Book Antiqua"/>
                <a:cs typeface="Book Antiqua"/>
              </a:rPr>
              <a:t>Folktales (things that did not happen but teach morals or lessons)</a:t>
            </a:r>
          </a:p>
          <a:p>
            <a:pPr lvl="1"/>
            <a:r>
              <a:rPr lang="en-US" sz="2800" dirty="0" err="1" smtClean="0">
                <a:latin typeface="Book Antiqua"/>
                <a:cs typeface="Book Antiqua"/>
              </a:rPr>
              <a:t>Memorates</a:t>
            </a:r>
            <a:r>
              <a:rPr lang="en-US" sz="2800" dirty="0" smtClean="0">
                <a:latin typeface="Book Antiqua"/>
                <a:cs typeface="Book Antiqua"/>
              </a:rPr>
              <a:t> (account of a personal experience or encounter with the supernatural)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688387" cy="1143000"/>
          </a:xfrm>
        </p:spPr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Literature—Oral Tradition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>
                <a:latin typeface="Book Antiqua"/>
                <a:cs typeface="Book Antiqua"/>
              </a:rPr>
              <a:t>A culture hero is  a human or superhuman whose life, deeds, and adventures are important for shaping the way things are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The culture hero for Native Americans is often the source of both good (agriculture, hunting skills, etc.) and bad (a trickster or fool) </a:t>
            </a:r>
            <a:endParaRPr lang="en-US" sz="2400" dirty="0">
              <a:latin typeface="Book Antiqua"/>
              <a:cs typeface="Book Antiqua"/>
            </a:endParaRPr>
          </a:p>
        </p:txBody>
      </p:sp>
      <p:pic>
        <p:nvPicPr>
          <p:cNvPr id="9" name="Content Placeholder 8" descr="Hopi_pottery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8277" b="-38277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Literature—Origin stories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1"/>
            <a:ext cx="4037012" cy="2819400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Origin Stories</a:t>
            </a:r>
          </a:p>
          <a:p>
            <a:pPr lvl="1"/>
            <a:r>
              <a:rPr lang="en-US" dirty="0" smtClean="0">
                <a:latin typeface="Book Antiqua"/>
                <a:cs typeface="Book Antiqua"/>
              </a:rPr>
              <a:t>Emergence (people originate in the womb of the Earth Mother and are called into the daylight by the Sun </a:t>
            </a:r>
            <a:r>
              <a:rPr lang="en-US" dirty="0" smtClean="0">
                <a:latin typeface="Book Antiqua"/>
                <a:cs typeface="Book Antiqua"/>
              </a:rPr>
              <a:t>Father)</a:t>
            </a:r>
            <a:endParaRPr lang="en-US" dirty="0" smtClean="0">
              <a:latin typeface="Book Antiqua"/>
              <a:cs typeface="Book Antiqua"/>
            </a:endParaRPr>
          </a:p>
        </p:txBody>
      </p:sp>
      <p:pic>
        <p:nvPicPr>
          <p:cNvPr id="5" name="Content Placeholder 4" descr="IMG_055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21" b="16384"/>
          <a:stretch>
            <a:fillRect/>
          </a:stretch>
        </p:blipFill>
        <p:spPr>
          <a:xfrm>
            <a:off x="4572000" y="1752600"/>
            <a:ext cx="4037013" cy="2514600"/>
          </a:xfrm>
        </p:spPr>
      </p:pic>
      <p:sp>
        <p:nvSpPr>
          <p:cNvPr id="6" name="TextBox 5"/>
          <p:cNvSpPr txBox="1"/>
          <p:nvPr/>
        </p:nvSpPr>
        <p:spPr>
          <a:xfrm>
            <a:off x="914400" y="4438471"/>
            <a:ext cx="7696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sz="2400" dirty="0" smtClean="0">
                <a:latin typeface="Book Antiqua"/>
                <a:cs typeface="Book Antiqua"/>
              </a:rPr>
              <a:t>  </a:t>
            </a:r>
            <a:r>
              <a:rPr lang="en-US" sz="2400" dirty="0" err="1" smtClean="0">
                <a:latin typeface="Book Antiqua"/>
                <a:cs typeface="Book Antiqua"/>
              </a:rPr>
              <a:t>Earthdiver</a:t>
            </a:r>
            <a:r>
              <a:rPr lang="en-US" sz="2400" dirty="0" smtClean="0">
                <a:latin typeface="Book Antiqua"/>
                <a:cs typeface="Book Antiqua"/>
              </a:rPr>
              <a:t> (people originate as beings born upon   </a:t>
            </a:r>
          </a:p>
          <a:p>
            <a:pPr marL="0" lvl="1"/>
            <a:r>
              <a:rPr lang="en-US" sz="2400" dirty="0" smtClean="0">
                <a:latin typeface="Book Antiqua"/>
                <a:cs typeface="Book Antiqua"/>
              </a:rPr>
              <a:t>   water in a flooded world and the earth is created by </a:t>
            </a:r>
          </a:p>
          <a:p>
            <a:pPr marL="0" lvl="1"/>
            <a:r>
              <a:rPr lang="en-US" sz="2400" dirty="0" smtClean="0">
                <a:latin typeface="Book Antiqua"/>
                <a:cs typeface="Book Antiqua"/>
              </a:rPr>
              <a:t>   an animal who dives many times below the water </a:t>
            </a:r>
          </a:p>
          <a:p>
            <a:pPr marL="0" lvl="1"/>
            <a:r>
              <a:rPr lang="en-US" sz="2400" dirty="0" smtClean="0">
                <a:latin typeface="Book Antiqua"/>
                <a:cs typeface="Book Antiqua"/>
              </a:rPr>
              <a:t>   bringing up mud)</a:t>
            </a:r>
          </a:p>
          <a:p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383587" cy="1143000"/>
          </a:xfrm>
        </p:spPr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literature—Trickster Tales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IMG_580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11247"/>
          <a:stretch>
            <a:fillRect/>
          </a:stretch>
        </p:blipFill>
        <p:spPr>
          <a:xfrm>
            <a:off x="455613" y="1915120"/>
            <a:ext cx="4136005" cy="349508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87" y="1874837"/>
            <a:ext cx="4037013" cy="4525963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Feature humorous and scandalous loner figures engaging in socially unacceptable acts to call attention to cultural/social patterns (Coyote, Raven, Rabbit)</a:t>
            </a:r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Literature—Culture Hero Stories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Dramatize a people’s belief about how a remarkable individual altered the world/social order to its culturally-accepted norm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5" name="Content Placeholder 4" descr="IMG_5893.jpg"/>
          <p:cNvPicPr>
            <a:picLocks noGrp="1" noChangeAspect="1"/>
          </p:cNvPicPr>
          <p:nvPr>
            <p:ph sz="half" idx="2"/>
          </p:nvPr>
        </p:nvPicPr>
        <p:blipFill>
          <a:blip r:embed="rId2">
            <a:lum bright="-11000"/>
          </a:blip>
          <a:srcRect l="-392" r="-626" b="10768"/>
          <a:stretch>
            <a:fillRect/>
          </a:stretch>
        </p:blipFill>
        <p:spPr>
          <a:xfrm>
            <a:off x="4717211" y="1600200"/>
            <a:ext cx="3817189" cy="4495800"/>
          </a:xfrm>
        </p:spPr>
      </p:pic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4651_slide">
  <a:themeElements>
    <a:clrScheme name="Office Theme 2">
      <a:dk1>
        <a:srgbClr val="333333"/>
      </a:dk1>
      <a:lt1>
        <a:srgbClr val="FFFFFF"/>
      </a:lt1>
      <a:dk2>
        <a:srgbClr val="663300"/>
      </a:dk2>
      <a:lt2>
        <a:srgbClr val="FFFFFF"/>
      </a:lt2>
      <a:accent1>
        <a:srgbClr val="FFBC1F"/>
      </a:accent1>
      <a:accent2>
        <a:srgbClr val="FF9090"/>
      </a:accent2>
      <a:accent3>
        <a:srgbClr val="B8ADAA"/>
      </a:accent3>
      <a:accent4>
        <a:srgbClr val="DADADA"/>
      </a:accent4>
      <a:accent5>
        <a:srgbClr val="FFDAAB"/>
      </a:accent5>
      <a:accent6>
        <a:srgbClr val="E78282"/>
      </a:accent6>
      <a:hlink>
        <a:srgbClr val="FFAE5C"/>
      </a:hlink>
      <a:folHlink>
        <a:srgbClr val="FFB8F9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FF9E3E"/>
        </a:accent1>
        <a:accent2>
          <a:srgbClr val="E4B381"/>
        </a:accent2>
        <a:accent3>
          <a:srgbClr val="B8ADAA"/>
        </a:accent3>
        <a:accent4>
          <a:srgbClr val="DADADA"/>
        </a:accent4>
        <a:accent5>
          <a:srgbClr val="FFCCAF"/>
        </a:accent5>
        <a:accent6>
          <a:srgbClr val="CFA274"/>
        </a:accent6>
        <a:hlink>
          <a:srgbClr val="FFBD7B"/>
        </a:hlink>
        <a:folHlink>
          <a:srgbClr val="FFDC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FFBC1F"/>
        </a:accent1>
        <a:accent2>
          <a:srgbClr val="FF9090"/>
        </a:accent2>
        <a:accent3>
          <a:srgbClr val="B8ADAA"/>
        </a:accent3>
        <a:accent4>
          <a:srgbClr val="DADADA"/>
        </a:accent4>
        <a:accent5>
          <a:srgbClr val="FFDAAB"/>
        </a:accent5>
        <a:accent6>
          <a:srgbClr val="E78282"/>
        </a:accent6>
        <a:hlink>
          <a:srgbClr val="FFAE5C"/>
        </a:hlink>
        <a:folHlink>
          <a:srgbClr val="FFB8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CDDB4F"/>
        </a:accent1>
        <a:accent2>
          <a:srgbClr val="B4BCFF"/>
        </a:accent2>
        <a:accent3>
          <a:srgbClr val="B8ADAA"/>
        </a:accent3>
        <a:accent4>
          <a:srgbClr val="DADADA"/>
        </a:accent4>
        <a:accent5>
          <a:srgbClr val="E3EAB2"/>
        </a:accent5>
        <a:accent6>
          <a:srgbClr val="A3AAE7"/>
        </a:accent6>
        <a:hlink>
          <a:srgbClr val="39EBA1"/>
        </a:hlink>
        <a:folHlink>
          <a:srgbClr val="FFAC5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72C5FF"/>
        </a:accent1>
        <a:accent2>
          <a:srgbClr val="FFAC58"/>
        </a:accent2>
        <a:accent3>
          <a:srgbClr val="B8ADAA"/>
        </a:accent3>
        <a:accent4>
          <a:srgbClr val="DADADA"/>
        </a:accent4>
        <a:accent5>
          <a:srgbClr val="BCDFFF"/>
        </a:accent5>
        <a:accent6>
          <a:srgbClr val="E79B4F"/>
        </a:accent6>
        <a:hlink>
          <a:srgbClr val="CDDB4F"/>
        </a:hlink>
        <a:folHlink>
          <a:srgbClr val="FBBCF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9E3E"/>
        </a:accent1>
        <a:accent2>
          <a:srgbClr val="E4B381"/>
        </a:accent2>
        <a:accent3>
          <a:srgbClr val="FFFFFF"/>
        </a:accent3>
        <a:accent4>
          <a:srgbClr val="000000"/>
        </a:accent4>
        <a:accent5>
          <a:srgbClr val="FFCCAF"/>
        </a:accent5>
        <a:accent6>
          <a:srgbClr val="CFA274"/>
        </a:accent6>
        <a:hlink>
          <a:srgbClr val="FFBD7B"/>
        </a:hlink>
        <a:folHlink>
          <a:srgbClr val="FFDC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C1F"/>
        </a:accent1>
        <a:accent2>
          <a:srgbClr val="FF9090"/>
        </a:accent2>
        <a:accent3>
          <a:srgbClr val="FFFFFF"/>
        </a:accent3>
        <a:accent4>
          <a:srgbClr val="000000"/>
        </a:accent4>
        <a:accent5>
          <a:srgbClr val="FFDAAB"/>
        </a:accent5>
        <a:accent6>
          <a:srgbClr val="E78282"/>
        </a:accent6>
        <a:hlink>
          <a:srgbClr val="FFAE5C"/>
        </a:hlink>
        <a:folHlink>
          <a:srgbClr val="FFB8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DDB4F"/>
        </a:accent1>
        <a:accent2>
          <a:srgbClr val="B4BCFF"/>
        </a:accent2>
        <a:accent3>
          <a:srgbClr val="FFFFFF"/>
        </a:accent3>
        <a:accent4>
          <a:srgbClr val="000000"/>
        </a:accent4>
        <a:accent5>
          <a:srgbClr val="E3EAB2"/>
        </a:accent5>
        <a:accent6>
          <a:srgbClr val="A3AAE7"/>
        </a:accent6>
        <a:hlink>
          <a:srgbClr val="39EBA1"/>
        </a:hlink>
        <a:folHlink>
          <a:srgbClr val="FFAC5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2C5FF"/>
        </a:accent1>
        <a:accent2>
          <a:srgbClr val="FFAC58"/>
        </a:accent2>
        <a:accent3>
          <a:srgbClr val="FFFFFF"/>
        </a:accent3>
        <a:accent4>
          <a:srgbClr val="000000"/>
        </a:accent4>
        <a:accent5>
          <a:srgbClr val="BCDFFF"/>
        </a:accent5>
        <a:accent6>
          <a:srgbClr val="E79B4F"/>
        </a:accent6>
        <a:hlink>
          <a:srgbClr val="CDDB4F"/>
        </a:hlink>
        <a:folHlink>
          <a:srgbClr val="FBBCF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663300"/>
      </a:dk2>
      <a:lt2>
        <a:srgbClr val="FFFFFF"/>
      </a:lt2>
      <a:accent1>
        <a:srgbClr val="FFBC1F"/>
      </a:accent1>
      <a:accent2>
        <a:srgbClr val="FF9090"/>
      </a:accent2>
      <a:accent3>
        <a:srgbClr val="B8ADAA"/>
      </a:accent3>
      <a:accent4>
        <a:srgbClr val="DADADA"/>
      </a:accent4>
      <a:accent5>
        <a:srgbClr val="FFDAAB"/>
      </a:accent5>
      <a:accent6>
        <a:srgbClr val="E78282"/>
      </a:accent6>
      <a:hlink>
        <a:srgbClr val="FFAE5C"/>
      </a:hlink>
      <a:folHlink>
        <a:srgbClr val="FFB8F9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FF9E3E"/>
        </a:accent1>
        <a:accent2>
          <a:srgbClr val="E4B381"/>
        </a:accent2>
        <a:accent3>
          <a:srgbClr val="B8ADAA"/>
        </a:accent3>
        <a:accent4>
          <a:srgbClr val="DADADA"/>
        </a:accent4>
        <a:accent5>
          <a:srgbClr val="FFCCAF"/>
        </a:accent5>
        <a:accent6>
          <a:srgbClr val="CFA274"/>
        </a:accent6>
        <a:hlink>
          <a:srgbClr val="FFBD7B"/>
        </a:hlink>
        <a:folHlink>
          <a:srgbClr val="FFDC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FFBC1F"/>
        </a:accent1>
        <a:accent2>
          <a:srgbClr val="FF9090"/>
        </a:accent2>
        <a:accent3>
          <a:srgbClr val="B8ADAA"/>
        </a:accent3>
        <a:accent4>
          <a:srgbClr val="DADADA"/>
        </a:accent4>
        <a:accent5>
          <a:srgbClr val="FFDAAB"/>
        </a:accent5>
        <a:accent6>
          <a:srgbClr val="E78282"/>
        </a:accent6>
        <a:hlink>
          <a:srgbClr val="FFAE5C"/>
        </a:hlink>
        <a:folHlink>
          <a:srgbClr val="FFB8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CDDB4F"/>
        </a:accent1>
        <a:accent2>
          <a:srgbClr val="B4BCFF"/>
        </a:accent2>
        <a:accent3>
          <a:srgbClr val="B8ADAA"/>
        </a:accent3>
        <a:accent4>
          <a:srgbClr val="DADADA"/>
        </a:accent4>
        <a:accent5>
          <a:srgbClr val="E3EAB2"/>
        </a:accent5>
        <a:accent6>
          <a:srgbClr val="A3AAE7"/>
        </a:accent6>
        <a:hlink>
          <a:srgbClr val="39EBA1"/>
        </a:hlink>
        <a:folHlink>
          <a:srgbClr val="FFAC5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72C5FF"/>
        </a:accent1>
        <a:accent2>
          <a:srgbClr val="FFAC58"/>
        </a:accent2>
        <a:accent3>
          <a:srgbClr val="B8ADAA"/>
        </a:accent3>
        <a:accent4>
          <a:srgbClr val="DADADA"/>
        </a:accent4>
        <a:accent5>
          <a:srgbClr val="BCDFFF"/>
        </a:accent5>
        <a:accent6>
          <a:srgbClr val="E79B4F"/>
        </a:accent6>
        <a:hlink>
          <a:srgbClr val="CDDB4F"/>
        </a:hlink>
        <a:folHlink>
          <a:srgbClr val="FBBCF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9E3E"/>
        </a:accent1>
        <a:accent2>
          <a:srgbClr val="E4B381"/>
        </a:accent2>
        <a:accent3>
          <a:srgbClr val="FFFFFF"/>
        </a:accent3>
        <a:accent4>
          <a:srgbClr val="000000"/>
        </a:accent4>
        <a:accent5>
          <a:srgbClr val="FFCCAF"/>
        </a:accent5>
        <a:accent6>
          <a:srgbClr val="CFA274"/>
        </a:accent6>
        <a:hlink>
          <a:srgbClr val="FFBD7B"/>
        </a:hlink>
        <a:folHlink>
          <a:srgbClr val="FFDC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C1F"/>
        </a:accent1>
        <a:accent2>
          <a:srgbClr val="FF9090"/>
        </a:accent2>
        <a:accent3>
          <a:srgbClr val="FFFFFF"/>
        </a:accent3>
        <a:accent4>
          <a:srgbClr val="000000"/>
        </a:accent4>
        <a:accent5>
          <a:srgbClr val="FFDAAB"/>
        </a:accent5>
        <a:accent6>
          <a:srgbClr val="E78282"/>
        </a:accent6>
        <a:hlink>
          <a:srgbClr val="FFAE5C"/>
        </a:hlink>
        <a:folHlink>
          <a:srgbClr val="FFB8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DDB4F"/>
        </a:accent1>
        <a:accent2>
          <a:srgbClr val="B4BCFF"/>
        </a:accent2>
        <a:accent3>
          <a:srgbClr val="FFFFFF"/>
        </a:accent3>
        <a:accent4>
          <a:srgbClr val="000000"/>
        </a:accent4>
        <a:accent5>
          <a:srgbClr val="E3EAB2"/>
        </a:accent5>
        <a:accent6>
          <a:srgbClr val="A3AAE7"/>
        </a:accent6>
        <a:hlink>
          <a:srgbClr val="39EBA1"/>
        </a:hlink>
        <a:folHlink>
          <a:srgbClr val="FFAC5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2C5FF"/>
        </a:accent1>
        <a:accent2>
          <a:srgbClr val="FFAC58"/>
        </a:accent2>
        <a:accent3>
          <a:srgbClr val="FFFFFF"/>
        </a:accent3>
        <a:accent4>
          <a:srgbClr val="000000"/>
        </a:accent4>
        <a:accent5>
          <a:srgbClr val="BCDFFF"/>
        </a:accent5>
        <a:accent6>
          <a:srgbClr val="E79B4F"/>
        </a:accent6>
        <a:hlink>
          <a:srgbClr val="CDDB4F"/>
        </a:hlink>
        <a:folHlink>
          <a:srgbClr val="FBBCF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ind_4651_slide.pot</Template>
  <TotalTime>971</TotalTime>
  <Words>883</Words>
  <Application>Microsoft Macintosh PowerPoint</Application>
  <PresentationFormat>On-screen Show (4:3)</PresentationFormat>
  <Paragraphs>82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ind_4651_slide</vt:lpstr>
      <vt:lpstr>1_Default Design</vt:lpstr>
      <vt:lpstr>Native American literature</vt:lpstr>
      <vt:lpstr>Native American Literature</vt:lpstr>
      <vt:lpstr>Native American Literature—Oral Traditions</vt:lpstr>
      <vt:lpstr>Native American Literature—Oral Traditions</vt:lpstr>
      <vt:lpstr>Native American Literature—Oral Tradition</vt:lpstr>
      <vt:lpstr>Native American Literature—Oral Tradition</vt:lpstr>
      <vt:lpstr>Native American Literature—Origin stories</vt:lpstr>
      <vt:lpstr>Native American literature—Trickster Tales</vt:lpstr>
      <vt:lpstr>Native American Literature—Culture Hero Stories</vt:lpstr>
      <vt:lpstr>Native American Literature—Myths</vt:lpstr>
      <vt:lpstr>Native American Literature—Myths</vt:lpstr>
      <vt:lpstr>Native American Literature—Myths</vt:lpstr>
      <vt:lpstr>Native American Poetry—a journey </vt:lpstr>
      <vt:lpstr>Native American Poetry—a witness</vt:lpstr>
      <vt:lpstr>Native American poetry—a responsibility</vt:lpstr>
      <vt:lpstr>Native American poetry—a dichotomy</vt:lpstr>
      <vt:lpstr>Native American poetry—a voice</vt:lpstr>
      <vt:lpstr>Native American poetry—a tradition</vt:lpstr>
      <vt:lpstr>Native American poetry—a family gift</vt:lpstr>
      <vt:lpstr>Native American poetry—a shield</vt:lpstr>
      <vt:lpstr>Native American poetry—an illuminator</vt:lpstr>
      <vt:lpstr>Native American poetry—a definer</vt:lpstr>
      <vt:lpstr>Native American Literature—Credits </vt:lpstr>
    </vt:vector>
  </TitlesOfParts>
  <Company>Greater Boston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Rondi Aastrup</dc:creator>
  <cp:lastModifiedBy>Rondi Aastrup</cp:lastModifiedBy>
  <cp:revision>12</cp:revision>
  <dcterms:created xsi:type="dcterms:W3CDTF">2013-07-14T15:15:49Z</dcterms:created>
  <dcterms:modified xsi:type="dcterms:W3CDTF">2014-02-18T04:56:50Z</dcterms:modified>
</cp:coreProperties>
</file>