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8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04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0CE61-661B-F348-A883-0C5735CF7FD2}" type="datetimeFigureOut">
              <a:rPr lang="en-US" smtClean="0"/>
              <a:pPr/>
              <a:t>2/17/14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53D8-9F50-9545-9976-7BF16A87B9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slow">
    <p:dissolv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vemcgary.com/southwest-native-american-tribes.htm" TargetMode="External"/><Relationship Id="rId4" Type="http://schemas.openxmlformats.org/officeDocument/2006/relationships/hyperlink" Target="http://indians.org/articles/southwest-indians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Relationship Id="rId3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5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451660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Native American Tribes of the Southwest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1371600" y="2429315"/>
            <a:ext cx="6400800" cy="1752600"/>
          </a:xfrm>
        </p:spPr>
        <p:txBody>
          <a:bodyPr/>
          <a:lstStyle/>
          <a:p>
            <a:r>
              <a:rPr lang="en-US" i="1" dirty="0" smtClean="0">
                <a:latin typeface="Book Antiqua"/>
                <a:cs typeface="Book Antiqua"/>
              </a:rPr>
              <a:t>Writers of the Purple Sage</a:t>
            </a:r>
            <a:endParaRPr lang="en-US" i="1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Lipan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b="1" baseline="30000" dirty="0" smtClean="0">
                <a:latin typeface="Book Antiqua"/>
                <a:cs typeface="Book Antiqua"/>
              </a:rPr>
              <a:t>Lipan</a:t>
            </a:r>
            <a:endParaRPr lang="en-US" baseline="30000" dirty="0" smtClean="0">
              <a:latin typeface="Book Antiqua"/>
              <a:cs typeface="Book Antiqua"/>
            </a:endParaRPr>
          </a:p>
          <a:p>
            <a:r>
              <a:rPr lang="en-US" b="1" baseline="30000" dirty="0" smtClean="0">
                <a:latin typeface="Book Antiqua"/>
                <a:cs typeface="Book Antiqua"/>
              </a:rPr>
              <a:t>Tribal Origin:</a:t>
            </a:r>
            <a:r>
              <a:rPr lang="en-US" baseline="30000" dirty="0" smtClean="0">
                <a:latin typeface="Book Antiqua"/>
                <a:cs typeface="Book Antiqua"/>
              </a:rPr>
              <a:t> Apache</a:t>
            </a:r>
          </a:p>
          <a:p>
            <a:r>
              <a:rPr lang="en-US" b="1" baseline="30000" dirty="0" smtClean="0">
                <a:latin typeface="Book Antiqua"/>
                <a:cs typeface="Book Antiqua"/>
              </a:rPr>
              <a:t>Native Name:</a:t>
            </a:r>
            <a:r>
              <a:rPr lang="en-US" baseline="30000" dirty="0" smtClean="0">
                <a:latin typeface="Book Antiqua"/>
                <a:cs typeface="Book Antiqua"/>
              </a:rPr>
              <a:t> </a:t>
            </a:r>
            <a:r>
              <a:rPr lang="en-US" baseline="30000" dirty="0" err="1" smtClean="0">
                <a:latin typeface="Book Antiqua"/>
                <a:cs typeface="Book Antiqua"/>
              </a:rPr>
              <a:t>Náizhan</a:t>
            </a:r>
            <a:r>
              <a:rPr lang="en-US" baseline="30000" dirty="0" smtClean="0">
                <a:latin typeface="Book Antiqua"/>
                <a:cs typeface="Book Antiqua"/>
              </a:rPr>
              <a:t>, means 'ours’</a:t>
            </a:r>
          </a:p>
          <a:p>
            <a:r>
              <a:rPr lang="en-US" b="1" baseline="30000" dirty="0" smtClean="0">
                <a:latin typeface="Book Antiqua"/>
                <a:cs typeface="Book Antiqua"/>
              </a:rPr>
              <a:t>Home Territories: </a:t>
            </a:r>
            <a:r>
              <a:rPr lang="en-US" baseline="30000" dirty="0" smtClean="0">
                <a:latin typeface="Book Antiqua"/>
                <a:cs typeface="Book Antiqua"/>
              </a:rPr>
              <a:t>New Mexico, Texas and Mexico</a:t>
            </a:r>
          </a:p>
          <a:p>
            <a:r>
              <a:rPr lang="en-US" b="1" baseline="30000" dirty="0" smtClean="0">
                <a:latin typeface="Book Antiqua"/>
                <a:cs typeface="Book Antiqua"/>
              </a:rPr>
              <a:t>Language:</a:t>
            </a:r>
            <a:r>
              <a:rPr lang="en-US" baseline="30000" dirty="0" smtClean="0">
                <a:latin typeface="Book Antiqua"/>
                <a:cs typeface="Book Antiqua"/>
              </a:rPr>
              <a:t> Apache</a:t>
            </a:r>
          </a:p>
          <a:p>
            <a:r>
              <a:rPr lang="en-US" b="1" baseline="30000" dirty="0" smtClean="0">
                <a:latin typeface="Book Antiqua"/>
                <a:cs typeface="Book Antiqua"/>
              </a:rPr>
              <a:t>Enemies: </a:t>
            </a:r>
            <a:r>
              <a:rPr lang="en-US" baseline="30000" dirty="0" smtClean="0">
                <a:latin typeface="Book Antiqua"/>
                <a:cs typeface="Book Antiqua"/>
              </a:rPr>
              <a:t>Comanche, Mescalero and Spanish</a:t>
            </a:r>
          </a:p>
          <a:p>
            <a:r>
              <a:rPr lang="en-US" b="1" baseline="30000" dirty="0" smtClean="0">
                <a:latin typeface="Book Antiqua"/>
                <a:cs typeface="Book Antiqua"/>
              </a:rPr>
              <a:t>Point of Interest: </a:t>
            </a:r>
            <a:r>
              <a:rPr lang="en-US" baseline="30000" dirty="0" smtClean="0">
                <a:latin typeface="Book Antiqua"/>
                <a:cs typeface="Book Antiqua"/>
              </a:rPr>
              <a:t>Were known to cause a lot of trouble in Mexico</a:t>
            </a:r>
          </a:p>
        </p:txBody>
      </p:sp>
      <p:pic>
        <p:nvPicPr>
          <p:cNvPr id="7" name="Content Placeholder 6" descr="Lipan_apache_1857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6924" r="-16924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Maricopa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7" name="Content Placeholder 6" descr="Yellow_Feather_(Maricopa)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7597" r="-7597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Maricopa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Yuman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Also known as: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Piipaash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Hasínai</a:t>
            </a:r>
            <a:r>
              <a:rPr lang="en-US" dirty="0" smtClean="0">
                <a:latin typeface="Book Antiqua"/>
                <a:cs typeface="Book Antiqua"/>
              </a:rPr>
              <a:t>, means 'people’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</a:t>
            </a:r>
            <a:r>
              <a:rPr lang="en-US" dirty="0" smtClean="0">
                <a:latin typeface="Book Antiqua"/>
                <a:cs typeface="Book Antiqua"/>
              </a:rPr>
              <a:t> Gulf of California and Arizona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Maricopa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Alliances:</a:t>
            </a:r>
            <a:r>
              <a:rPr lang="en-US" dirty="0" smtClean="0">
                <a:latin typeface="Book Antiqua"/>
                <a:cs typeface="Book Antiqua"/>
              </a:rPr>
              <a:t> Pima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Known for pottery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Mohave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Mohave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Yuman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Also known as:</a:t>
            </a:r>
            <a:r>
              <a:rPr lang="en-US" dirty="0" smtClean="0">
                <a:latin typeface="Book Antiqua"/>
                <a:cs typeface="Book Antiqua"/>
              </a:rPr>
              <a:t> Mojave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Aha </a:t>
            </a:r>
            <a:r>
              <a:rPr lang="en-US" dirty="0" err="1" smtClean="0">
                <a:latin typeface="Book Antiqua"/>
                <a:cs typeface="Book Antiqua"/>
              </a:rPr>
              <a:t>Macave</a:t>
            </a:r>
            <a:r>
              <a:rPr lang="en-US" dirty="0" smtClean="0">
                <a:latin typeface="Book Antiqua"/>
                <a:cs typeface="Book Antiqua"/>
              </a:rPr>
              <a:t>, means 'people who live along the river’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Arizona, California and Nevada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Mojave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Enemies: </a:t>
            </a:r>
            <a:r>
              <a:rPr lang="en-US" dirty="0" smtClean="0">
                <a:latin typeface="Book Antiqua"/>
                <a:cs typeface="Book Antiqua"/>
              </a:rPr>
              <a:t>United States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Instead of canoes, they were known to make rafts from balsa </a:t>
            </a:r>
          </a:p>
          <a:p>
            <a:pPr>
              <a:buNone/>
            </a:pPr>
            <a:endParaRPr lang="en-US" dirty="0" smtClean="0">
              <a:latin typeface="Book Antiqua"/>
              <a:cs typeface="Book Antiqua"/>
            </a:endParaRPr>
          </a:p>
        </p:txBody>
      </p:sp>
      <p:pic>
        <p:nvPicPr>
          <p:cNvPr id="7" name="Content Placeholder 6" descr="Mohave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2904" r="-2904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Navajo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9" name="Content Placeholder 8" descr="Navajo-protrait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7569" r="-7569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Navaho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Southern </a:t>
            </a:r>
            <a:r>
              <a:rPr lang="en-US" dirty="0" err="1" smtClean="0">
                <a:latin typeface="Book Antiqua"/>
                <a:cs typeface="Book Antiqua"/>
              </a:rPr>
              <a:t>Athabascan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Also known as: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Diné</a:t>
            </a:r>
            <a:r>
              <a:rPr lang="en-US" dirty="0" smtClean="0">
                <a:latin typeface="Book Antiqua"/>
                <a:cs typeface="Book Antiqua"/>
              </a:rPr>
              <a:t> or Navajo, means 'the people’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Navajo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Arizona, Colorado and New Mexico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Navajo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Enemies: </a:t>
            </a:r>
            <a:r>
              <a:rPr lang="en-US" dirty="0" smtClean="0">
                <a:latin typeface="Book Antiqua"/>
                <a:cs typeface="Book Antiqua"/>
              </a:rPr>
              <a:t>United States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Largest tribe in the United States today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Paiute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Paiute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Uto-Aztecan family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Also known as:</a:t>
            </a:r>
            <a:r>
              <a:rPr lang="en-US" dirty="0" smtClean="0">
                <a:latin typeface="Book Antiqua"/>
                <a:cs typeface="Book Antiqua"/>
              </a:rPr>
              <a:t> Piute, possibly means 'Water Ute’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Arizona, California, Nevada and Utah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Paiute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Enemies: </a:t>
            </a:r>
            <a:r>
              <a:rPr lang="en-US" dirty="0" smtClean="0">
                <a:latin typeface="Book Antiqua"/>
                <a:cs typeface="Book Antiqua"/>
              </a:rPr>
              <a:t>Navajo and </a:t>
            </a:r>
            <a:r>
              <a:rPr lang="en-US" dirty="0" err="1" smtClean="0">
                <a:latin typeface="Book Antiqua"/>
                <a:cs typeface="Book Antiqua"/>
              </a:rPr>
              <a:t>Utes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Were sold into slavery by the Navajo and </a:t>
            </a:r>
            <a:r>
              <a:rPr lang="en-US" dirty="0" err="1" smtClean="0">
                <a:latin typeface="Book Antiqua"/>
                <a:cs typeface="Book Antiqua"/>
              </a:rPr>
              <a:t>Utes</a:t>
            </a:r>
            <a:endParaRPr lang="en-US" dirty="0" smtClean="0">
              <a:latin typeface="Book Antiqua"/>
              <a:cs typeface="Book Antiqua"/>
            </a:endParaRPr>
          </a:p>
        </p:txBody>
      </p:sp>
      <p:pic>
        <p:nvPicPr>
          <p:cNvPr id="7" name="Content Placeholder 6" descr="Mohav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64825" y="1616275"/>
            <a:ext cx="2005349" cy="4525963"/>
          </a:xfr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Book Antiqua"/>
                <a:cs typeface="Book Antiqua"/>
              </a:rPr>
              <a:t>Papago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292600" y="1600200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 smtClean="0">
                <a:latin typeface="Book Antiqua"/>
                <a:cs typeface="Book Antiqua"/>
              </a:rPr>
              <a:t>Papago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Pima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Tohono O'odham, means 'People of the Desert’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Arizona and Mexico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O'odham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Enemies: </a:t>
            </a:r>
            <a:r>
              <a:rPr lang="en-US" dirty="0" smtClean="0">
                <a:latin typeface="Book Antiqua"/>
                <a:cs typeface="Book Antiqua"/>
              </a:rPr>
              <a:t>Apaches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Held onto their traditions even through attempts to be assimilated into American society</a:t>
            </a:r>
          </a:p>
        </p:txBody>
      </p:sp>
      <p:pic>
        <p:nvPicPr>
          <p:cNvPr id="7" name="Content Placeholder 6" descr="Mohav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8683" y="1600200"/>
            <a:ext cx="2984566" cy="4525963"/>
          </a:xfr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Pima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Pima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O'odham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Also known as: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Akimel</a:t>
            </a:r>
            <a:r>
              <a:rPr lang="en-US" dirty="0" smtClean="0">
                <a:latin typeface="Book Antiqua"/>
                <a:cs typeface="Book Antiqua"/>
              </a:rPr>
              <a:t> O'odham, means 'river people’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Pima, means 'I don't know’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Arizona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O'odham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Known for being good farmers and for setting up irrigation systems</a:t>
            </a:r>
          </a:p>
        </p:txBody>
      </p:sp>
      <p:pic>
        <p:nvPicPr>
          <p:cNvPr id="7" name="Content Placeholder 6" descr="Mohav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13689" y="1600200"/>
            <a:ext cx="3507621" cy="4525963"/>
          </a:xfr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Pueblo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648200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Pueblo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Pueblo Tribes:</a:t>
            </a:r>
            <a:r>
              <a:rPr lang="en-US" dirty="0" smtClean="0">
                <a:latin typeface="Book Antiqua"/>
                <a:cs typeface="Book Antiqua"/>
              </a:rPr>
              <a:t> Jemez, </a:t>
            </a:r>
            <a:r>
              <a:rPr lang="en-US" dirty="0" err="1" smtClean="0">
                <a:latin typeface="Book Antiqua"/>
                <a:cs typeface="Book Antiqua"/>
              </a:rPr>
              <a:t>Keresan</a:t>
            </a:r>
            <a:r>
              <a:rPr lang="en-US" dirty="0" smtClean="0">
                <a:latin typeface="Book Antiqua"/>
                <a:cs typeface="Book Antiqua"/>
              </a:rPr>
              <a:t> Pueblos, </a:t>
            </a:r>
            <a:r>
              <a:rPr lang="en-US" dirty="0" err="1" smtClean="0">
                <a:latin typeface="Book Antiqua"/>
                <a:cs typeface="Book Antiqua"/>
              </a:rPr>
              <a:t>Piro</a:t>
            </a:r>
            <a:r>
              <a:rPr lang="en-US" dirty="0" smtClean="0">
                <a:latin typeface="Book Antiqua"/>
                <a:cs typeface="Book Antiqua"/>
              </a:rPr>
              <a:t> Pueblos, </a:t>
            </a:r>
            <a:r>
              <a:rPr lang="en-US" dirty="0" err="1" smtClean="0">
                <a:latin typeface="Book Antiqua"/>
                <a:cs typeface="Book Antiqua"/>
              </a:rPr>
              <a:t>Tewa</a:t>
            </a:r>
            <a:r>
              <a:rPr lang="en-US" dirty="0" smtClean="0">
                <a:latin typeface="Book Antiqua"/>
                <a:cs typeface="Book Antiqua"/>
              </a:rPr>
              <a:t> Pueblos, </a:t>
            </a:r>
            <a:r>
              <a:rPr lang="en-US" dirty="0" err="1" smtClean="0">
                <a:latin typeface="Book Antiqua"/>
                <a:cs typeface="Book Antiqua"/>
              </a:rPr>
              <a:t>Tiwa</a:t>
            </a:r>
            <a:r>
              <a:rPr lang="en-US" dirty="0" smtClean="0">
                <a:latin typeface="Book Antiqua"/>
                <a:cs typeface="Book Antiqua"/>
              </a:rPr>
              <a:t> Pueblos, Zuni, and Hopi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Arizona, Colorado, New Mexico, Nevada and Texas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Multiple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Lived in stone houses and cliff dwellings</a:t>
            </a:r>
          </a:p>
          <a:p>
            <a:pPr>
              <a:buNone/>
            </a:pP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7" name="Content Placeholder 6" descr="Mohave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b="5530"/>
          <a:stretch>
            <a:fillRect/>
          </a:stretch>
        </p:blipFill>
        <p:spPr>
          <a:xfrm>
            <a:off x="1294456" y="1417638"/>
            <a:ext cx="2549410" cy="5180706"/>
          </a:xfr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latin typeface="Book Antiqua"/>
                <a:cs typeface="Book Antiqua"/>
              </a:rPr>
              <a:t>Tewa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err="1" smtClean="0">
                <a:latin typeface="Book Antiqua"/>
                <a:cs typeface="Book Antiqua"/>
              </a:rPr>
              <a:t>Tewa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Tanoan family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Also known as: </a:t>
            </a:r>
            <a:r>
              <a:rPr lang="en-US" dirty="0" err="1" smtClean="0">
                <a:latin typeface="Book Antiqua"/>
                <a:cs typeface="Book Antiqua"/>
              </a:rPr>
              <a:t>Tano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Tewa</a:t>
            </a:r>
            <a:r>
              <a:rPr lang="en-US" dirty="0" smtClean="0">
                <a:latin typeface="Book Antiqua"/>
                <a:cs typeface="Book Antiqua"/>
              </a:rPr>
              <a:t>, means 'moccasins’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Arizona and New Mexico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Tewa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Developed their own written language</a:t>
            </a:r>
          </a:p>
        </p:txBody>
      </p:sp>
      <p:pic>
        <p:nvPicPr>
          <p:cNvPr id="7" name="Content Placeholder 6" descr="Mohav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97653" y="1600200"/>
            <a:ext cx="3339692" cy="4525963"/>
          </a:xfr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Ute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9" name="Content Placeholder 8" descr="Utes_chief_Severo_and_family,_1899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23871" b="-23871"/>
          <a:stretch>
            <a:fillRect/>
          </a:stretch>
        </p:blipFill>
        <p:spPr/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Ute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Shoshonean</a:t>
            </a:r>
            <a:r>
              <a:rPr lang="en-US" dirty="0" smtClean="0">
                <a:latin typeface="Book Antiqua"/>
                <a:cs typeface="Book Antiqua"/>
              </a:rPr>
              <a:t> Tribe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Ute, means 'people on the bank’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Ute Tribes:</a:t>
            </a:r>
            <a:r>
              <a:rPr lang="en-US" dirty="0" smtClean="0">
                <a:latin typeface="Book Antiqua"/>
                <a:cs typeface="Book Antiqua"/>
              </a:rPr>
              <a:t> Capote, </a:t>
            </a:r>
            <a:r>
              <a:rPr lang="en-US" dirty="0" err="1" smtClean="0">
                <a:latin typeface="Book Antiqua"/>
                <a:cs typeface="Book Antiqua"/>
              </a:rPr>
              <a:t>Cumumba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dirty="0" err="1" smtClean="0">
                <a:latin typeface="Book Antiqua"/>
                <a:cs typeface="Book Antiqua"/>
              </a:rPr>
              <a:t>Kapote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dirty="0" err="1" smtClean="0">
                <a:latin typeface="Book Antiqua"/>
                <a:cs typeface="Book Antiqua"/>
              </a:rPr>
              <a:t>Moache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dirty="0" err="1" smtClean="0">
                <a:latin typeface="Book Antiqua"/>
                <a:cs typeface="Book Antiqua"/>
              </a:rPr>
              <a:t>Moanumts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dirty="0" err="1" smtClean="0">
                <a:latin typeface="Book Antiqua"/>
                <a:cs typeface="Book Antiqua"/>
              </a:rPr>
              <a:t>Pah</a:t>
            </a:r>
            <a:r>
              <a:rPr lang="en-US" dirty="0" smtClean="0">
                <a:latin typeface="Book Antiqua"/>
                <a:cs typeface="Book Antiqua"/>
              </a:rPr>
              <a:t> </a:t>
            </a:r>
            <a:r>
              <a:rPr lang="en-US" dirty="0" err="1" smtClean="0">
                <a:latin typeface="Book Antiqua"/>
                <a:cs typeface="Book Antiqua"/>
              </a:rPr>
              <a:t>Vant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dirty="0" err="1" smtClean="0">
                <a:latin typeface="Book Antiqua"/>
                <a:cs typeface="Book Antiqua"/>
              </a:rPr>
              <a:t>Parianuche</a:t>
            </a:r>
            <a:r>
              <a:rPr lang="en-US" dirty="0" smtClean="0">
                <a:latin typeface="Book Antiqua"/>
                <a:cs typeface="Book Antiqua"/>
              </a:rPr>
              <a:t>, San Pitch, </a:t>
            </a:r>
            <a:r>
              <a:rPr lang="en-US" dirty="0" err="1" smtClean="0">
                <a:latin typeface="Book Antiqua"/>
                <a:cs typeface="Book Antiqua"/>
              </a:rPr>
              <a:t>Sheberetch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dirty="0" err="1" smtClean="0">
                <a:latin typeface="Book Antiqua"/>
                <a:cs typeface="Book Antiqua"/>
              </a:rPr>
              <a:t>Taviwach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dirty="0" err="1" smtClean="0">
                <a:latin typeface="Book Antiqua"/>
                <a:cs typeface="Book Antiqua"/>
              </a:rPr>
              <a:t>Timanogots</a:t>
            </a:r>
            <a:r>
              <a:rPr lang="en-US" dirty="0" smtClean="0">
                <a:latin typeface="Book Antiqua"/>
                <a:cs typeface="Book Antiqua"/>
              </a:rPr>
              <a:t>, </a:t>
            </a:r>
            <a:r>
              <a:rPr lang="en-US" dirty="0" err="1" smtClean="0">
                <a:latin typeface="Book Antiqua"/>
                <a:cs typeface="Book Antiqua"/>
              </a:rPr>
              <a:t>Tumpanawach</a:t>
            </a:r>
            <a:r>
              <a:rPr lang="en-US" dirty="0" smtClean="0">
                <a:latin typeface="Book Antiqua"/>
                <a:cs typeface="Book Antiqua"/>
              </a:rPr>
              <a:t>, Uinta, Uncompahgre, White River, </a:t>
            </a:r>
            <a:r>
              <a:rPr lang="en-US" dirty="0" err="1" smtClean="0">
                <a:latin typeface="Book Antiqua"/>
                <a:cs typeface="Book Antiqua"/>
              </a:rPr>
              <a:t>Weeminuche</a:t>
            </a:r>
            <a:r>
              <a:rPr lang="en-US" dirty="0" smtClean="0">
                <a:latin typeface="Book Antiqua"/>
                <a:cs typeface="Book Antiqua"/>
              </a:rPr>
              <a:t> and </a:t>
            </a:r>
            <a:r>
              <a:rPr lang="en-US" dirty="0" err="1" smtClean="0">
                <a:latin typeface="Book Antiqua"/>
                <a:cs typeface="Book Antiqua"/>
              </a:rPr>
              <a:t>Yamperika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Colorado, New Mexico and Utah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Ute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Known for the exquisite beadwork</a:t>
            </a:r>
          </a:p>
          <a:p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Book Antiqua"/>
                <a:cs typeface="Book Antiqua"/>
              </a:rPr>
              <a:t>Native American Tribes of the Southwest</a:t>
            </a:r>
            <a:endParaRPr lang="en-US" sz="3200" b="1" dirty="0">
              <a:latin typeface="Book Antiqua"/>
              <a:cs typeface="Book Antiqua"/>
            </a:endParaRPr>
          </a:p>
        </p:txBody>
      </p:sp>
      <p:sp>
        <p:nvSpPr>
          <p:cNvPr id="8" name="Subtitl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Book Antiqua"/>
                <a:cs typeface="Book Antiqua"/>
              </a:rPr>
              <a:t>Originally there were many Native American tribes who called the Southwest (Arizona, New Mexico, and western Colorado) home.  Today, there are five:  Apache, Hopi, Navajo, Pueblo, and Zuni.</a:t>
            </a:r>
          </a:p>
          <a:p>
            <a:r>
              <a:rPr lang="en-US" dirty="0" smtClean="0">
                <a:latin typeface="Book Antiqua"/>
                <a:cs typeface="Book Antiqua"/>
              </a:rPr>
              <a:t>These tribes lived in villages and sustained themselves mostly by farming.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Yavapai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9" name="Content Placeholder 8" descr="Yavapai--Wassaja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19778" r="-19778"/>
          <a:stretch>
            <a:fillRect/>
          </a:stretch>
        </p:blipFill>
        <p:spPr>
          <a:xfrm>
            <a:off x="4963963" y="1417638"/>
            <a:ext cx="4038600" cy="452596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25363" y="1417638"/>
            <a:ext cx="4038600" cy="4525963"/>
          </a:xfrm>
        </p:spPr>
        <p:txBody>
          <a:bodyPr>
            <a:noAutofit/>
          </a:bodyPr>
          <a:lstStyle/>
          <a:p>
            <a:r>
              <a:rPr lang="en-US" sz="2200" b="1" dirty="0" smtClean="0">
                <a:latin typeface="Book Antiqua"/>
                <a:cs typeface="Book Antiqua"/>
              </a:rPr>
              <a:t>Yavapai</a:t>
            </a:r>
            <a:endParaRPr lang="en-US" sz="2200" dirty="0" smtClean="0">
              <a:latin typeface="Book Antiqua"/>
              <a:cs typeface="Book Antiqua"/>
            </a:endParaRPr>
          </a:p>
          <a:p>
            <a:r>
              <a:rPr lang="en-US" sz="2200" b="1" dirty="0" smtClean="0">
                <a:latin typeface="Book Antiqua"/>
                <a:cs typeface="Book Antiqua"/>
              </a:rPr>
              <a:t>Tribal Origin:</a:t>
            </a:r>
            <a:r>
              <a:rPr lang="en-US" sz="2200" dirty="0" smtClean="0">
                <a:latin typeface="Book Antiqua"/>
                <a:cs typeface="Book Antiqua"/>
              </a:rPr>
              <a:t> Possibly </a:t>
            </a:r>
            <a:r>
              <a:rPr lang="en-US" sz="2200" dirty="0" err="1" smtClean="0">
                <a:latin typeface="Book Antiqua"/>
                <a:cs typeface="Book Antiqua"/>
              </a:rPr>
              <a:t>Yuman</a:t>
            </a:r>
            <a:endParaRPr lang="en-US" sz="2200" dirty="0" smtClean="0">
              <a:latin typeface="Book Antiqua"/>
              <a:cs typeface="Book Antiqua"/>
            </a:endParaRPr>
          </a:p>
          <a:p>
            <a:r>
              <a:rPr lang="en-US" sz="2200" b="1" dirty="0" smtClean="0">
                <a:latin typeface="Book Antiqua"/>
                <a:cs typeface="Book Antiqua"/>
              </a:rPr>
              <a:t>Native Name:</a:t>
            </a:r>
            <a:r>
              <a:rPr lang="en-US" sz="2200" dirty="0" smtClean="0">
                <a:latin typeface="Book Antiqua"/>
                <a:cs typeface="Book Antiqua"/>
              </a:rPr>
              <a:t> Yavapai, means 'people of the sun’</a:t>
            </a:r>
          </a:p>
          <a:p>
            <a:r>
              <a:rPr lang="en-US" sz="2200" b="1" dirty="0" smtClean="0">
                <a:latin typeface="Book Antiqua"/>
                <a:cs typeface="Book Antiqua"/>
              </a:rPr>
              <a:t>Home Territories: </a:t>
            </a:r>
            <a:r>
              <a:rPr lang="en-US" sz="2200" dirty="0" smtClean="0">
                <a:latin typeface="Book Antiqua"/>
                <a:cs typeface="Book Antiqua"/>
              </a:rPr>
              <a:t>Arizona</a:t>
            </a:r>
          </a:p>
          <a:p>
            <a:r>
              <a:rPr lang="en-US" sz="2200" b="1" dirty="0" smtClean="0">
                <a:latin typeface="Book Antiqua"/>
                <a:cs typeface="Book Antiqua"/>
              </a:rPr>
              <a:t>Language:</a:t>
            </a:r>
            <a:r>
              <a:rPr lang="en-US" sz="2200" dirty="0" smtClean="0">
                <a:latin typeface="Book Antiqua"/>
                <a:cs typeface="Book Antiqua"/>
              </a:rPr>
              <a:t> Yavapai</a:t>
            </a:r>
          </a:p>
          <a:p>
            <a:r>
              <a:rPr lang="en-US" sz="2200" b="1" dirty="0" smtClean="0">
                <a:latin typeface="Book Antiqua"/>
                <a:cs typeface="Book Antiqua"/>
              </a:rPr>
              <a:t>Alliances:</a:t>
            </a:r>
            <a:r>
              <a:rPr lang="en-US" sz="2200" dirty="0" smtClean="0">
                <a:latin typeface="Book Antiqua"/>
                <a:cs typeface="Book Antiqua"/>
              </a:rPr>
              <a:t> Western Apache</a:t>
            </a:r>
          </a:p>
          <a:p>
            <a:r>
              <a:rPr lang="en-US" sz="2200" b="1" dirty="0" smtClean="0">
                <a:latin typeface="Book Antiqua"/>
                <a:cs typeface="Book Antiqua"/>
              </a:rPr>
              <a:t>Enemies:</a:t>
            </a:r>
            <a:r>
              <a:rPr lang="en-US" sz="2200" dirty="0" smtClean="0">
                <a:latin typeface="Book Antiqua"/>
                <a:cs typeface="Book Antiqua"/>
              </a:rPr>
              <a:t> Maricopa and Pima</a:t>
            </a:r>
          </a:p>
          <a:p>
            <a:r>
              <a:rPr lang="en-US" sz="2200" b="1" dirty="0" smtClean="0">
                <a:latin typeface="Book Antiqua"/>
                <a:cs typeface="Book Antiqua"/>
              </a:rPr>
              <a:t>Point of Interest: </a:t>
            </a:r>
            <a:r>
              <a:rPr lang="en-US" sz="2200" dirty="0" smtClean="0">
                <a:latin typeface="Book Antiqua"/>
                <a:cs typeface="Book Antiqua"/>
              </a:rPr>
              <a:t>Their form of attack was generally one of attack and retreat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Yuma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29669" y="1600200"/>
            <a:ext cx="4038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Yuma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Yuman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Also known as:</a:t>
            </a:r>
            <a:r>
              <a:rPr lang="en-US" dirty="0" smtClean="0">
                <a:latin typeface="Book Antiqua"/>
                <a:cs typeface="Book Antiqua"/>
              </a:rPr>
              <a:t> Quechan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K-</a:t>
            </a:r>
            <a:r>
              <a:rPr lang="en-US" dirty="0" err="1" smtClean="0">
                <a:latin typeface="Book Antiqua"/>
                <a:cs typeface="Book Antiqua"/>
              </a:rPr>
              <a:t>wichhna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Arizona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Quechan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Enemies: </a:t>
            </a:r>
            <a:r>
              <a:rPr lang="en-US" dirty="0" smtClean="0">
                <a:latin typeface="Book Antiqua"/>
                <a:cs typeface="Book Antiqua"/>
              </a:rPr>
              <a:t>United States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Were known for cultivating pumpkins, melons, corn and beans</a:t>
            </a:r>
          </a:p>
        </p:txBody>
      </p:sp>
      <p:pic>
        <p:nvPicPr>
          <p:cNvPr id="7" name="Content Placeholder 6" descr="Mohave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00421" y="1600200"/>
            <a:ext cx="2735223" cy="4525963"/>
          </a:xfrm>
        </p:spPr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Zuni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9" name="Content Placeholder 8" descr="Zuni-girl-with-jar2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28241" r="-28241"/>
          <a:stretch>
            <a:fillRect/>
          </a:stretch>
        </p:blipFill>
        <p:spPr>
          <a:xfrm>
            <a:off x="4495800" y="1603901"/>
            <a:ext cx="4038600" cy="452596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Zuni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Pueblos 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A'shiwi</a:t>
            </a:r>
            <a:r>
              <a:rPr lang="en-US" dirty="0" smtClean="0">
                <a:latin typeface="Book Antiqua"/>
                <a:cs typeface="Book Antiqua"/>
              </a:rPr>
              <a:t>, means 'the flesh’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New Mexico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Zuni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</a:t>
            </a:r>
            <a:r>
              <a:rPr lang="en-US" dirty="0" smtClean="0">
                <a:latin typeface="Book Antiqua"/>
                <a:cs typeface="Book Antiqua"/>
              </a:rPr>
              <a:t> Known to be an extremely peaceful tribe who lived off the land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Credits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Background photo: Marble Canyon Hogan, taken by unit author, Rondi Aastrup</a:t>
            </a:r>
          </a:p>
          <a:p>
            <a:r>
              <a:rPr lang="en-US" dirty="0" smtClean="0">
                <a:latin typeface="Book Antiqua"/>
                <a:cs typeface="Book Antiqua"/>
              </a:rPr>
              <a:t>Native American photos from </a:t>
            </a:r>
            <a:r>
              <a:rPr lang="en-US" dirty="0" err="1" smtClean="0">
                <a:latin typeface="Book Antiqua"/>
                <a:cs typeface="Book Antiqua"/>
              </a:rPr>
              <a:t>Wikipedia.com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dirty="0" smtClean="0">
                <a:latin typeface="Book Antiqua"/>
                <a:cs typeface="Book Antiqua"/>
              </a:rPr>
              <a:t>Information from </a:t>
            </a:r>
            <a:r>
              <a:rPr lang="en-US" dirty="0" smtClean="0">
                <a:latin typeface="Book Antiqua"/>
                <a:cs typeface="Book Antiqua"/>
                <a:hlinkClick r:id="rId3"/>
              </a:rPr>
              <a:t>http://www.davemcgary.com/southwest-native-american-tribes.htm</a:t>
            </a:r>
            <a:r>
              <a:rPr lang="en-US" dirty="0" smtClean="0">
                <a:latin typeface="Book Antiqua"/>
                <a:cs typeface="Book Antiqua"/>
              </a:rPr>
              <a:t> and </a:t>
            </a:r>
            <a:r>
              <a:rPr lang="en-US" dirty="0" smtClean="0">
                <a:latin typeface="Book Antiqua"/>
                <a:cs typeface="Book Antiqua"/>
                <a:hlinkClick r:id="rId4"/>
              </a:rPr>
              <a:t>http://indians.org/articles/southwest-indians.html</a:t>
            </a:r>
            <a:endParaRPr lang="en-US" dirty="0" smtClean="0">
              <a:latin typeface="Book Antiqua"/>
              <a:cs typeface="Book Antiqua"/>
            </a:endParaRPr>
          </a:p>
          <a:p>
            <a:pPr>
              <a:buNone/>
            </a:pPr>
            <a:endParaRPr lang="en-US" dirty="0" smtClean="0">
              <a:latin typeface="Book Antiqua"/>
              <a:cs typeface="Book Antiqua"/>
            </a:endParaRPr>
          </a:p>
          <a:p>
            <a:endParaRPr lang="en-US" dirty="0" smtClean="0">
              <a:latin typeface="Book Antiqua"/>
              <a:cs typeface="Book Antiqua"/>
            </a:endParaRPr>
          </a:p>
          <a:p>
            <a:pPr>
              <a:buNone/>
            </a:pP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Book Antiqua"/>
                <a:cs typeface="Book Antiqua"/>
              </a:rPr>
              <a:t>Native American Tribes of the Southwest</a:t>
            </a:r>
            <a:endParaRPr lang="en-US" sz="3200" b="1" dirty="0">
              <a:latin typeface="Book Antiqua"/>
              <a:cs typeface="Book Antiqua"/>
            </a:endParaRPr>
          </a:p>
        </p:txBody>
      </p:sp>
      <p:sp>
        <p:nvSpPr>
          <p:cNvPr id="8" name="Subtitle 7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Book Antiqua"/>
                <a:cs typeface="Book Antiqua"/>
              </a:rPr>
              <a:t>Southwestern tribes were known for their pottery, both for every day use and decoration/display.</a:t>
            </a:r>
          </a:p>
          <a:p>
            <a:r>
              <a:rPr lang="en-US" dirty="0" smtClean="0">
                <a:latin typeface="Book Antiqua"/>
                <a:cs typeface="Book Antiqua"/>
              </a:rPr>
              <a:t>Known </a:t>
            </a:r>
            <a:r>
              <a:rPr lang="en-US" dirty="0" smtClean="0">
                <a:latin typeface="Book Antiqua"/>
                <a:cs typeface="Book Antiqua"/>
              </a:rPr>
              <a:t>for jewelry, silver belts and hand woven baskets as well  </a:t>
            </a:r>
          </a:p>
          <a:p>
            <a:pPr lvl="1"/>
            <a:r>
              <a:rPr lang="en-US" dirty="0" smtClean="0">
                <a:latin typeface="Book Antiqua"/>
                <a:cs typeface="Book Antiqua"/>
              </a:rPr>
              <a:t>Turquoise was often used in jewelry.</a:t>
            </a:r>
          </a:p>
          <a:p>
            <a:pPr lvl="2"/>
            <a:r>
              <a:rPr lang="en-US" dirty="0" smtClean="0">
                <a:latin typeface="Book Antiqua"/>
                <a:cs typeface="Book Antiqua"/>
              </a:rPr>
              <a:t>Promotes health, happiness, and good fortune</a:t>
            </a:r>
          </a:p>
          <a:p>
            <a:pPr lvl="1"/>
            <a:r>
              <a:rPr lang="en-US" dirty="0" smtClean="0">
                <a:latin typeface="Book Antiqua"/>
                <a:cs typeface="Book Antiqua"/>
              </a:rPr>
              <a:t>Basket weaving methods have not changed in </a:t>
            </a:r>
            <a:r>
              <a:rPr lang="en-US" dirty="0" smtClean="0">
                <a:latin typeface="Book Antiqua"/>
                <a:cs typeface="Book Antiqua"/>
              </a:rPr>
              <a:t>centuries</a:t>
            </a:r>
          </a:p>
          <a:p>
            <a:r>
              <a:rPr lang="en-US" dirty="0">
                <a:latin typeface="Book Antiqua"/>
                <a:cs typeface="Book Antiqua"/>
              </a:rPr>
              <a:t>Zuni and Hopi carved dolls known as </a:t>
            </a:r>
            <a:r>
              <a:rPr lang="en-US" dirty="0" err="1">
                <a:latin typeface="Book Antiqua"/>
                <a:cs typeface="Book Antiqua"/>
              </a:rPr>
              <a:t>Kachina</a:t>
            </a:r>
            <a:r>
              <a:rPr lang="en-US" dirty="0">
                <a:latin typeface="Book Antiqua"/>
                <a:cs typeface="Book Antiqua"/>
              </a:rPr>
              <a:t> dolls out of wood</a:t>
            </a:r>
          </a:p>
          <a:p>
            <a:pPr lvl="1"/>
            <a:r>
              <a:rPr lang="en-US" dirty="0">
                <a:latin typeface="Book Antiqua"/>
                <a:cs typeface="Book Antiqua"/>
              </a:rPr>
              <a:t>Decorated with masks and costumes to represent </a:t>
            </a:r>
            <a:r>
              <a:rPr lang="en-US" dirty="0" err="1">
                <a:latin typeface="Book Antiqua"/>
                <a:cs typeface="Book Antiqua"/>
              </a:rPr>
              <a:t>Kachina</a:t>
            </a:r>
            <a:r>
              <a:rPr lang="en-US" dirty="0">
                <a:latin typeface="Book Antiqua"/>
                <a:cs typeface="Book Antiqua"/>
              </a:rPr>
              <a:t> spirits</a:t>
            </a:r>
          </a:p>
          <a:p>
            <a:pPr lvl="1"/>
            <a:r>
              <a:rPr lang="en-US" dirty="0">
                <a:latin typeface="Book Antiqua"/>
                <a:cs typeface="Book Antiqua"/>
              </a:rPr>
              <a:t>Helped children to learn tribal </a:t>
            </a:r>
            <a:r>
              <a:rPr lang="en-US" dirty="0" smtClean="0">
                <a:latin typeface="Book Antiqua"/>
                <a:cs typeface="Book Antiqua"/>
              </a:rPr>
              <a:t>ceremonies</a:t>
            </a:r>
            <a:endParaRPr lang="en-US" dirty="0">
              <a:latin typeface="Book Antiqua"/>
              <a:cs typeface="Book Antiqua"/>
            </a:endParaRP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Apache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>
                <a:latin typeface="Book Antiqua"/>
                <a:cs typeface="Book Antiqua"/>
              </a:rPr>
              <a:t>Apache</a:t>
            </a:r>
            <a:endParaRPr lang="en-US" dirty="0">
              <a:latin typeface="Book Antiqua"/>
              <a:cs typeface="Book Antiqua"/>
            </a:endParaRPr>
          </a:p>
          <a:p>
            <a:r>
              <a:rPr lang="en-US" b="1" dirty="0">
                <a:latin typeface="Book Antiqua"/>
                <a:cs typeface="Book Antiqua"/>
              </a:rPr>
              <a:t>Tribal Origin: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err="1">
                <a:latin typeface="Book Antiqua"/>
                <a:cs typeface="Book Antiqua"/>
              </a:rPr>
              <a:t>Apachean</a:t>
            </a:r>
            <a:r>
              <a:rPr lang="en-US" dirty="0">
                <a:latin typeface="Book Antiqua"/>
                <a:cs typeface="Book Antiqua"/>
              </a:rPr>
              <a:t> </a:t>
            </a:r>
            <a:r>
              <a:rPr lang="en-US" dirty="0" smtClean="0">
                <a:latin typeface="Book Antiqua"/>
                <a:cs typeface="Book Antiqua"/>
              </a:rPr>
              <a:t>Family</a:t>
            </a:r>
            <a:endParaRPr lang="en-US" dirty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Also </a:t>
            </a:r>
            <a:r>
              <a:rPr lang="en-US" b="1" dirty="0">
                <a:latin typeface="Book Antiqua"/>
                <a:cs typeface="Book Antiqua"/>
              </a:rPr>
              <a:t>known as: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err="1">
                <a:latin typeface="Book Antiqua"/>
                <a:cs typeface="Book Antiqua"/>
              </a:rPr>
              <a:t>ápachu</a:t>
            </a:r>
            <a:r>
              <a:rPr lang="en-US" dirty="0">
                <a:latin typeface="Book Antiqua"/>
                <a:cs typeface="Book Antiqua"/>
              </a:rPr>
              <a:t>, means '</a:t>
            </a:r>
            <a:r>
              <a:rPr lang="en-US" dirty="0" smtClean="0">
                <a:latin typeface="Book Antiqua"/>
                <a:cs typeface="Book Antiqua"/>
              </a:rPr>
              <a:t>enemy’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</a:t>
            </a:r>
            <a:r>
              <a:rPr lang="en-US" b="1" dirty="0">
                <a:latin typeface="Book Antiqua"/>
                <a:cs typeface="Book Antiqua"/>
              </a:rPr>
              <a:t>Name: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err="1">
                <a:latin typeface="Book Antiqua"/>
                <a:cs typeface="Book Antiqua"/>
              </a:rPr>
              <a:t>N'de</a:t>
            </a:r>
            <a:r>
              <a:rPr lang="en-US" dirty="0">
                <a:latin typeface="Book Antiqua"/>
                <a:cs typeface="Book Antiqua"/>
              </a:rPr>
              <a:t>, </a:t>
            </a:r>
            <a:r>
              <a:rPr lang="en-US" dirty="0" err="1">
                <a:latin typeface="Book Antiqua"/>
                <a:cs typeface="Book Antiqua"/>
              </a:rPr>
              <a:t>Dĭnë</a:t>
            </a:r>
            <a:r>
              <a:rPr lang="en-US" dirty="0">
                <a:latin typeface="Book Antiqua"/>
                <a:cs typeface="Book Antiqua"/>
              </a:rPr>
              <a:t>, </a:t>
            </a:r>
            <a:r>
              <a:rPr lang="en-US" dirty="0" err="1">
                <a:latin typeface="Book Antiqua"/>
                <a:cs typeface="Book Antiqua"/>
              </a:rPr>
              <a:t>Tĭnde</a:t>
            </a:r>
            <a:r>
              <a:rPr lang="en-US" dirty="0">
                <a:latin typeface="Book Antiqua"/>
                <a:cs typeface="Book Antiqua"/>
              </a:rPr>
              <a:t> and </a:t>
            </a:r>
            <a:r>
              <a:rPr lang="en-US" dirty="0" err="1">
                <a:latin typeface="Book Antiqua"/>
                <a:cs typeface="Book Antiqua"/>
              </a:rPr>
              <a:t>Inde</a:t>
            </a:r>
            <a:r>
              <a:rPr lang="en-US" dirty="0">
                <a:latin typeface="Book Antiqua"/>
                <a:cs typeface="Book Antiqua"/>
              </a:rPr>
              <a:t>, means '</a:t>
            </a:r>
            <a:r>
              <a:rPr lang="en-US" dirty="0" smtClean="0">
                <a:latin typeface="Book Antiqua"/>
                <a:cs typeface="Book Antiqua"/>
              </a:rPr>
              <a:t>people’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</a:t>
            </a:r>
            <a:r>
              <a:rPr lang="en-US" b="1" dirty="0">
                <a:latin typeface="Book Antiqua"/>
                <a:cs typeface="Book Antiqua"/>
              </a:rPr>
              <a:t>Territories: </a:t>
            </a:r>
            <a:r>
              <a:rPr lang="en-US" dirty="0">
                <a:latin typeface="Book Antiqua"/>
                <a:cs typeface="Book Antiqua"/>
              </a:rPr>
              <a:t>Arizona, New Mexico, Oklahoma, Texas and the </a:t>
            </a:r>
            <a:br>
              <a:rPr lang="en-US" dirty="0">
                <a:latin typeface="Book Antiqua"/>
                <a:cs typeface="Book Antiqua"/>
              </a:rPr>
            </a:br>
            <a:r>
              <a:rPr lang="en-US" dirty="0">
                <a:latin typeface="Book Antiqua"/>
                <a:cs typeface="Book Antiqua"/>
              </a:rPr>
              <a:t>Great </a:t>
            </a:r>
            <a:r>
              <a:rPr lang="en-US" dirty="0" smtClean="0">
                <a:latin typeface="Book Antiqua"/>
                <a:cs typeface="Book Antiqua"/>
              </a:rPr>
              <a:t>Plains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</a:t>
            </a:r>
            <a:r>
              <a:rPr lang="en-US" b="1" dirty="0">
                <a:latin typeface="Book Antiqua"/>
                <a:cs typeface="Book Antiqua"/>
              </a:rPr>
              <a:t>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err="1">
                <a:latin typeface="Book Antiqua"/>
                <a:cs typeface="Book Antiqua"/>
              </a:rPr>
              <a:t>Chiricahua</a:t>
            </a:r>
            <a:r>
              <a:rPr lang="en-US" dirty="0">
                <a:latin typeface="Book Antiqua"/>
                <a:cs typeface="Book Antiqua"/>
              </a:rPr>
              <a:t>, Jicarilla, Lipan, Plains Apache, Mescalero and Western </a:t>
            </a:r>
            <a:r>
              <a:rPr lang="en-US" dirty="0" smtClean="0">
                <a:latin typeface="Book Antiqua"/>
                <a:cs typeface="Book Antiqua"/>
              </a:rPr>
              <a:t>Apache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Enemies</a:t>
            </a:r>
            <a:r>
              <a:rPr lang="en-US" b="1" dirty="0">
                <a:latin typeface="Book Antiqua"/>
                <a:cs typeface="Book Antiqua"/>
              </a:rPr>
              <a:t>: </a:t>
            </a:r>
            <a:r>
              <a:rPr lang="en-US" dirty="0">
                <a:latin typeface="Book Antiqua"/>
                <a:cs typeface="Book Antiqua"/>
              </a:rPr>
              <a:t>Spanish, Mexicans and </a:t>
            </a:r>
            <a:r>
              <a:rPr lang="en-US" dirty="0" smtClean="0">
                <a:latin typeface="Book Antiqua"/>
                <a:cs typeface="Book Antiqua"/>
              </a:rPr>
              <a:t>Americans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</a:t>
            </a:r>
            <a:r>
              <a:rPr lang="en-US" b="1" dirty="0">
                <a:latin typeface="Book Antiqua"/>
                <a:cs typeface="Book Antiqua"/>
              </a:rPr>
              <a:t>of Interest:</a:t>
            </a:r>
            <a:r>
              <a:rPr lang="en-US" dirty="0">
                <a:latin typeface="Book Antiqua"/>
                <a:cs typeface="Book Antiqua"/>
              </a:rPr>
              <a:t> Were known as great warriors and intelligent tacticians in battles</a:t>
            </a:r>
          </a:p>
          <a:p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10" name="Content Placeholder 9" descr="Apache_portraits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7569" r="-7569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Comanche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10" name="Content Placeholder 9" descr="Comanche_portrait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7569" r="-7569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>
                <a:latin typeface="Book Antiqua"/>
                <a:cs typeface="Book Antiqua"/>
              </a:rPr>
              <a:t>Comanche</a:t>
            </a:r>
            <a:endParaRPr lang="en-US" dirty="0">
              <a:latin typeface="Book Antiqua"/>
              <a:cs typeface="Book Antiqua"/>
            </a:endParaRPr>
          </a:p>
          <a:p>
            <a:r>
              <a:rPr lang="en-US" b="1" dirty="0">
                <a:latin typeface="Book Antiqua"/>
                <a:cs typeface="Book Antiqua"/>
              </a:rPr>
              <a:t>Tribal Origin: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smtClean="0">
                <a:latin typeface="Book Antiqua"/>
                <a:cs typeface="Book Antiqua"/>
              </a:rPr>
              <a:t>Shoshone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</a:t>
            </a:r>
            <a:r>
              <a:rPr lang="en-US" b="1" dirty="0">
                <a:latin typeface="Book Antiqua"/>
                <a:cs typeface="Book Antiqua"/>
              </a:rPr>
              <a:t>Name: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err="1">
                <a:latin typeface="Book Antiqua"/>
                <a:cs typeface="Book Antiqua"/>
              </a:rPr>
              <a:t>Numunuu</a:t>
            </a:r>
            <a:r>
              <a:rPr lang="en-US" dirty="0">
                <a:latin typeface="Book Antiqua"/>
                <a:cs typeface="Book Antiqua"/>
              </a:rPr>
              <a:t>, means 'the </a:t>
            </a:r>
            <a:r>
              <a:rPr lang="en-US" dirty="0" smtClean="0">
                <a:latin typeface="Book Antiqua"/>
                <a:cs typeface="Book Antiqua"/>
              </a:rPr>
              <a:t>People’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</a:t>
            </a:r>
            <a:r>
              <a:rPr lang="en-US" b="1" dirty="0">
                <a:latin typeface="Book Antiqua"/>
                <a:cs typeface="Book Antiqua"/>
              </a:rPr>
              <a:t>Territories: </a:t>
            </a:r>
            <a:r>
              <a:rPr lang="en-US" dirty="0">
                <a:latin typeface="Book Antiqua"/>
                <a:cs typeface="Book Antiqua"/>
              </a:rPr>
              <a:t>New Mexico, Colorado, Kansas, Oklahoma and </a:t>
            </a:r>
            <a:r>
              <a:rPr lang="en-US" dirty="0" smtClean="0">
                <a:latin typeface="Book Antiqua"/>
                <a:cs typeface="Book Antiqua"/>
              </a:rPr>
              <a:t>Texas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</a:t>
            </a:r>
            <a:r>
              <a:rPr lang="en-US" b="1" dirty="0">
                <a:latin typeface="Book Antiqua"/>
                <a:cs typeface="Book Antiqua"/>
              </a:rPr>
              <a:t>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smtClean="0">
                <a:latin typeface="Book Antiqua"/>
                <a:cs typeface="Book Antiqua"/>
              </a:rPr>
              <a:t>Comanche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Alliances</a:t>
            </a:r>
            <a:r>
              <a:rPr lang="en-US" b="1" dirty="0">
                <a:latin typeface="Book Antiqua"/>
                <a:cs typeface="Book Antiqua"/>
              </a:rPr>
              <a:t>:</a:t>
            </a:r>
            <a:r>
              <a:rPr lang="en-US" dirty="0">
                <a:latin typeface="Book Antiqua"/>
                <a:cs typeface="Book Antiqua"/>
              </a:rPr>
              <a:t> Apache and </a:t>
            </a:r>
            <a:r>
              <a:rPr lang="en-US" dirty="0" smtClean="0">
                <a:latin typeface="Book Antiqua"/>
                <a:cs typeface="Book Antiqua"/>
              </a:rPr>
              <a:t>Kiowa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Enemies</a:t>
            </a:r>
            <a:r>
              <a:rPr lang="en-US" b="1" dirty="0">
                <a:latin typeface="Book Antiqua"/>
                <a:cs typeface="Book Antiqua"/>
              </a:rPr>
              <a:t>: </a:t>
            </a:r>
            <a:r>
              <a:rPr lang="en-US" dirty="0">
                <a:latin typeface="Book Antiqua"/>
                <a:cs typeface="Book Antiqua"/>
              </a:rPr>
              <a:t>American settlers at </a:t>
            </a:r>
            <a:r>
              <a:rPr lang="en-US" dirty="0" smtClean="0">
                <a:latin typeface="Book Antiqua"/>
                <a:cs typeface="Book Antiqua"/>
              </a:rPr>
              <a:t>times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</a:t>
            </a:r>
            <a:r>
              <a:rPr lang="en-US" b="1" dirty="0">
                <a:latin typeface="Book Antiqua"/>
                <a:cs typeface="Book Antiqua"/>
              </a:rPr>
              <a:t>of Interest: </a:t>
            </a:r>
            <a:r>
              <a:rPr lang="en-US" dirty="0">
                <a:latin typeface="Book Antiqua"/>
                <a:cs typeface="Book Antiqua"/>
              </a:rPr>
              <a:t>Known for attacking on nights with a full moon and for their skills of fighting while on </a:t>
            </a:r>
            <a:r>
              <a:rPr lang="en-US" dirty="0" smtClean="0">
                <a:latin typeface="Book Antiqua"/>
                <a:cs typeface="Book Antiqua"/>
              </a:rPr>
              <a:t>horseback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Havasupai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latin typeface="Book Antiqua"/>
                <a:cs typeface="Book Antiqua"/>
              </a:rPr>
              <a:t>Havasupai</a:t>
            </a:r>
            <a:endParaRPr lang="en-US" dirty="0">
              <a:latin typeface="Book Antiqua"/>
              <a:cs typeface="Book Antiqua"/>
            </a:endParaRPr>
          </a:p>
          <a:p>
            <a:r>
              <a:rPr lang="en-US" b="1" dirty="0">
                <a:latin typeface="Book Antiqua"/>
                <a:cs typeface="Book Antiqua"/>
              </a:rPr>
              <a:t>Tribal Origin: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err="1">
                <a:latin typeface="Book Antiqua"/>
                <a:cs typeface="Book Antiqua"/>
              </a:rPr>
              <a:t>Yuman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</a:t>
            </a:r>
            <a:r>
              <a:rPr lang="en-US" b="1" dirty="0">
                <a:latin typeface="Book Antiqua"/>
                <a:cs typeface="Book Antiqua"/>
              </a:rPr>
              <a:t>:</a:t>
            </a:r>
            <a:r>
              <a:rPr lang="en-US" dirty="0" smtClean="0">
                <a:latin typeface="Book Antiqua"/>
                <a:cs typeface="Book Antiqua"/>
              </a:rPr>
              <a:t>  Havasupai</a:t>
            </a:r>
            <a:r>
              <a:rPr lang="en-US" dirty="0">
                <a:latin typeface="Book Antiqua"/>
                <a:cs typeface="Book Antiqua"/>
              </a:rPr>
              <a:t>, means 'blue or green water </a:t>
            </a:r>
            <a:r>
              <a:rPr lang="en-US" dirty="0" smtClean="0">
                <a:latin typeface="Book Antiqua"/>
                <a:cs typeface="Book Antiqua"/>
              </a:rPr>
              <a:t>people’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</a:t>
            </a:r>
            <a:r>
              <a:rPr lang="en-US" b="1" dirty="0">
                <a:latin typeface="Book Antiqua"/>
                <a:cs typeface="Book Antiqua"/>
              </a:rPr>
              <a:t>Territories: </a:t>
            </a:r>
            <a:r>
              <a:rPr lang="en-US" dirty="0" smtClean="0">
                <a:latin typeface="Book Antiqua"/>
                <a:cs typeface="Book Antiqua"/>
              </a:rPr>
              <a:t>Arizona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</a:t>
            </a:r>
            <a:r>
              <a:rPr lang="en-US" b="1" dirty="0">
                <a:latin typeface="Book Antiqua"/>
                <a:cs typeface="Book Antiqua"/>
              </a:rPr>
              <a:t>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smtClean="0">
                <a:latin typeface="Book Antiqua"/>
                <a:cs typeface="Book Antiqua"/>
              </a:rPr>
              <a:t>Havasupai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Alliances</a:t>
            </a:r>
            <a:r>
              <a:rPr lang="en-US" b="1" dirty="0">
                <a:latin typeface="Book Antiqua"/>
                <a:cs typeface="Book Antiqua"/>
              </a:rPr>
              <a:t>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smtClean="0">
                <a:latin typeface="Book Antiqua"/>
                <a:cs typeface="Book Antiqua"/>
              </a:rPr>
              <a:t>Hopi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</a:t>
            </a:r>
            <a:r>
              <a:rPr lang="en-US" b="1" dirty="0">
                <a:latin typeface="Book Antiqua"/>
                <a:cs typeface="Book Antiqua"/>
              </a:rPr>
              <a:t>of Interest:</a:t>
            </a:r>
            <a:r>
              <a:rPr lang="en-US" dirty="0">
                <a:latin typeface="Book Antiqua"/>
                <a:cs typeface="Book Antiqua"/>
              </a:rPr>
              <a:t> </a:t>
            </a:r>
            <a:r>
              <a:rPr lang="en-US" dirty="0" smtClean="0">
                <a:latin typeface="Book Antiqua"/>
                <a:cs typeface="Book Antiqua"/>
              </a:rPr>
              <a:t>Generally</a:t>
            </a:r>
            <a:r>
              <a:rPr lang="en-US" dirty="0">
                <a:latin typeface="Book Antiqua"/>
                <a:cs typeface="Book Antiqua"/>
              </a:rPr>
              <a:t>, a very peaceful tribe. Mail is still delivered via </a:t>
            </a:r>
            <a:r>
              <a:rPr lang="en-US" dirty="0" smtClean="0">
                <a:latin typeface="Book Antiqua"/>
                <a:cs typeface="Book Antiqua"/>
              </a:rPr>
              <a:t>mule</a:t>
            </a:r>
          </a:p>
        </p:txBody>
      </p:sp>
      <p:pic>
        <p:nvPicPr>
          <p:cNvPr id="10" name="Content Placeholder 9" descr="Havasupai_woman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13737" r="-13737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Hopi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10" name="Content Placeholder 9" descr="Hopi portraits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7569" r="-7569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Hopi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Siouan Family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Also known as: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Hopita</a:t>
            </a:r>
            <a:r>
              <a:rPr lang="en-US" dirty="0" smtClean="0">
                <a:latin typeface="Book Antiqua"/>
                <a:cs typeface="Book Antiqua"/>
              </a:rPr>
              <a:t>, means 'peaceful ones’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Hópitu-shínumu</a:t>
            </a:r>
            <a:r>
              <a:rPr lang="en-US" dirty="0" smtClean="0">
                <a:latin typeface="Book Antiqua"/>
                <a:cs typeface="Book Antiqua"/>
              </a:rPr>
              <a:t>, means 'the peaceful people’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Arizona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Hopi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Alliances:</a:t>
            </a:r>
            <a:r>
              <a:rPr lang="en-US" dirty="0" smtClean="0">
                <a:latin typeface="Book Antiqua"/>
                <a:cs typeface="Book Antiqua"/>
              </a:rPr>
              <a:t> Navaho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</a:t>
            </a:r>
            <a:r>
              <a:rPr lang="en-US" dirty="0" smtClean="0">
                <a:latin typeface="Book Antiqua"/>
                <a:cs typeface="Book Antiqua"/>
              </a:rPr>
              <a:t> Have lived in America for many centuries. The Hopi have strong sense of moral character and their religion is one of anti-war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Jemez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Jemez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Pueblo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Hä</a:t>
            </a:r>
            <a:r>
              <a:rPr lang="en-US" dirty="0" smtClean="0">
                <a:latin typeface="Book Antiqua"/>
                <a:cs typeface="Book Antiqua"/>
              </a:rPr>
              <a:t>'-mish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New Mexico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Enemies:</a:t>
            </a:r>
            <a:r>
              <a:rPr lang="en-US" dirty="0" smtClean="0">
                <a:latin typeface="Book Antiqua"/>
                <a:cs typeface="Book Antiqua"/>
              </a:rPr>
              <a:t> Spanish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smtClean="0">
                <a:latin typeface="Book Antiqua"/>
                <a:cs typeface="Book Antiqua"/>
              </a:rPr>
              <a:t>Typically lived in pueblos</a:t>
            </a:r>
          </a:p>
        </p:txBody>
      </p:sp>
      <p:pic>
        <p:nvPicPr>
          <p:cNvPr id="7" name="Content Placeholder 6" descr="Jemez_Pueblo_jar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2571" b="-12571"/>
          <a:stretch>
            <a:fillRect/>
          </a:stretch>
        </p:blipFill>
        <p:spPr/>
      </p:pic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273.jp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Book Antiqua"/>
                <a:cs typeface="Book Antiqua"/>
              </a:rPr>
              <a:t>Kiowa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7" name="Content Placeholder 6" descr="Kiowa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-3881" r="-3881"/>
          <a:stretch>
            <a:fillRect/>
          </a:stretch>
        </p:blipFill>
        <p:spPr/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 smtClean="0">
                <a:latin typeface="Book Antiqua"/>
                <a:cs typeface="Book Antiqua"/>
              </a:rPr>
              <a:t>Kiowa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Tribal Origin:</a:t>
            </a:r>
            <a:r>
              <a:rPr lang="en-US" dirty="0" smtClean="0">
                <a:latin typeface="Book Antiqua"/>
                <a:cs typeface="Book Antiqua"/>
              </a:rPr>
              <a:t> Kiowa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Native Name: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Kgoy</a:t>
            </a:r>
            <a:r>
              <a:rPr lang="en-US" dirty="0" smtClean="0">
                <a:latin typeface="Book Antiqua"/>
                <a:cs typeface="Book Antiqua"/>
              </a:rPr>
              <a:t>-goo, means 'principle people’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Home Territories: </a:t>
            </a:r>
            <a:r>
              <a:rPr lang="en-US" dirty="0" smtClean="0">
                <a:latin typeface="Book Antiqua"/>
                <a:cs typeface="Book Antiqua"/>
              </a:rPr>
              <a:t>Colorado and Oklahoma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Language:</a:t>
            </a:r>
            <a:r>
              <a:rPr lang="en-US" dirty="0" smtClean="0">
                <a:latin typeface="Book Antiqua"/>
                <a:cs typeface="Book Antiqua"/>
              </a:rPr>
              <a:t> Kiowa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Alliances:</a:t>
            </a:r>
            <a:r>
              <a:rPr lang="en-US" dirty="0" smtClean="0">
                <a:latin typeface="Book Antiqua"/>
                <a:cs typeface="Book Antiqua"/>
              </a:rPr>
              <a:t> </a:t>
            </a:r>
            <a:r>
              <a:rPr lang="en-US" dirty="0" err="1" smtClean="0">
                <a:latin typeface="Book Antiqua"/>
                <a:cs typeface="Book Antiqua"/>
              </a:rPr>
              <a:t>Comanches</a:t>
            </a:r>
            <a:r>
              <a:rPr lang="en-US" dirty="0" smtClean="0">
                <a:latin typeface="Book Antiqua"/>
                <a:cs typeface="Book Antiqua"/>
              </a:rPr>
              <a:t> and the Apaches</a:t>
            </a:r>
          </a:p>
          <a:p>
            <a:r>
              <a:rPr lang="en-US" b="1" dirty="0" smtClean="0">
                <a:latin typeface="Book Antiqua"/>
                <a:cs typeface="Book Antiqua"/>
              </a:rPr>
              <a:t>Enemies: </a:t>
            </a:r>
            <a:r>
              <a:rPr lang="en-US" dirty="0" err="1" smtClean="0">
                <a:latin typeface="Book Antiqua"/>
                <a:cs typeface="Book Antiqua"/>
              </a:rPr>
              <a:t>Cheyennes</a:t>
            </a:r>
            <a:endParaRPr lang="en-US" dirty="0" smtClean="0">
              <a:latin typeface="Book Antiqua"/>
              <a:cs typeface="Book Antiqua"/>
            </a:endParaRPr>
          </a:p>
          <a:p>
            <a:r>
              <a:rPr lang="en-US" b="1" dirty="0" smtClean="0">
                <a:latin typeface="Book Antiqua"/>
                <a:cs typeface="Book Antiqua"/>
              </a:rPr>
              <a:t>Point of Interest: </a:t>
            </a:r>
            <a:r>
              <a:rPr lang="en-US" dirty="0" err="1" smtClean="0">
                <a:latin typeface="Book Antiqua"/>
                <a:cs typeface="Book Antiqua"/>
              </a:rPr>
              <a:t>Nomatic</a:t>
            </a:r>
            <a:r>
              <a:rPr lang="en-US" dirty="0" smtClean="0">
                <a:latin typeface="Book Antiqua"/>
                <a:cs typeface="Book Antiqua"/>
              </a:rPr>
              <a:t> tribe who survived by hunting buffalo and eating vegetables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297</Words>
  <Application>Microsoft Macintosh PowerPoint</Application>
  <PresentationFormat>On-screen Show (4:3)</PresentationFormat>
  <Paragraphs>176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Native American Tribes of the Southwest</vt:lpstr>
      <vt:lpstr>Native American Tribes of the Southwest</vt:lpstr>
      <vt:lpstr>Native American Tribes of the Southwest</vt:lpstr>
      <vt:lpstr>Apache</vt:lpstr>
      <vt:lpstr>Comanche</vt:lpstr>
      <vt:lpstr>Havasupai</vt:lpstr>
      <vt:lpstr>Hopi</vt:lpstr>
      <vt:lpstr>Jemez</vt:lpstr>
      <vt:lpstr>Kiowa</vt:lpstr>
      <vt:lpstr>Lipan</vt:lpstr>
      <vt:lpstr>Maricopa</vt:lpstr>
      <vt:lpstr>Mohave</vt:lpstr>
      <vt:lpstr>Navajo</vt:lpstr>
      <vt:lpstr>Paiute</vt:lpstr>
      <vt:lpstr>Papago</vt:lpstr>
      <vt:lpstr>Pima</vt:lpstr>
      <vt:lpstr>Pueblo</vt:lpstr>
      <vt:lpstr>Tewa</vt:lpstr>
      <vt:lpstr>Ute</vt:lpstr>
      <vt:lpstr>Yavapai</vt:lpstr>
      <vt:lpstr>Yuma</vt:lpstr>
      <vt:lpstr>Zuni</vt:lpstr>
      <vt:lpstr>Credits</vt:lpstr>
    </vt:vector>
  </TitlesOfParts>
  <Company>Greater Boston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Native American Tribes of the Southwest</dc:title>
  <dc:creator>Rondi Aastrup</dc:creator>
  <cp:lastModifiedBy>Rondi Aastrup</cp:lastModifiedBy>
  <cp:revision>7</cp:revision>
  <dcterms:created xsi:type="dcterms:W3CDTF">2013-07-14T15:53:53Z</dcterms:created>
  <dcterms:modified xsi:type="dcterms:W3CDTF">2014-02-18T04:58:58Z</dcterms:modified>
</cp:coreProperties>
</file>