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8.xml" ContentType="application/vnd.openxmlformats-officedocument.presentationml.comments+xml"/>
  <Override PartName="/ppt/media/audio1.wav" ContentType="audio/x-wav"/>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2"/>
  </p:notesMasterIdLst>
  <p:sldIdLst>
    <p:sldId id="257" r:id="rId2"/>
    <p:sldId id="258" r:id="rId3"/>
    <p:sldId id="259" r:id="rId4"/>
    <p:sldId id="260" r:id="rId5"/>
    <p:sldId id="261" r:id="rId6"/>
    <p:sldId id="262" r:id="rId7"/>
    <p:sldId id="263" r:id="rId8"/>
    <p:sldId id="282" r:id="rId9"/>
    <p:sldId id="264" r:id="rId10"/>
    <p:sldId id="279" r:id="rId11"/>
    <p:sldId id="265" r:id="rId12"/>
    <p:sldId id="280" r:id="rId13"/>
    <p:sldId id="266" r:id="rId14"/>
    <p:sldId id="281" r:id="rId15"/>
    <p:sldId id="267" r:id="rId16"/>
    <p:sldId id="268" r:id="rId17"/>
    <p:sldId id="283" r:id="rId18"/>
    <p:sldId id="272" r:id="rId19"/>
    <p:sldId id="273"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a Eszler"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320"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4-12T14:40:32.913" idx="1">
    <p:pos x="5610" y="684"/>
    <p:text>add a period after "years"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4-12T14:40:52.115" idx="2">
    <p:pos x="5511" y="810"/>
    <p:text>add period after "again"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4-12T14:41:21.346" idx="3">
    <p:pos x="2077" y="136"/>
    <p:text>hard to read header text in white color - change color</p:text>
  </p:cm>
  <p:cm authorId="0" dt="2015-04-12T14:41:34.580" idx="4">
    <p:pos x="1673" y="235"/>
    <p:text>move image down a bit so that it is not overlapping with the header text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4-12T14:42:45.277" idx="5">
    <p:pos x="3632" y="3866"/>
    <p:text>add a comma after "vapor"</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4-12T14:43:09.983" idx="6">
    <p:pos x="1835" y="1466"/>
    <p:text>add comma after "seas"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4-12T14:43:49.205" idx="7">
    <p:pos x="6466" y="1368"/>
    <p:text>add comma after "cool"</p:text>
  </p:cm>
  <p:cm authorId="0" dt="2015-04-12T14:44:02.173" idx="8">
    <p:pos x="5601" y="2280"/>
    <p:text>add comma after "snow"</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4-12T14:44:18.171" idx="9">
    <p:pos x="2428" y="405"/>
    <p:text>move text down a little from the header so that it does not overlap</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5-04-12T14:45:20.403" idx="10">
    <p:pos x="324" y="540"/>
    <p:text>should this slide go after slide 17 "let's review"?</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5-04-12T14:46:37.170" idx="11">
    <p:pos x="10" y="10"/>
    <p:text>this slide is confusing and does not aid in the "cycle" image presented throughout these slides; consider rearranging the images and arrows to mimic the "cycle"?</p:text>
  </p:cm>
  <p:cm authorId="0" dt="2015-04-12T14:46:49.969" idx="12">
    <p:pos x="106" y="106"/>
    <p:text>add a conclusion slide?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5C8A2-CCD1-4D12-A6C1-E843E9404D07}" type="datetimeFigureOut">
              <a:rPr lang="en-US" smtClean="0"/>
              <a:t>4/12/15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F5A94-5D14-4C0A-A8FF-F1530A833F2E}" type="slidenum">
              <a:rPr lang="en-US" smtClean="0"/>
              <a:t>‹#›</a:t>
            </a:fld>
            <a:endParaRPr lang="en-US"/>
          </a:p>
        </p:txBody>
      </p:sp>
    </p:spTree>
    <p:extLst>
      <p:ext uri="{BB962C8B-B14F-4D97-AF65-F5344CB8AC3E}">
        <p14:creationId xmlns:p14="http://schemas.microsoft.com/office/powerpoint/2010/main" val="336342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A9E71B-263E-4ACB-96D9-9BCC5D697DBB}" type="slidenum">
              <a:rPr lang="en-US" altLang="en-US"/>
              <a:pPr eaLnBrk="1" hangingPunct="1">
                <a:spcBef>
                  <a:spcPct val="0"/>
                </a:spcBef>
              </a:pPr>
              <a:t>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When the first fish crawled out of the ocean onto the land, the same water you brushed your teeth with this morning was part of that ocean.  When the Brontosaurus walked through lakes feeding on  plants, the water you get from the drinking fountain here at school was part of those lakes. There is approximately the same amount of water on Earth today as there was when the Earth was formed. Water is continually recycled in the Earth's water cycle. </a:t>
            </a:r>
          </a:p>
        </p:txBody>
      </p:sp>
    </p:spTree>
    <p:extLst>
      <p:ext uri="{BB962C8B-B14F-4D97-AF65-F5344CB8AC3E}">
        <p14:creationId xmlns:p14="http://schemas.microsoft.com/office/powerpoint/2010/main" val="1822698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AFF733-7792-4803-8CA3-9E1CFB8F8C98}" type="slidenum">
              <a:rPr lang="en-US" altLang="en-US"/>
              <a:pPr eaLnBrk="1" hangingPunct="1">
                <a:spcBef>
                  <a:spcPct val="0"/>
                </a:spcBef>
              </a:pPr>
              <a:t>15</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ocean is an integral part of the water cycle and is connected to all of the earth’s water reservoirs via evaporation and precipitation processes.</a:t>
            </a:r>
          </a:p>
        </p:txBody>
      </p:sp>
    </p:spTree>
    <p:extLst>
      <p:ext uri="{BB962C8B-B14F-4D97-AF65-F5344CB8AC3E}">
        <p14:creationId xmlns:p14="http://schemas.microsoft.com/office/powerpoint/2010/main" val="161682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02FEE43-96A3-4B35-9C1E-87B83A52B29D}" type="slidenum">
              <a:rPr lang="en-US" altLang="en-US"/>
              <a:pPr eaLnBrk="1" hangingPunct="1">
                <a:spcBef>
                  <a:spcPct val="0"/>
                </a:spcBef>
              </a:pPr>
              <a:t>16</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Do a quick review of each process in the water cycle. Have students tell you the form water is in at each stage of the water cycle and how that process relates to weather. (if it applies)</a:t>
            </a:r>
          </a:p>
        </p:txBody>
      </p:sp>
    </p:spTree>
    <p:extLst>
      <p:ext uri="{BB962C8B-B14F-4D97-AF65-F5344CB8AC3E}">
        <p14:creationId xmlns:p14="http://schemas.microsoft.com/office/powerpoint/2010/main" val="182197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1D86B31-0772-4EF0-970A-FB19B5DA2549}" type="slidenum">
              <a:rPr lang="en-US" altLang="en-US"/>
              <a:pPr eaLnBrk="1" hangingPunct="1">
                <a:spcBef>
                  <a:spcPct val="0"/>
                </a:spcBef>
              </a:pPr>
              <a:t>3</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Today we are going to talk about how the water from billions of years ago has been recycled by the earth and is being used by each one of you today.  The process of the earth recycling water is called the water cycle. As water goes through this process it changes states like we discussed in the previous PowerPoint.</a:t>
            </a:r>
          </a:p>
          <a:p>
            <a:endParaRPr lang="en-US" altLang="en-US" smtClean="0">
              <a:latin typeface="Arial" panose="020B0604020202020204" pitchFamily="34" charset="0"/>
            </a:endParaRPr>
          </a:p>
          <a:p>
            <a:r>
              <a:rPr lang="en-US" altLang="en-US" smtClean="0">
                <a:latin typeface="Arial" panose="020B0604020202020204" pitchFamily="34" charset="0"/>
              </a:rPr>
              <a:t>QUESTION: What are the three states or forms of water?</a:t>
            </a:r>
          </a:p>
          <a:p>
            <a:r>
              <a:rPr lang="en-US" altLang="en-US" smtClean="0">
                <a:latin typeface="Arial" panose="020B0604020202020204" pitchFamily="34" charset="0"/>
              </a:rPr>
              <a:t>ANSWER: Solid, liquid and gas</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6731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water cycle is made up of five processes; transpiration, evaporation, condensation, precipitation, and accumulation. Let’s investigate how each of these processes work to keep water from billions of years ago moving around the earth.</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90DBFBB-520A-4769-B45A-6E1A0D53F7C8}"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191172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D2579D-13B2-4773-B716-C949090959A0}" type="slidenum">
              <a:rPr lang="en-US" altLang="en-US"/>
              <a:pPr eaLnBrk="1" hangingPunct="1">
                <a:spcBef>
                  <a:spcPct val="0"/>
                </a:spcBef>
              </a:pPr>
              <a:t>5</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water cycle is the continuous recycling of water on earth; from the oceans, up to the sky and down to land, to be transported back to the oceans and sky again. Water is constantly moving due to the energy of the sun transforming surface water into water vapor. The water vapor eventually forms clouds, and clouds condense back into water droplets. When the droplets become so dense in the clouds, the force of gravity</a:t>
            </a:r>
            <a:r>
              <a:rPr lang="en-US" altLang="en-US" b="1" smtClean="0">
                <a:latin typeface="Arial" panose="020B0604020202020204" pitchFamily="34" charset="0"/>
              </a:rPr>
              <a:t> </a:t>
            </a:r>
            <a:r>
              <a:rPr lang="en-US" altLang="en-US" smtClean="0">
                <a:latin typeface="Arial" panose="020B0604020202020204" pitchFamily="34" charset="0"/>
              </a:rPr>
              <a:t>pulls them back down to the earth where the cycle continues all over again.  </a:t>
            </a:r>
          </a:p>
        </p:txBody>
      </p:sp>
    </p:spTree>
    <p:extLst>
      <p:ext uri="{BB962C8B-B14F-4D97-AF65-F5344CB8AC3E}">
        <p14:creationId xmlns:p14="http://schemas.microsoft.com/office/powerpoint/2010/main" val="27429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E7AFCFC-33B3-4238-9B56-AFF9B6CDB9E5}" type="slidenum">
              <a:rPr lang="en-US" altLang="en-US"/>
              <a:pPr eaLnBrk="1" hangingPunct="1">
                <a:spcBef>
                  <a:spcPct val="0"/>
                </a:spcBef>
              </a:pPr>
              <a:t>6</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Plants need water to survive and they obtain it from the soil, but plants can also ‘sweat’ water out through their leaves during dry spells or really sunny days; this is called transpiration.  When plants transpire the water is in liquid form and changes into water vapor (gaseous state).</a:t>
            </a:r>
          </a:p>
        </p:txBody>
      </p:sp>
    </p:spTree>
    <p:extLst>
      <p:ext uri="{BB962C8B-B14F-4D97-AF65-F5344CB8AC3E}">
        <p14:creationId xmlns:p14="http://schemas.microsoft.com/office/powerpoint/2010/main" val="417486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65F6DA-A0D7-4C21-9AC4-0D021DAB9C1B}" type="slidenum">
              <a:rPr lang="en-US" altLang="en-US"/>
              <a:pPr eaLnBrk="1" hangingPunct="1">
                <a:spcBef>
                  <a:spcPct val="0"/>
                </a:spcBef>
              </a:pPr>
              <a:t>7</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Transpiration also cools plants and enables the flow of mineral nutrients from the roots. The amount of water lost by a plant depends on its size, along with the surrounding light intensity, temperature, humidity, wind speed, and soil water supply. </a:t>
            </a:r>
          </a:p>
          <a:p>
            <a:pPr eaLnBrk="1" hangingPunct="1"/>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JAMES PETERS: If possible reword the yellow balloon next to the leaf. “Plants like me release water during photosynthesis as I bring minerals up from my roots.”</a:t>
            </a:r>
          </a:p>
        </p:txBody>
      </p:sp>
    </p:spTree>
    <p:extLst>
      <p:ext uri="{BB962C8B-B14F-4D97-AF65-F5344CB8AC3E}">
        <p14:creationId xmlns:p14="http://schemas.microsoft.com/office/powerpoint/2010/main" val="267734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84E01B-C66F-408F-947A-CBB8F69EF30B}" type="slidenum">
              <a:rPr lang="en-US" altLang="en-US"/>
              <a:pPr eaLnBrk="1" hangingPunct="1">
                <a:spcBef>
                  <a:spcPct val="0"/>
                </a:spcBef>
              </a:pPr>
              <a:t>9</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Evaporation is a critical component of the water cycle, which is responsible for clouds and rain. Solar energy drives evaporation of water from oceans, lakes, moisture in the soil, and other sources of water.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QUESTION: How does evaporation relate to weather?</a:t>
            </a:r>
          </a:p>
          <a:p>
            <a:pPr eaLnBrk="1" hangingPunct="1"/>
            <a:r>
              <a:rPr lang="en-US" altLang="en-US" smtClean="0">
                <a:latin typeface="Arial" panose="020B0604020202020204" pitchFamily="34" charset="0"/>
              </a:rPr>
              <a:t>ANSWER: Evaporation is responsible for clouds and rain.</a:t>
            </a:r>
          </a:p>
        </p:txBody>
      </p:sp>
    </p:spTree>
    <p:extLst>
      <p:ext uri="{BB962C8B-B14F-4D97-AF65-F5344CB8AC3E}">
        <p14:creationId xmlns:p14="http://schemas.microsoft.com/office/powerpoint/2010/main" val="181117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3800D2-8B19-4CA1-A1B9-ED7155E3CD84}" type="slidenum">
              <a:rPr lang="en-US" altLang="en-US"/>
              <a:pPr eaLnBrk="1" hangingPunct="1">
                <a:spcBef>
                  <a:spcPct val="0"/>
                </a:spcBef>
              </a:pPr>
              <a:t>11</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water seen on the outside of a cold glass on a hot day is condensation. Condensation is the changing of water from a gaseous state back to a liquid state in the form of clouds.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QUESTION: How is condensation related to weather?</a:t>
            </a:r>
          </a:p>
          <a:p>
            <a:pPr eaLnBrk="1" hangingPunct="1"/>
            <a:r>
              <a:rPr lang="en-US" altLang="en-US" smtClean="0">
                <a:latin typeface="Arial" panose="020B0604020202020204" pitchFamily="34" charset="0"/>
              </a:rPr>
              <a:t>ANSWER: Condensation forms clouds, which can produce rain, hail, or snow.</a:t>
            </a:r>
          </a:p>
        </p:txBody>
      </p:sp>
    </p:spTree>
    <p:extLst>
      <p:ext uri="{BB962C8B-B14F-4D97-AF65-F5344CB8AC3E}">
        <p14:creationId xmlns:p14="http://schemas.microsoft.com/office/powerpoint/2010/main" val="88291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23A9D69-7422-4B28-9651-4339395375EB}" type="slidenum">
              <a:rPr lang="en-US" altLang="en-US"/>
              <a:pPr eaLnBrk="1" hangingPunct="1">
                <a:spcBef>
                  <a:spcPct val="0"/>
                </a:spcBef>
              </a:pPr>
              <a:t>13</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Precipitation is a major component of  weather and of the water cycle. Precipitation is responsible for depositing most of the fresh water on the planet.</a:t>
            </a:r>
          </a:p>
        </p:txBody>
      </p:sp>
    </p:spTree>
    <p:extLst>
      <p:ext uri="{BB962C8B-B14F-4D97-AF65-F5344CB8AC3E}">
        <p14:creationId xmlns:p14="http://schemas.microsoft.com/office/powerpoint/2010/main" val="125410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7EA0DB-1392-4CF6-97AC-1E606D50A29A}" type="datetimeFigureOut">
              <a:rPr lang="en-US" smtClean="0"/>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409691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7EA0DB-1392-4CF6-97AC-1E606D50A29A}" type="datetimeFigureOut">
              <a:rPr lang="en-US" smtClean="0"/>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267529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7EA0DB-1392-4CF6-97AC-1E606D50A29A}" type="datetimeFigureOut">
              <a:rPr lang="en-US" smtClean="0"/>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282725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3ABE415A-0FF1-4C17-BE89-1E739F39FF1A}" type="slidenum">
              <a:rPr lang="en-US" altLang="en-US"/>
              <a:pPr/>
              <a:t>‹#›</a:t>
            </a:fld>
            <a:endParaRPr lang="en-US" altLang="en-US"/>
          </a:p>
        </p:txBody>
      </p:sp>
    </p:spTree>
    <p:extLst>
      <p:ext uri="{BB962C8B-B14F-4D97-AF65-F5344CB8AC3E}">
        <p14:creationId xmlns:p14="http://schemas.microsoft.com/office/powerpoint/2010/main" val="3644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7EA0DB-1392-4CF6-97AC-1E606D50A29A}" type="datetimeFigureOut">
              <a:rPr lang="en-US" smtClean="0"/>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184770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EA0DB-1392-4CF6-97AC-1E606D50A29A}" type="datetimeFigureOut">
              <a:rPr lang="en-US" smtClean="0"/>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161796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7EA0DB-1392-4CF6-97AC-1E606D50A29A}" type="datetimeFigureOut">
              <a:rPr lang="en-US" smtClean="0"/>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238861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7EA0DB-1392-4CF6-97AC-1E606D50A29A}" type="datetimeFigureOut">
              <a:rPr lang="en-US" smtClean="0"/>
              <a:t>4/12/15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198047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7EA0DB-1392-4CF6-97AC-1E606D50A29A}" type="datetimeFigureOut">
              <a:rPr lang="en-US" smtClean="0"/>
              <a:t>4/12/15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64627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EA0DB-1392-4CF6-97AC-1E606D50A29A}" type="datetimeFigureOut">
              <a:rPr lang="en-US" smtClean="0"/>
              <a:t>4/12/15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390257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EA0DB-1392-4CF6-97AC-1E606D50A29A}" type="datetimeFigureOut">
              <a:rPr lang="en-US" smtClean="0"/>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382285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EA0DB-1392-4CF6-97AC-1E606D50A29A}" type="datetimeFigureOut">
              <a:rPr lang="en-US" smtClean="0"/>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4A4F2-2E3E-4A79-A594-A4C717EB85CB}" type="slidenum">
              <a:rPr lang="en-US" smtClean="0"/>
              <a:t>‹#›</a:t>
            </a:fld>
            <a:endParaRPr lang="en-US"/>
          </a:p>
        </p:txBody>
      </p:sp>
    </p:spTree>
    <p:extLst>
      <p:ext uri="{BB962C8B-B14F-4D97-AF65-F5344CB8AC3E}">
        <p14:creationId xmlns:p14="http://schemas.microsoft.com/office/powerpoint/2010/main" val="41363406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EA0DB-1392-4CF6-97AC-1E606D50A29A}" type="datetimeFigureOut">
              <a:rPr lang="en-US" smtClean="0"/>
              <a:t>4/12/15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4A4F2-2E3E-4A79-A594-A4C717EB85CB}" type="slidenum">
              <a:rPr lang="en-US" smtClean="0"/>
              <a:t>‹#›</a:t>
            </a:fld>
            <a:endParaRPr lang="en-US"/>
          </a:p>
        </p:txBody>
      </p:sp>
    </p:spTree>
    <p:extLst>
      <p:ext uri="{BB962C8B-B14F-4D97-AF65-F5344CB8AC3E}">
        <p14:creationId xmlns:p14="http://schemas.microsoft.com/office/powerpoint/2010/main" val="54943809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comments" Target="../comments/comment7.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audio" Target="../media/audio1.wav"/><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png"/><Relationship Id="rId8" Type="http://schemas.openxmlformats.org/officeDocument/2006/relationships/comments" Target="../comments/comment9.xml"/><Relationship Id="rId1" Type="http://schemas.microsoft.com/office/2007/relationships/media" Target="../media/media1.WAV"/><Relationship Id="rId2" Type="http://schemas.openxmlformats.org/officeDocument/2006/relationships/audio" Target="../media/media1.WAV"/></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comments" Target="../comments/comment2.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5.png"/><Relationship Id="rId6" Type="http://schemas.openxmlformats.org/officeDocument/2006/relationships/oleObject" Target="../embeddings/oleObject2.bin"/><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EarthBlackBackground2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5"/>
          <p:cNvSpPr>
            <a:spLocks noGrp="1" noChangeArrowheads="1"/>
          </p:cNvSpPr>
          <p:nvPr>
            <p:ph type="title"/>
          </p:nvPr>
        </p:nvSpPr>
        <p:spPr>
          <a:xfrm>
            <a:off x="1981200" y="152400"/>
            <a:ext cx="8229600" cy="1143000"/>
          </a:xfrm>
        </p:spPr>
        <p:txBody>
          <a:bodyPr/>
          <a:lstStyle/>
          <a:p>
            <a:pPr algn="ctr" eaLnBrk="1" hangingPunct="1"/>
            <a:r>
              <a:rPr lang="en-US" altLang="en-US" sz="5400" b="1" dirty="0">
                <a:latin typeface="Comic Sans MS" panose="030F0702030302020204" pitchFamily="66" charset="0"/>
              </a:rPr>
              <a:t>The Water Cycle</a:t>
            </a:r>
          </a:p>
        </p:txBody>
      </p:sp>
    </p:spTree>
    <p:extLst>
      <p:ext uri="{BB962C8B-B14F-4D97-AF65-F5344CB8AC3E}">
        <p14:creationId xmlns:p14="http://schemas.microsoft.com/office/powerpoint/2010/main" val="13362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p:txBody>
          <a:bodyPr/>
          <a:lstStyle/>
          <a:p>
            <a:r>
              <a:rPr lang="en-US" altLang="en-US" sz="6000">
                <a:latin typeface="Cuckoo" pitchFamily="2" charset="0"/>
              </a:rPr>
              <a:t>Evaporation</a:t>
            </a:r>
          </a:p>
        </p:txBody>
      </p:sp>
      <p:sp>
        <p:nvSpPr>
          <p:cNvPr id="30725" name="Rectangle 5"/>
          <p:cNvSpPr>
            <a:spLocks noGrp="1" noChangeArrowheads="1"/>
          </p:cNvSpPr>
          <p:nvPr>
            <p:ph idx="1"/>
          </p:nvPr>
        </p:nvSpPr>
        <p:spPr/>
        <p:txBody>
          <a:bodyPr/>
          <a:lstStyle/>
          <a:p>
            <a:pPr>
              <a:spcBef>
                <a:spcPct val="50000"/>
              </a:spcBef>
            </a:pPr>
            <a:r>
              <a:rPr lang="en-US" altLang="en-US">
                <a:latin typeface="Swiss921 BT" pitchFamily="34" charset="0"/>
              </a:rPr>
              <a:t>Heat energy from the sun causes water in puddles, streams, rivers, seas or lakes to change from a liquid to a water vapor. </a:t>
            </a:r>
          </a:p>
          <a:p>
            <a:pPr>
              <a:spcBef>
                <a:spcPct val="50000"/>
              </a:spcBef>
            </a:pPr>
            <a:r>
              <a:rPr lang="en-US" altLang="en-US">
                <a:latin typeface="Swiss921 BT" pitchFamily="34" charset="0"/>
              </a:rPr>
              <a:t>This is called </a:t>
            </a:r>
            <a:r>
              <a:rPr lang="en-US" altLang="en-US" b="1">
                <a:latin typeface="Swiss921 BT" pitchFamily="34" charset="0"/>
              </a:rPr>
              <a:t>evaporation</a:t>
            </a:r>
            <a:r>
              <a:rPr lang="en-US" altLang="en-US">
                <a:latin typeface="Swiss921 BT" pitchFamily="34" charset="0"/>
              </a:rPr>
              <a:t>. </a:t>
            </a:r>
          </a:p>
          <a:p>
            <a:pPr>
              <a:spcBef>
                <a:spcPct val="50000"/>
              </a:spcBef>
            </a:pPr>
            <a:r>
              <a:rPr lang="en-US" altLang="en-US">
                <a:latin typeface="Swiss921 BT" pitchFamily="34" charset="0"/>
              </a:rPr>
              <a:t>The vapor rises into the air and collects in clouds.   </a:t>
            </a:r>
            <a:endParaRPr lang="en-US" altLang="en-US"/>
          </a:p>
        </p:txBody>
      </p:sp>
    </p:spTree>
    <p:extLst>
      <p:ext uri="{BB962C8B-B14F-4D97-AF65-F5344CB8AC3E}">
        <p14:creationId xmlns:p14="http://schemas.microsoft.com/office/powerpoint/2010/main" val="3048525137"/>
      </p:ext>
    </p:extLst>
  </p:cSld>
  <p:clrMapOvr>
    <a:masterClrMapping/>
  </p:clrMapOvr>
  <p:transition xmlns:p14="http://schemas.microsoft.com/office/powerpoint/2010/main" spd="slow">
    <p:blind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0" fill="hold"/>
                                        <p:tgtEl>
                                          <p:spTgt spid="30723"/>
                                        </p:tgtEl>
                                        <p:attrNameLst>
                                          <p:attrName>ppt_x</p:attrName>
                                        </p:attrNameLst>
                                      </p:cBhvr>
                                      <p:tavLst>
                                        <p:tav tm="0">
                                          <p:val>
                                            <p:strVal val="#ppt_x"/>
                                          </p:val>
                                        </p:tav>
                                        <p:tav tm="100000">
                                          <p:val>
                                            <p:strVal val="#ppt_x"/>
                                          </p:val>
                                        </p:tav>
                                      </p:tavLst>
                                    </p:anim>
                                    <p:anim calcmode="lin" valueType="num">
                                      <p:cBhvr additive="base">
                                        <p:cTn id="8" dur="50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981200" y="0"/>
            <a:ext cx="8229600" cy="1143000"/>
          </a:xfrm>
        </p:spPr>
        <p:txBody>
          <a:bodyPr/>
          <a:lstStyle/>
          <a:p>
            <a:pPr eaLnBrk="1" hangingPunct="1"/>
            <a:r>
              <a:rPr lang="en-US" altLang="en-US" b="1" smtClean="0">
                <a:latin typeface="Georgia" panose="02040502050405020303" pitchFamily="18" charset="0"/>
              </a:rPr>
              <a:t>“Condensation”</a:t>
            </a:r>
          </a:p>
        </p:txBody>
      </p:sp>
      <p:sp>
        <p:nvSpPr>
          <p:cNvPr id="10245" name="Text Box 8"/>
          <p:cNvSpPr txBox="1">
            <a:spLocks noChangeArrowheads="1"/>
          </p:cNvSpPr>
          <p:nvPr/>
        </p:nvSpPr>
        <p:spPr bwMode="auto">
          <a:xfrm>
            <a:off x="1828800" y="838201"/>
            <a:ext cx="8458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Georgia" panose="02040502050405020303" pitchFamily="18" charset="0"/>
              </a:rPr>
              <a:t>The transformation of water vapor back into liquid water by cooling</a:t>
            </a:r>
          </a:p>
          <a:p>
            <a:pPr algn="ctr" eaLnBrk="1" hangingPunct="1">
              <a:spcBef>
                <a:spcPct val="50000"/>
              </a:spcBef>
              <a:buFontTx/>
              <a:buNone/>
            </a:pPr>
            <a:endParaRPr lang="en-US" altLang="en-US" sz="2000">
              <a:latin typeface="Georgia" panose="02040502050405020303" pitchFamily="18" charset="0"/>
            </a:endParaRPr>
          </a:p>
        </p:txBody>
      </p:sp>
      <p:pic>
        <p:nvPicPr>
          <p:cNvPr id="10246" name="Picture 9" descr="WATER EVAPORATION Conden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44614"/>
            <a:ext cx="7162800"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AutoShape 10"/>
          <p:cNvSpPr>
            <a:spLocks noChangeArrowheads="1"/>
          </p:cNvSpPr>
          <p:nvPr/>
        </p:nvSpPr>
        <p:spPr bwMode="auto">
          <a:xfrm rot="-4196217">
            <a:off x="6629400" y="15240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8203" name="AutoShape 11"/>
          <p:cNvSpPr>
            <a:spLocks noChangeArrowheads="1"/>
          </p:cNvSpPr>
          <p:nvPr/>
        </p:nvSpPr>
        <p:spPr bwMode="auto">
          <a:xfrm rot="-6078596">
            <a:off x="5791200" y="13716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8204" name="AutoShape 12"/>
          <p:cNvSpPr>
            <a:spLocks noChangeArrowheads="1"/>
          </p:cNvSpPr>
          <p:nvPr/>
        </p:nvSpPr>
        <p:spPr bwMode="auto">
          <a:xfrm rot="-6435408">
            <a:off x="5791200" y="22098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8205" name="AutoShape 13"/>
          <p:cNvSpPr>
            <a:spLocks noChangeArrowheads="1"/>
          </p:cNvSpPr>
          <p:nvPr/>
        </p:nvSpPr>
        <p:spPr bwMode="auto">
          <a:xfrm rot="-3970990">
            <a:off x="6477000" y="2362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8207" name="AutoShape 15"/>
          <p:cNvSpPr>
            <a:spLocks noChangeArrowheads="1"/>
          </p:cNvSpPr>
          <p:nvPr/>
        </p:nvSpPr>
        <p:spPr bwMode="auto">
          <a:xfrm>
            <a:off x="3124200" y="5334000"/>
            <a:ext cx="6477000" cy="1066800"/>
          </a:xfrm>
          <a:prstGeom prst="roundRect">
            <a:avLst>
              <a:gd name="adj" fmla="val 16667"/>
            </a:avLst>
          </a:prstGeom>
          <a:solidFill>
            <a:schemeClr val="bg1">
              <a:alpha val="85097"/>
            </a:schemeClr>
          </a:solidFill>
          <a:ln w="9525">
            <a:solidFill>
              <a:schemeClr val="tx1"/>
            </a:solidFill>
            <a:round/>
            <a:headEnd/>
            <a:tailEnd/>
          </a:ln>
        </p:spPr>
        <p:txBody>
          <a:bodyPr wrap="none" tIns="9144" bIns="9144"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Georgia" panose="02040502050405020303" pitchFamily="18" charset="0"/>
              </a:rPr>
              <a:t>Evaporated water is warmed and rises into the air where </a:t>
            </a:r>
          </a:p>
          <a:p>
            <a:pPr algn="ctr" eaLnBrk="1" hangingPunct="1">
              <a:spcBef>
                <a:spcPct val="0"/>
              </a:spcBef>
              <a:buFontTx/>
              <a:buNone/>
            </a:pPr>
            <a:r>
              <a:rPr lang="en-US" altLang="en-US" sz="2000">
                <a:latin typeface="Georgia" panose="02040502050405020303" pitchFamily="18" charset="0"/>
              </a:rPr>
              <a:t>it eventually cools and condenses to form clouds. </a:t>
            </a:r>
          </a:p>
        </p:txBody>
      </p:sp>
    </p:spTree>
    <p:extLst>
      <p:ext uri="{BB962C8B-B14F-4D97-AF65-F5344CB8AC3E}">
        <p14:creationId xmlns:p14="http://schemas.microsoft.com/office/powerpoint/2010/main" val="3879202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dissolve">
                                      <p:cBhvr>
                                        <p:cTn id="7" dur="500"/>
                                        <p:tgtEl>
                                          <p:spTgt spid="820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03"/>
                                        </p:tgtEl>
                                        <p:attrNameLst>
                                          <p:attrName>style.visibility</p:attrName>
                                        </p:attrNameLst>
                                      </p:cBhvr>
                                      <p:to>
                                        <p:strVal val="visible"/>
                                      </p:to>
                                    </p:set>
                                    <p:animEffect transition="in" filter="dissolve">
                                      <p:cBhvr>
                                        <p:cTn id="10" dur="500"/>
                                        <p:tgtEl>
                                          <p:spTgt spid="820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04"/>
                                        </p:tgtEl>
                                        <p:attrNameLst>
                                          <p:attrName>style.visibility</p:attrName>
                                        </p:attrNameLst>
                                      </p:cBhvr>
                                      <p:to>
                                        <p:strVal val="visible"/>
                                      </p:to>
                                    </p:set>
                                    <p:animEffect transition="in" filter="dissolve">
                                      <p:cBhvr>
                                        <p:cTn id="13" dur="500"/>
                                        <p:tgtEl>
                                          <p:spTgt spid="820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205"/>
                                        </p:tgtEl>
                                        <p:attrNameLst>
                                          <p:attrName>style.visibility</p:attrName>
                                        </p:attrNameLst>
                                      </p:cBhvr>
                                      <p:to>
                                        <p:strVal val="visible"/>
                                      </p:to>
                                    </p:set>
                                    <p:animEffect transition="in" filter="dissolve">
                                      <p:cBhvr>
                                        <p:cTn id="16" dur="500"/>
                                        <p:tgtEl>
                                          <p:spTgt spid="82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207"/>
                                        </p:tgtEl>
                                        <p:attrNameLst>
                                          <p:attrName>style.visibility</p:attrName>
                                        </p:attrNameLst>
                                      </p:cBhvr>
                                      <p:to>
                                        <p:strVal val="visible"/>
                                      </p:to>
                                    </p:set>
                                    <p:animEffect transition="in" filter="dissolve">
                                      <p:cBhvr>
                                        <p:cTn id="21"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8204" grpId="0" animBg="1"/>
      <p:bldP spid="8205" grpId="0" animBg="1"/>
      <p:bldP spid="82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p:txBody>
          <a:bodyPr/>
          <a:lstStyle/>
          <a:p>
            <a:r>
              <a:rPr lang="en-US" altLang="en-US" sz="6600">
                <a:latin typeface="Swiss921 BT" pitchFamily="34" charset="0"/>
              </a:rPr>
              <a:t>Condensation</a:t>
            </a:r>
          </a:p>
        </p:txBody>
      </p:sp>
      <p:sp>
        <p:nvSpPr>
          <p:cNvPr id="22536" name="Rectangle 8"/>
          <p:cNvSpPr>
            <a:spLocks noGrp="1" noChangeArrowheads="1"/>
          </p:cNvSpPr>
          <p:nvPr>
            <p:ph idx="1"/>
          </p:nvPr>
        </p:nvSpPr>
        <p:spPr/>
        <p:txBody>
          <a:bodyPr/>
          <a:lstStyle/>
          <a:p>
            <a:pPr>
              <a:spcBef>
                <a:spcPct val="0"/>
              </a:spcBef>
            </a:pPr>
            <a:r>
              <a:rPr lang="en-US" altLang="en-US" sz="3600"/>
              <a:t>Water vapor collects in clouds. As the clouds cool the water vapor condenses into water drops. </a:t>
            </a:r>
          </a:p>
          <a:p>
            <a:pPr eaLnBrk="0" hangingPunct="0">
              <a:spcBef>
                <a:spcPct val="0"/>
              </a:spcBef>
            </a:pPr>
            <a:r>
              <a:rPr lang="en-US" altLang="en-US" sz="3600"/>
              <a:t>This is called </a:t>
            </a:r>
            <a:r>
              <a:rPr lang="en-US" altLang="en-US" sz="3600" b="1"/>
              <a:t>condensation</a:t>
            </a:r>
            <a:r>
              <a:rPr lang="en-US" altLang="en-US" sz="3600"/>
              <a:t>. </a:t>
            </a:r>
          </a:p>
          <a:p>
            <a:pPr eaLnBrk="0" hangingPunct="0">
              <a:spcBef>
                <a:spcPct val="0"/>
              </a:spcBef>
            </a:pPr>
            <a:r>
              <a:rPr lang="en-US" altLang="en-US" sz="3600"/>
              <a:t>These drops fall to the earth as rain, snow or hail.</a:t>
            </a:r>
          </a:p>
          <a:p>
            <a:endParaRPr lang="en-US" altLang="en-US"/>
          </a:p>
        </p:txBody>
      </p:sp>
      <p:sp>
        <p:nvSpPr>
          <p:cNvPr id="22532" name="Rectangle 4"/>
          <p:cNvSpPr>
            <a:spLocks noChangeArrowheads="1"/>
          </p:cNvSpPr>
          <p:nvPr/>
        </p:nvSpPr>
        <p:spPr bwMode="auto">
          <a:xfrm>
            <a:off x="5410200" y="-19113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8675938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981200" y="-152400"/>
            <a:ext cx="8229600" cy="1143000"/>
          </a:xfrm>
        </p:spPr>
        <p:txBody>
          <a:bodyPr/>
          <a:lstStyle/>
          <a:p>
            <a:pPr eaLnBrk="1" hangingPunct="1"/>
            <a:r>
              <a:rPr lang="en-US" altLang="en-US" b="1" smtClean="0">
                <a:latin typeface="Georgia" panose="02040502050405020303" pitchFamily="18" charset="0"/>
              </a:rPr>
              <a:t>“Precipitation”</a:t>
            </a:r>
          </a:p>
        </p:txBody>
      </p:sp>
      <p:sp>
        <p:nvSpPr>
          <p:cNvPr id="11269" name="Rectangle 3"/>
          <p:cNvSpPr>
            <a:spLocks noGrp="1" noChangeArrowheads="1"/>
          </p:cNvSpPr>
          <p:nvPr>
            <p:ph idx="1"/>
          </p:nvPr>
        </p:nvSpPr>
        <p:spPr>
          <a:xfrm>
            <a:off x="1981200" y="685800"/>
            <a:ext cx="8229600" cy="762000"/>
          </a:xfrm>
        </p:spPr>
        <p:txBody>
          <a:bodyPr>
            <a:normAutofit lnSpcReduction="10000"/>
          </a:bodyPr>
          <a:lstStyle/>
          <a:p>
            <a:pPr algn="ctr" eaLnBrk="1" hangingPunct="1">
              <a:buFontTx/>
              <a:buNone/>
            </a:pPr>
            <a:r>
              <a:rPr lang="en-US" altLang="en-US" sz="2000">
                <a:latin typeface="Georgia" panose="02040502050405020303" pitchFamily="18" charset="0"/>
              </a:rPr>
              <a:t>Rain, hail, or snow falling from the clouds </a:t>
            </a:r>
          </a:p>
          <a:p>
            <a:pPr algn="ctr" eaLnBrk="1" hangingPunct="1">
              <a:buFontTx/>
              <a:buNone/>
            </a:pPr>
            <a:r>
              <a:rPr lang="en-US" altLang="en-US" sz="2000">
                <a:latin typeface="Georgia" panose="02040502050405020303" pitchFamily="18" charset="0"/>
              </a:rPr>
              <a:t>due to the condensation of water</a:t>
            </a:r>
          </a:p>
        </p:txBody>
      </p:sp>
      <p:pic>
        <p:nvPicPr>
          <p:cNvPr id="11270" name="Picture 4" descr="WATER EVAPORATION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63676"/>
            <a:ext cx="7086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rot="10800000">
            <a:off x="4114800" y="41148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14342" name="AutoShape 6"/>
          <p:cNvSpPr>
            <a:spLocks noChangeArrowheads="1"/>
          </p:cNvSpPr>
          <p:nvPr/>
        </p:nvSpPr>
        <p:spPr bwMode="auto">
          <a:xfrm rot="10800000">
            <a:off x="3810000" y="48006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14343" name="AutoShape 7"/>
          <p:cNvSpPr>
            <a:spLocks noChangeArrowheads="1"/>
          </p:cNvSpPr>
          <p:nvPr/>
        </p:nvSpPr>
        <p:spPr bwMode="auto">
          <a:xfrm rot="10800000">
            <a:off x="4495800" y="4648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14344" name="AutoShape 8"/>
          <p:cNvSpPr>
            <a:spLocks noChangeArrowheads="1"/>
          </p:cNvSpPr>
          <p:nvPr/>
        </p:nvSpPr>
        <p:spPr bwMode="auto">
          <a:xfrm>
            <a:off x="2819400" y="5410200"/>
            <a:ext cx="6477000" cy="1066800"/>
          </a:xfrm>
          <a:prstGeom prst="roundRect">
            <a:avLst>
              <a:gd name="adj" fmla="val 16667"/>
            </a:avLst>
          </a:prstGeom>
          <a:solidFill>
            <a:schemeClr val="bg1">
              <a:alpha val="85097"/>
            </a:schemeClr>
          </a:solidFill>
          <a:ln w="9525">
            <a:solidFill>
              <a:schemeClr val="tx1"/>
            </a:solidFill>
            <a:round/>
            <a:headEnd/>
            <a:tailEnd/>
          </a:ln>
        </p:spPr>
        <p:txBody>
          <a:bodyPr wrap="none" tIns="9144" bIns="9144"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Georgia" panose="02040502050405020303" pitchFamily="18" charset="0"/>
            </a:endParaRPr>
          </a:p>
          <a:p>
            <a:pPr algn="ctr" eaLnBrk="1" hangingPunct="1">
              <a:spcBef>
                <a:spcPct val="0"/>
              </a:spcBef>
              <a:buFontTx/>
              <a:buNone/>
            </a:pPr>
            <a:r>
              <a:rPr lang="en-US" altLang="en-US" sz="2000">
                <a:latin typeface="Georgia" panose="02040502050405020303" pitchFamily="18" charset="0"/>
              </a:rPr>
              <a:t>With enough condensed water, you get rain!</a:t>
            </a:r>
          </a:p>
          <a:p>
            <a:pPr algn="ctr" eaLnBrk="1" hangingPunct="1">
              <a:spcBef>
                <a:spcPct val="0"/>
              </a:spcBef>
              <a:buFontTx/>
              <a:buNone/>
            </a:pPr>
            <a:endParaRPr lang="en-US" altLang="en-US" sz="2000">
              <a:latin typeface="Georgia" panose="02040502050405020303" pitchFamily="18" charset="0"/>
            </a:endParaRPr>
          </a:p>
        </p:txBody>
      </p:sp>
      <p:sp>
        <p:nvSpPr>
          <p:cNvPr id="12" name="Rounded Rectangle 11"/>
          <p:cNvSpPr/>
          <p:nvPr/>
        </p:nvSpPr>
        <p:spPr>
          <a:xfrm>
            <a:off x="2819400" y="5410200"/>
            <a:ext cx="6477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When clouds become very heavy with</a:t>
            </a:r>
          </a:p>
          <a:p>
            <a:pPr algn="ctr">
              <a:defRPr/>
            </a:pPr>
            <a:r>
              <a:rPr lang="en-US" dirty="0">
                <a:solidFill>
                  <a:schemeClr val="tx1"/>
                </a:solidFill>
              </a:rPr>
              <a:t> condensed water, the water is released </a:t>
            </a:r>
          </a:p>
          <a:p>
            <a:pPr algn="ctr">
              <a:defRPr/>
            </a:pPr>
            <a:r>
              <a:rPr lang="en-US" dirty="0">
                <a:solidFill>
                  <a:schemeClr val="tx1"/>
                </a:solidFill>
              </a:rPr>
              <a:t>in the form of rain, hail, or snow. </a:t>
            </a:r>
          </a:p>
        </p:txBody>
      </p:sp>
    </p:spTree>
    <p:extLst>
      <p:ext uri="{BB962C8B-B14F-4D97-AF65-F5344CB8AC3E}">
        <p14:creationId xmlns:p14="http://schemas.microsoft.com/office/powerpoint/2010/main" val="700689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ssolve">
                                      <p:cBhvr>
                                        <p:cTn id="7" dur="500"/>
                                        <p:tgtEl>
                                          <p:spTgt spid="143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dissolve">
                                      <p:cBhvr>
                                        <p:cTn id="10" dur="500"/>
                                        <p:tgtEl>
                                          <p:spTgt spid="1434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animEffect transition="in" filter="dissolve">
                                      <p:cBhvr>
                                        <p:cTn id="13" dur="500"/>
                                        <p:tgtEl>
                                          <p:spTgt spid="143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344"/>
                                        </p:tgtEl>
                                        <p:attrNameLst>
                                          <p:attrName>style.visibility</p:attrName>
                                        </p:attrNameLst>
                                      </p:cBhvr>
                                      <p:to>
                                        <p:strVal val="visible"/>
                                      </p:to>
                                    </p:set>
                                    <p:animEffect transition="in" filter="dissolve">
                                      <p:cBhvr>
                                        <p:cTn id="18"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43" grpId="0" animBg="1"/>
      <p:bldP spid="143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5400">
                <a:latin typeface="Cuckoo" pitchFamily="2" charset="0"/>
              </a:rPr>
              <a:t>Precipitation</a:t>
            </a:r>
          </a:p>
        </p:txBody>
      </p:sp>
      <p:sp>
        <p:nvSpPr>
          <p:cNvPr id="32771" name="Rectangle 3"/>
          <p:cNvSpPr>
            <a:spLocks noGrp="1" noChangeArrowheads="1"/>
          </p:cNvSpPr>
          <p:nvPr>
            <p:ph idx="1"/>
          </p:nvPr>
        </p:nvSpPr>
        <p:spPr/>
        <p:txBody>
          <a:bodyPr/>
          <a:lstStyle/>
          <a:p>
            <a:r>
              <a:rPr lang="en-US" altLang="en-US" sz="4000"/>
              <a:t>Water falls to the earth from clouds. Mainly as rain, but sometimes as snow and hail. </a:t>
            </a:r>
          </a:p>
          <a:p>
            <a:r>
              <a:rPr lang="en-US" altLang="en-US" sz="4000"/>
              <a:t>This is called </a:t>
            </a:r>
            <a:r>
              <a:rPr lang="en-US" altLang="en-US" sz="4000" b="1"/>
              <a:t>precipitation</a:t>
            </a:r>
            <a:r>
              <a:rPr lang="en-US" altLang="en-US" sz="4000"/>
              <a:t>. </a:t>
            </a:r>
          </a:p>
          <a:p>
            <a:endParaRPr lang="en-US" altLang="en-US" sz="4000"/>
          </a:p>
        </p:txBody>
      </p:sp>
    </p:spTree>
    <p:extLst>
      <p:ext uri="{BB962C8B-B14F-4D97-AF65-F5344CB8AC3E}">
        <p14:creationId xmlns:p14="http://schemas.microsoft.com/office/powerpoint/2010/main" val="6107167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981200" y="0"/>
            <a:ext cx="8229600" cy="1143000"/>
          </a:xfrm>
        </p:spPr>
        <p:txBody>
          <a:bodyPr/>
          <a:lstStyle/>
          <a:p>
            <a:pPr eaLnBrk="1" hangingPunct="1"/>
            <a:r>
              <a:rPr lang="en-US" altLang="en-US" b="1" smtClean="0">
                <a:latin typeface="Georgia" panose="02040502050405020303" pitchFamily="18" charset="0"/>
              </a:rPr>
              <a:t>“Accumulation”</a:t>
            </a:r>
          </a:p>
        </p:txBody>
      </p:sp>
      <p:sp>
        <p:nvSpPr>
          <p:cNvPr id="12293" name="Text Box 5"/>
          <p:cNvSpPr txBox="1">
            <a:spLocks noChangeArrowheads="1"/>
          </p:cNvSpPr>
          <p:nvPr/>
        </p:nvSpPr>
        <p:spPr bwMode="auto">
          <a:xfrm>
            <a:off x="1905000" y="990601"/>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The collection of precipitation into rivers, lakes, and oceans.</a:t>
            </a:r>
          </a:p>
        </p:txBody>
      </p:sp>
      <p:pic>
        <p:nvPicPr>
          <p:cNvPr id="12294" name="Picture 6" descr="WATER EVAPORATION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63676"/>
            <a:ext cx="7086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AutoShape 7"/>
          <p:cNvSpPr>
            <a:spLocks noChangeArrowheads="1"/>
          </p:cNvSpPr>
          <p:nvPr/>
        </p:nvSpPr>
        <p:spPr bwMode="auto">
          <a:xfrm>
            <a:off x="2819400" y="5410200"/>
            <a:ext cx="6477000" cy="1066800"/>
          </a:xfrm>
          <a:prstGeom prst="roundRect">
            <a:avLst>
              <a:gd name="adj" fmla="val 16667"/>
            </a:avLst>
          </a:prstGeom>
          <a:solidFill>
            <a:schemeClr val="bg1">
              <a:alpha val="85097"/>
            </a:schemeClr>
          </a:solidFill>
          <a:ln w="9525">
            <a:solidFill>
              <a:schemeClr val="tx1"/>
            </a:solidFill>
            <a:round/>
            <a:headEnd/>
            <a:tailEnd/>
          </a:ln>
        </p:spPr>
        <p:txBody>
          <a:bodyPr wrap="none" tIns="9144" bIns="9144" anchor="ctr" anchorCtr="1"/>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Georgia" panose="02040502050405020303" pitchFamily="18" charset="0"/>
            </a:endParaRPr>
          </a:p>
          <a:p>
            <a:pPr algn="ctr" eaLnBrk="1" hangingPunct="1">
              <a:spcBef>
                <a:spcPct val="0"/>
              </a:spcBef>
              <a:buFontTx/>
              <a:buNone/>
            </a:pPr>
            <a:r>
              <a:rPr lang="en-US" altLang="en-US" sz="2000">
                <a:latin typeface="Georgia" panose="02040502050405020303" pitchFamily="18" charset="0"/>
              </a:rPr>
              <a:t>This completes the water cycle!</a:t>
            </a:r>
          </a:p>
          <a:p>
            <a:pPr algn="ctr" eaLnBrk="1" hangingPunct="1">
              <a:spcBef>
                <a:spcPct val="0"/>
              </a:spcBef>
              <a:buFontTx/>
              <a:buNone/>
            </a:pPr>
            <a:endParaRPr lang="en-US" altLang="en-US" sz="2000">
              <a:latin typeface="Georgia" panose="02040502050405020303" pitchFamily="18" charset="0"/>
            </a:endParaRPr>
          </a:p>
        </p:txBody>
      </p:sp>
      <p:sp>
        <p:nvSpPr>
          <p:cNvPr id="10248" name="AutoShape 8"/>
          <p:cNvSpPr>
            <a:spLocks noChangeArrowheads="1"/>
          </p:cNvSpPr>
          <p:nvPr/>
        </p:nvSpPr>
        <p:spPr bwMode="auto">
          <a:xfrm rot="7921906">
            <a:off x="2286000" y="51816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10249" name="AutoShape 9"/>
          <p:cNvSpPr>
            <a:spLocks noChangeArrowheads="1"/>
          </p:cNvSpPr>
          <p:nvPr/>
        </p:nvSpPr>
        <p:spPr bwMode="auto">
          <a:xfrm rot="7921906">
            <a:off x="2286000" y="5791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10250" name="AutoShape 10"/>
          <p:cNvSpPr>
            <a:spLocks noChangeArrowheads="1"/>
          </p:cNvSpPr>
          <p:nvPr/>
        </p:nvSpPr>
        <p:spPr bwMode="auto">
          <a:xfrm rot="2882446" flipV="1">
            <a:off x="9500394" y="5053806"/>
            <a:ext cx="457200" cy="407988"/>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10252" name="AutoShape 12"/>
          <p:cNvSpPr>
            <a:spLocks noChangeArrowheads="1"/>
          </p:cNvSpPr>
          <p:nvPr/>
        </p:nvSpPr>
        <p:spPr bwMode="auto">
          <a:xfrm rot="2882446" flipV="1">
            <a:off x="9500394" y="5663406"/>
            <a:ext cx="457200" cy="407988"/>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Tree>
    <p:extLst>
      <p:ext uri="{BB962C8B-B14F-4D97-AF65-F5344CB8AC3E}">
        <p14:creationId xmlns:p14="http://schemas.microsoft.com/office/powerpoint/2010/main" val="2700495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p:cTn id="7" dur="500" fill="hold"/>
                                        <p:tgtEl>
                                          <p:spTgt spid="102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50"/>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0252"/>
                                        </p:tgtEl>
                                        <p:attrNameLst>
                                          <p:attrName>style.visibility</p:attrName>
                                        </p:attrNameLst>
                                      </p:cBhvr>
                                      <p:to>
                                        <p:strVal val="visible"/>
                                      </p:to>
                                    </p:set>
                                    <p:anim calcmode="lin" valueType="num">
                                      <p:cBhvr>
                                        <p:cTn id="13" dur="500" fill="hold"/>
                                        <p:tgtEl>
                                          <p:spTgt spid="1025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25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25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252"/>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0249"/>
                                        </p:tgtEl>
                                        <p:attrNameLst>
                                          <p:attrName>style.visibility</p:attrName>
                                        </p:attrNameLst>
                                      </p:cBhvr>
                                      <p:to>
                                        <p:strVal val="visible"/>
                                      </p:to>
                                    </p:set>
                                    <p:anim calcmode="lin" valueType="num">
                                      <p:cBhvr>
                                        <p:cTn id="19" dur="500" fill="hold"/>
                                        <p:tgtEl>
                                          <p:spTgt spid="10249"/>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249"/>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249"/>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249"/>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248"/>
                                        </p:tgtEl>
                                        <p:attrNameLst>
                                          <p:attrName>style.visibility</p:attrName>
                                        </p:attrNameLst>
                                      </p:cBhvr>
                                      <p:to>
                                        <p:strVal val="visible"/>
                                      </p:to>
                                    </p:set>
                                    <p:anim calcmode="lin" valueType="num">
                                      <p:cBhvr>
                                        <p:cTn id="25" dur="500" fill="hold"/>
                                        <p:tgtEl>
                                          <p:spTgt spid="10248"/>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248"/>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248"/>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0247"/>
                                        </p:tgtEl>
                                        <p:attrNameLst>
                                          <p:attrName>style.visibility</p:attrName>
                                        </p:attrNameLst>
                                      </p:cBhvr>
                                      <p:to>
                                        <p:strVal val="visible"/>
                                      </p:to>
                                    </p:set>
                                    <p:animEffect transition="in" filter="dissolve">
                                      <p:cBhvr>
                                        <p:cTn id="33"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9" grpId="0" animBg="1"/>
      <p:bldP spid="10250" grpId="0" animBg="1"/>
      <p:bldP spid="102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descr="Water Cycle revised wo 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a:xfrm>
            <a:off x="1524000" y="0"/>
            <a:ext cx="4953000" cy="609600"/>
          </a:xfrm>
        </p:spPr>
        <p:txBody>
          <a:bodyPr/>
          <a:lstStyle/>
          <a:p>
            <a:pPr eaLnBrk="1" hangingPunct="1"/>
            <a:r>
              <a:rPr lang="en-US" altLang="en-US" sz="3200">
                <a:latin typeface="Comic Sans MS" panose="030F0702030302020204" pitchFamily="66" charset="0"/>
              </a:rPr>
              <a:t>This is the water cycle!</a:t>
            </a:r>
          </a:p>
        </p:txBody>
      </p:sp>
      <p:sp>
        <p:nvSpPr>
          <p:cNvPr id="5127" name="Text Box 7"/>
          <p:cNvSpPr txBox="1">
            <a:spLocks noChangeArrowheads="1"/>
          </p:cNvSpPr>
          <p:nvPr/>
        </p:nvSpPr>
        <p:spPr bwMode="auto">
          <a:xfrm>
            <a:off x="8763000" y="2057401"/>
            <a:ext cx="1676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precipitation</a:t>
            </a:r>
          </a:p>
        </p:txBody>
      </p:sp>
      <p:sp>
        <p:nvSpPr>
          <p:cNvPr id="5128" name="Text Box 8"/>
          <p:cNvSpPr txBox="1">
            <a:spLocks noChangeArrowheads="1"/>
          </p:cNvSpPr>
          <p:nvPr/>
        </p:nvSpPr>
        <p:spPr bwMode="auto">
          <a:xfrm>
            <a:off x="2819400" y="2743201"/>
            <a:ext cx="1676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evaporation</a:t>
            </a:r>
          </a:p>
        </p:txBody>
      </p:sp>
      <p:sp>
        <p:nvSpPr>
          <p:cNvPr id="5130" name="Text Box 10"/>
          <p:cNvSpPr txBox="1">
            <a:spLocks noChangeArrowheads="1"/>
          </p:cNvSpPr>
          <p:nvPr/>
        </p:nvSpPr>
        <p:spPr bwMode="auto">
          <a:xfrm>
            <a:off x="2819400" y="4175126"/>
            <a:ext cx="1905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accumulation</a:t>
            </a:r>
          </a:p>
        </p:txBody>
      </p:sp>
      <p:sp>
        <p:nvSpPr>
          <p:cNvPr id="5133" name="Text Box 13"/>
          <p:cNvSpPr txBox="1">
            <a:spLocks noChangeArrowheads="1"/>
          </p:cNvSpPr>
          <p:nvPr/>
        </p:nvSpPr>
        <p:spPr bwMode="auto">
          <a:xfrm>
            <a:off x="5334000" y="2057401"/>
            <a:ext cx="1905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transpiration</a:t>
            </a:r>
          </a:p>
        </p:txBody>
      </p:sp>
      <p:sp>
        <p:nvSpPr>
          <p:cNvPr id="11" name="Text Box 13"/>
          <p:cNvSpPr txBox="1">
            <a:spLocks noChangeArrowheads="1"/>
          </p:cNvSpPr>
          <p:nvPr/>
        </p:nvSpPr>
        <p:spPr bwMode="auto">
          <a:xfrm>
            <a:off x="6172200" y="609600"/>
            <a:ext cx="1752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condensation</a:t>
            </a:r>
          </a:p>
        </p:txBody>
      </p:sp>
    </p:spTree>
    <p:extLst>
      <p:ext uri="{BB962C8B-B14F-4D97-AF65-F5344CB8AC3E}">
        <p14:creationId xmlns:p14="http://schemas.microsoft.com/office/powerpoint/2010/main" val="1542296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slide(fromRight)">
                                      <p:cBhvr>
                                        <p:cTn id="7" dur="10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slide(fromRight)">
                                      <p:cBhvr>
                                        <p:cTn id="12" dur="1000"/>
                                        <p:tgtEl>
                                          <p:spTgt spid="5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5133"/>
                                        </p:tgtEl>
                                        <p:attrNameLst>
                                          <p:attrName>style.visibility</p:attrName>
                                        </p:attrNameLst>
                                      </p:cBhvr>
                                      <p:to>
                                        <p:strVal val="visible"/>
                                      </p:to>
                                    </p:set>
                                    <p:animEffect transition="in" filter="slide(fromRight)">
                                      <p:cBhvr>
                                        <p:cTn id="17" dur="1000"/>
                                        <p:tgtEl>
                                          <p:spTgt spid="5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slide(fromRight)">
                                      <p:cBhvr>
                                        <p:cTn id="22" dur="1000"/>
                                        <p:tgtEl>
                                          <p:spTgt spid="5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Righ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P spid="5130" grpId="0" animBg="1"/>
      <p:bldP spid="513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06" y="1974984"/>
            <a:ext cx="10515600" cy="1325563"/>
          </a:xfrm>
        </p:spPr>
        <p:txBody>
          <a:bodyPr/>
          <a:lstStyle/>
          <a:p>
            <a:pPr algn="ctr"/>
            <a:r>
              <a:rPr lang="en-US" dirty="0" smtClean="0"/>
              <a:t>Let’s Review</a:t>
            </a:r>
            <a:endParaRPr lang="en-US" dirty="0"/>
          </a:p>
        </p:txBody>
      </p:sp>
    </p:spTree>
    <p:extLst>
      <p:ext uri="{BB962C8B-B14F-4D97-AF65-F5344CB8AC3E}">
        <p14:creationId xmlns:p14="http://schemas.microsoft.com/office/powerpoint/2010/main" val="1778091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WINDOWS\DESKTOP\Cheryl's\water cycle circl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1"/>
            <a:ext cx="7315200" cy="647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3406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WINDOWS\Desktop\Elaine\Water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8839200" cy="598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08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3075" name="Rectangle 4"/>
          <p:cNvSpPr>
            <a:spLocks noGrp="1" noChangeArrowheads="1"/>
          </p:cNvSpPr>
          <p:nvPr>
            <p:ph type="ctrTitle"/>
          </p:nvPr>
        </p:nvSpPr>
        <p:spPr>
          <a:xfrm>
            <a:off x="2209800" y="76201"/>
            <a:ext cx="7772400" cy="1470025"/>
          </a:xfrm>
        </p:spPr>
        <p:txBody>
          <a:bodyPr>
            <a:normAutofit fontScale="90000"/>
          </a:bodyPr>
          <a:lstStyle/>
          <a:p>
            <a:pPr eaLnBrk="1" hangingPunct="1"/>
            <a:r>
              <a:rPr lang="en-US" altLang="en-US" dirty="0" smtClean="0">
                <a:solidFill>
                  <a:schemeClr val="bg1"/>
                </a:solidFill>
                <a:latin typeface="Comic Sans MS" panose="030F0702030302020204" pitchFamily="66" charset="0"/>
              </a:rPr>
              <a:t>Water has been around for MANY years</a:t>
            </a:r>
          </a:p>
        </p:txBody>
      </p:sp>
      <p:pic>
        <p:nvPicPr>
          <p:cNvPr id="3076" name="Picture 9" descr="DINOSAURS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24001"/>
            <a:ext cx="5791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488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32" name="Group 36"/>
          <p:cNvGrpSpPr>
            <a:grpSpLocks/>
          </p:cNvGrpSpPr>
          <p:nvPr/>
        </p:nvGrpSpPr>
        <p:grpSpPr bwMode="auto">
          <a:xfrm>
            <a:off x="8061326" y="3276601"/>
            <a:ext cx="1920875" cy="2043113"/>
            <a:chOff x="4118" y="2064"/>
            <a:chExt cx="1210" cy="1287"/>
          </a:xfrm>
        </p:grpSpPr>
        <p:sp>
          <p:nvSpPr>
            <p:cNvPr id="4109" name="Text Box 13"/>
            <p:cNvSpPr txBox="1">
              <a:spLocks noChangeArrowheads="1"/>
            </p:cNvSpPr>
            <p:nvPr/>
          </p:nvSpPr>
          <p:spPr bwMode="auto">
            <a:xfrm>
              <a:off x="4176" y="2064"/>
              <a:ext cx="8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Evaporation</a:t>
              </a:r>
            </a:p>
          </p:txBody>
        </p:sp>
        <p:sp>
          <p:nvSpPr>
            <p:cNvPr id="4112" name="AutoShape 16"/>
            <p:cNvSpPr>
              <a:spLocks noChangeArrowheads="1"/>
            </p:cNvSpPr>
            <p:nvPr/>
          </p:nvSpPr>
          <p:spPr bwMode="auto">
            <a:xfrm>
              <a:off x="4176" y="2736"/>
              <a:ext cx="306" cy="615"/>
            </a:xfrm>
            <a:prstGeom prst="up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AutoShape 19"/>
            <p:cNvSpPr>
              <a:spLocks noChangeArrowheads="1"/>
            </p:cNvSpPr>
            <p:nvPr/>
          </p:nvSpPr>
          <p:spPr bwMode="auto">
            <a:xfrm>
              <a:off x="4608" y="2736"/>
              <a:ext cx="306" cy="615"/>
            </a:xfrm>
            <a:prstGeom prst="up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AutoShape 20"/>
            <p:cNvSpPr>
              <a:spLocks noChangeArrowheads="1"/>
            </p:cNvSpPr>
            <p:nvPr/>
          </p:nvSpPr>
          <p:spPr bwMode="auto">
            <a:xfrm>
              <a:off x="4992" y="2736"/>
              <a:ext cx="306" cy="615"/>
            </a:xfrm>
            <a:prstGeom prst="up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Text Box 21"/>
            <p:cNvSpPr txBox="1">
              <a:spLocks noChangeArrowheads="1"/>
            </p:cNvSpPr>
            <p:nvPr/>
          </p:nvSpPr>
          <p:spPr bwMode="auto">
            <a:xfrm>
              <a:off x="4118" y="2352"/>
              <a:ext cx="12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lbertus Extra Bold" pitchFamily="34" charset="0"/>
                </a:rPr>
                <a:t>The vapor rises</a:t>
              </a:r>
            </a:p>
          </p:txBody>
        </p:sp>
      </p:grpSp>
      <p:grpSp>
        <p:nvGrpSpPr>
          <p:cNvPr id="4131" name="Group 35"/>
          <p:cNvGrpSpPr>
            <a:grpSpLocks/>
          </p:cNvGrpSpPr>
          <p:nvPr/>
        </p:nvGrpSpPr>
        <p:grpSpPr bwMode="auto">
          <a:xfrm>
            <a:off x="7848603" y="457201"/>
            <a:ext cx="1890713" cy="1781175"/>
            <a:chOff x="3984" y="288"/>
            <a:chExt cx="1191" cy="1122"/>
          </a:xfrm>
        </p:grpSpPr>
        <p:sp>
          <p:nvSpPr>
            <p:cNvPr id="4108" name="Text Box 12"/>
            <p:cNvSpPr txBox="1">
              <a:spLocks noChangeArrowheads="1"/>
            </p:cNvSpPr>
            <p:nvPr/>
          </p:nvSpPr>
          <p:spPr bwMode="auto">
            <a:xfrm>
              <a:off x="4032" y="624"/>
              <a:ext cx="93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Condensation</a:t>
              </a:r>
            </a:p>
          </p:txBody>
        </p:sp>
        <p:sp>
          <p:nvSpPr>
            <p:cNvPr id="4118" name="Text Box 22"/>
            <p:cNvSpPr txBox="1">
              <a:spLocks noChangeArrowheads="1"/>
            </p:cNvSpPr>
            <p:nvPr/>
          </p:nvSpPr>
          <p:spPr bwMode="auto">
            <a:xfrm>
              <a:off x="3984" y="864"/>
              <a:ext cx="11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lbertus Extra Bold" pitchFamily="34" charset="0"/>
                </a:rPr>
                <a:t>The Clouds form</a:t>
              </a:r>
            </a:p>
          </p:txBody>
        </p:sp>
        <p:sp>
          <p:nvSpPr>
            <p:cNvPr id="4119" name="AutoShape 23"/>
            <p:cNvSpPr>
              <a:spLocks noChangeArrowheads="1"/>
            </p:cNvSpPr>
            <p:nvPr/>
          </p:nvSpPr>
          <p:spPr bwMode="auto">
            <a:xfrm>
              <a:off x="4272" y="288"/>
              <a:ext cx="615" cy="306"/>
            </a:xfrm>
            <a:prstGeom prst="lef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0" name="AutoShape 24"/>
            <p:cNvSpPr>
              <a:spLocks noChangeArrowheads="1"/>
            </p:cNvSpPr>
            <p:nvPr/>
          </p:nvSpPr>
          <p:spPr bwMode="auto">
            <a:xfrm>
              <a:off x="4320" y="1104"/>
              <a:ext cx="615" cy="306"/>
            </a:xfrm>
            <a:prstGeom prst="lef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36" name="Group 40"/>
          <p:cNvGrpSpPr>
            <a:grpSpLocks/>
          </p:cNvGrpSpPr>
          <p:nvPr/>
        </p:nvGrpSpPr>
        <p:grpSpPr bwMode="auto">
          <a:xfrm>
            <a:off x="5181599" y="2895601"/>
            <a:ext cx="1581150" cy="2043113"/>
            <a:chOff x="2304" y="1824"/>
            <a:chExt cx="996" cy="1287"/>
          </a:xfrm>
        </p:grpSpPr>
        <p:sp>
          <p:nvSpPr>
            <p:cNvPr id="4110" name="Text Box 14"/>
            <p:cNvSpPr txBox="1">
              <a:spLocks noChangeArrowheads="1"/>
            </p:cNvSpPr>
            <p:nvPr/>
          </p:nvSpPr>
          <p:spPr bwMode="auto">
            <a:xfrm>
              <a:off x="2304" y="1824"/>
              <a:ext cx="8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Precipitation</a:t>
              </a:r>
            </a:p>
          </p:txBody>
        </p:sp>
        <p:grpSp>
          <p:nvGrpSpPr>
            <p:cNvPr id="4133" name="Group 37"/>
            <p:cNvGrpSpPr>
              <a:grpSpLocks/>
            </p:cNvGrpSpPr>
            <p:nvPr/>
          </p:nvGrpSpPr>
          <p:grpSpPr bwMode="auto">
            <a:xfrm>
              <a:off x="2352" y="2064"/>
              <a:ext cx="948" cy="1047"/>
              <a:chOff x="2352" y="2064"/>
              <a:chExt cx="948" cy="1047"/>
            </a:xfrm>
          </p:grpSpPr>
          <p:sp>
            <p:nvSpPr>
              <p:cNvPr id="4121" name="Text Box 25"/>
              <p:cNvSpPr txBox="1">
                <a:spLocks noChangeArrowheads="1"/>
              </p:cNvSpPr>
              <p:nvPr/>
            </p:nvSpPr>
            <p:spPr bwMode="auto">
              <a:xfrm>
                <a:off x="2352" y="2064"/>
                <a:ext cx="9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lbertus Extra Bold" pitchFamily="34" charset="0"/>
                  </a:rPr>
                  <a:t>The rain falls</a:t>
                </a:r>
              </a:p>
            </p:txBody>
          </p:sp>
          <p:sp>
            <p:nvSpPr>
              <p:cNvPr id="4122" name="AutoShape 26"/>
              <p:cNvSpPr>
                <a:spLocks noChangeArrowheads="1"/>
              </p:cNvSpPr>
              <p:nvPr/>
            </p:nvSpPr>
            <p:spPr bwMode="auto">
              <a:xfrm>
                <a:off x="2544" y="2448"/>
                <a:ext cx="306" cy="615"/>
              </a:xfrm>
              <a:prstGeom prst="down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3" name="AutoShape 27"/>
              <p:cNvSpPr>
                <a:spLocks noChangeArrowheads="1"/>
              </p:cNvSpPr>
              <p:nvPr/>
            </p:nvSpPr>
            <p:spPr bwMode="auto">
              <a:xfrm>
                <a:off x="2976" y="2496"/>
                <a:ext cx="306" cy="615"/>
              </a:xfrm>
              <a:prstGeom prst="down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35" name="Group 39"/>
          <p:cNvGrpSpPr>
            <a:grpSpLocks/>
          </p:cNvGrpSpPr>
          <p:nvPr/>
        </p:nvGrpSpPr>
        <p:grpSpPr bwMode="auto">
          <a:xfrm>
            <a:off x="3962400" y="1"/>
            <a:ext cx="3200400" cy="2879725"/>
            <a:chOff x="1536" y="0"/>
            <a:chExt cx="2016" cy="1814"/>
          </a:xfrm>
        </p:grpSpPr>
        <p:sp>
          <p:nvSpPr>
            <p:cNvPr id="4114" name="AutoShape 18"/>
            <p:cNvSpPr>
              <a:spLocks noChangeArrowheads="1"/>
            </p:cNvSpPr>
            <p:nvPr/>
          </p:nvSpPr>
          <p:spPr bwMode="auto">
            <a:xfrm>
              <a:off x="1536" y="192"/>
              <a:ext cx="576" cy="576"/>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25" name="Picture 29" descr="C:\WINDOWS\DESKTOP\Cheryl's\cycle picture 2.jpg"/>
            <p:cNvPicPr>
              <a:picLocks noChangeAspect="1" noChangeArrowheads="1"/>
            </p:cNvPicPr>
            <p:nvPr/>
          </p:nvPicPr>
          <p:blipFill>
            <a:blip r:embed="rId5">
              <a:extLst>
                <a:ext uri="{28A0092B-C50C-407E-A947-70E740481C1C}">
                  <a14:useLocalDpi xmlns:a14="http://schemas.microsoft.com/office/drawing/2010/main" val="0"/>
                </a:ext>
              </a:extLst>
            </a:blip>
            <a:srcRect l="36952" r="30473" b="44322"/>
            <a:stretch>
              <a:fillRect/>
            </a:stretch>
          </p:blipFill>
          <p:spPr bwMode="auto">
            <a:xfrm>
              <a:off x="2064" y="0"/>
              <a:ext cx="1488" cy="1814"/>
            </a:xfrm>
            <a:prstGeom prst="rect">
              <a:avLst/>
            </a:prstGeom>
            <a:noFill/>
            <a:extLst>
              <a:ext uri="{909E8E84-426E-40dd-AFC4-6F175D3DCCD1}">
                <a14:hiddenFill xmlns:a14="http://schemas.microsoft.com/office/drawing/2010/main">
                  <a:solidFill>
                    <a:srgbClr val="FFFFFF"/>
                  </a:solidFill>
                </a14:hiddenFill>
              </a:ext>
            </a:extLst>
          </p:spPr>
        </p:pic>
      </p:grpSp>
      <p:pic>
        <p:nvPicPr>
          <p:cNvPr id="4126" name="Picture 30" descr="C:\WINDOWS\DESKTOP\Cheryl's\cycle picture 2.jpg"/>
          <p:cNvPicPr>
            <a:picLocks noChangeAspect="1" noChangeArrowheads="1"/>
          </p:cNvPicPr>
          <p:nvPr/>
        </p:nvPicPr>
        <p:blipFill>
          <a:blip r:embed="rId5">
            <a:extLst>
              <a:ext uri="{28A0092B-C50C-407E-A947-70E740481C1C}">
                <a14:useLocalDpi xmlns:a14="http://schemas.microsoft.com/office/drawing/2010/main" val="0"/>
              </a:ext>
            </a:extLst>
          </a:blip>
          <a:srcRect t="39929" r="58119" b="8359"/>
          <a:stretch>
            <a:fillRect/>
          </a:stretch>
        </p:blipFill>
        <p:spPr bwMode="auto">
          <a:xfrm>
            <a:off x="1828800" y="3048000"/>
            <a:ext cx="3429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27" name="Picture 31" descr="C:\WINDOWS\DESKTOP\Cheryl's\cycle picture.jpg"/>
          <p:cNvPicPr>
            <a:picLocks noChangeAspect="1" noChangeArrowheads="1"/>
          </p:cNvPicPr>
          <p:nvPr/>
        </p:nvPicPr>
        <p:blipFill>
          <a:blip r:embed="rId6">
            <a:extLst>
              <a:ext uri="{28A0092B-C50C-407E-A947-70E740481C1C}">
                <a14:useLocalDpi xmlns:a14="http://schemas.microsoft.com/office/drawing/2010/main" val="0"/>
              </a:ext>
            </a:extLst>
          </a:blip>
          <a:srcRect t="88112"/>
          <a:stretch>
            <a:fillRect/>
          </a:stretch>
        </p:blipFill>
        <p:spPr bwMode="auto">
          <a:xfrm>
            <a:off x="3581400" y="5410200"/>
            <a:ext cx="7086600" cy="520700"/>
          </a:xfrm>
          <a:prstGeom prst="rect">
            <a:avLst/>
          </a:prstGeom>
          <a:noFill/>
          <a:extLst>
            <a:ext uri="{909E8E84-426E-40dd-AFC4-6F175D3DCCD1}">
              <a14:hiddenFill xmlns:a14="http://schemas.microsoft.com/office/drawing/2010/main">
                <a:solidFill>
                  <a:srgbClr val="FFFFFF"/>
                </a:solidFill>
              </a14:hiddenFill>
            </a:ext>
          </a:extLst>
        </p:spPr>
      </p:pic>
      <p:grpSp>
        <p:nvGrpSpPr>
          <p:cNvPr id="4134" name="Group 38"/>
          <p:cNvGrpSpPr>
            <a:grpSpLocks/>
          </p:cNvGrpSpPr>
          <p:nvPr/>
        </p:nvGrpSpPr>
        <p:grpSpPr bwMode="auto">
          <a:xfrm>
            <a:off x="1524001" y="1371601"/>
            <a:ext cx="3249613" cy="1890713"/>
            <a:chOff x="0" y="864"/>
            <a:chExt cx="2047" cy="1191"/>
          </a:xfrm>
        </p:grpSpPr>
        <p:sp>
          <p:nvSpPr>
            <p:cNvPr id="4107" name="Text Box 11"/>
            <p:cNvSpPr txBox="1">
              <a:spLocks noChangeArrowheads="1"/>
            </p:cNvSpPr>
            <p:nvPr/>
          </p:nvSpPr>
          <p:spPr bwMode="auto">
            <a:xfrm>
              <a:off x="624" y="1152"/>
              <a:ext cx="8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Transpiration</a:t>
              </a:r>
            </a:p>
          </p:txBody>
        </p:sp>
        <p:sp>
          <p:nvSpPr>
            <p:cNvPr id="4124" name="Text Box 28"/>
            <p:cNvSpPr txBox="1">
              <a:spLocks noChangeArrowheads="1"/>
            </p:cNvSpPr>
            <p:nvPr/>
          </p:nvSpPr>
          <p:spPr bwMode="auto">
            <a:xfrm>
              <a:off x="0" y="864"/>
              <a:ext cx="204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lbertus Extra Bold" pitchFamily="34" charset="0"/>
                </a:rPr>
                <a:t>The movement through plants</a:t>
              </a:r>
            </a:p>
          </p:txBody>
        </p:sp>
        <p:sp>
          <p:nvSpPr>
            <p:cNvPr id="4128" name="AutoShape 32"/>
            <p:cNvSpPr>
              <a:spLocks noChangeArrowheads="1"/>
            </p:cNvSpPr>
            <p:nvPr/>
          </p:nvSpPr>
          <p:spPr bwMode="auto">
            <a:xfrm>
              <a:off x="672" y="1440"/>
              <a:ext cx="306" cy="615"/>
            </a:xfrm>
            <a:prstGeom prst="up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9" name="AutoShape 33"/>
            <p:cNvSpPr>
              <a:spLocks noChangeArrowheads="1"/>
            </p:cNvSpPr>
            <p:nvPr/>
          </p:nvSpPr>
          <p:spPr bwMode="auto">
            <a:xfrm>
              <a:off x="1104" y="1440"/>
              <a:ext cx="306" cy="615"/>
            </a:xfrm>
            <a:prstGeom prst="up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137" name="Picture 41">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6096000" y="594360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35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27"/>
                                        </p:tgtEl>
                                        <p:attrNameLst>
                                          <p:attrName>style.visibility</p:attrName>
                                        </p:attrNameLst>
                                      </p:cBhvr>
                                      <p:to>
                                        <p:strVal val="visible"/>
                                      </p:to>
                                    </p:set>
                                    <p:anim calcmode="lin" valueType="num">
                                      <p:cBhvr additive="base">
                                        <p:cTn id="7" dur="500" fill="hold"/>
                                        <p:tgtEl>
                                          <p:spTgt spid="4127"/>
                                        </p:tgtEl>
                                        <p:attrNameLst>
                                          <p:attrName>ppt_x</p:attrName>
                                        </p:attrNameLst>
                                      </p:cBhvr>
                                      <p:tavLst>
                                        <p:tav tm="0">
                                          <p:val>
                                            <p:strVal val="0-#ppt_w/2"/>
                                          </p:val>
                                        </p:tav>
                                        <p:tav tm="100000">
                                          <p:val>
                                            <p:strVal val="#ppt_x"/>
                                          </p:val>
                                        </p:tav>
                                      </p:tavLst>
                                    </p:anim>
                                    <p:anim calcmode="lin" valueType="num">
                                      <p:cBhvr additive="base">
                                        <p:cTn id="8" dur="500" fill="hold"/>
                                        <p:tgtEl>
                                          <p:spTgt spid="41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32"/>
                                        </p:tgtEl>
                                        <p:attrNameLst>
                                          <p:attrName>style.visibility</p:attrName>
                                        </p:attrNameLst>
                                      </p:cBhvr>
                                      <p:to>
                                        <p:strVal val="visible"/>
                                      </p:to>
                                    </p:set>
                                    <p:anim calcmode="lin" valueType="num">
                                      <p:cBhvr additive="base">
                                        <p:cTn id="13" dur="500" fill="hold"/>
                                        <p:tgtEl>
                                          <p:spTgt spid="4132"/>
                                        </p:tgtEl>
                                        <p:attrNameLst>
                                          <p:attrName>ppt_x</p:attrName>
                                        </p:attrNameLst>
                                      </p:cBhvr>
                                      <p:tavLst>
                                        <p:tav tm="0">
                                          <p:val>
                                            <p:strVal val="0-#ppt_w/2"/>
                                          </p:val>
                                        </p:tav>
                                        <p:tav tm="100000">
                                          <p:val>
                                            <p:strVal val="#ppt_x"/>
                                          </p:val>
                                        </p:tav>
                                      </p:tavLst>
                                    </p:anim>
                                    <p:anim calcmode="lin" valueType="num">
                                      <p:cBhvr additive="base">
                                        <p:cTn id="14" dur="500" fill="hold"/>
                                        <p:tgtEl>
                                          <p:spTgt spid="41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31"/>
                                        </p:tgtEl>
                                        <p:attrNameLst>
                                          <p:attrName>style.visibility</p:attrName>
                                        </p:attrNameLst>
                                      </p:cBhvr>
                                      <p:to>
                                        <p:strVal val="visible"/>
                                      </p:to>
                                    </p:set>
                                    <p:anim calcmode="lin" valueType="num">
                                      <p:cBhvr additive="base">
                                        <p:cTn id="19" dur="500" fill="hold"/>
                                        <p:tgtEl>
                                          <p:spTgt spid="4131"/>
                                        </p:tgtEl>
                                        <p:attrNameLst>
                                          <p:attrName>ppt_x</p:attrName>
                                        </p:attrNameLst>
                                      </p:cBhvr>
                                      <p:tavLst>
                                        <p:tav tm="0">
                                          <p:val>
                                            <p:strVal val="0-#ppt_w/2"/>
                                          </p:val>
                                        </p:tav>
                                        <p:tav tm="100000">
                                          <p:val>
                                            <p:strVal val="#ppt_x"/>
                                          </p:val>
                                        </p:tav>
                                      </p:tavLst>
                                    </p:anim>
                                    <p:anim calcmode="lin" valueType="num">
                                      <p:cBhvr additive="base">
                                        <p:cTn id="20" dur="500" fill="hold"/>
                                        <p:tgtEl>
                                          <p:spTgt spid="41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13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j0075027.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4136"/>
                                        </p:tgtEl>
                                        <p:attrNameLst>
                                          <p:attrName>style.visibility</p:attrName>
                                        </p:attrNameLst>
                                      </p:cBhvr>
                                      <p:to>
                                        <p:strVal val="visible"/>
                                      </p:to>
                                    </p:set>
                                    <p:anim calcmode="lin" valueType="num">
                                      <p:cBhvr additive="base">
                                        <p:cTn id="29" dur="500" fill="hold"/>
                                        <p:tgtEl>
                                          <p:spTgt spid="4136"/>
                                        </p:tgtEl>
                                        <p:attrNameLst>
                                          <p:attrName>ppt_x</p:attrName>
                                        </p:attrNameLst>
                                      </p:cBhvr>
                                      <p:tavLst>
                                        <p:tav tm="0">
                                          <p:val>
                                            <p:strVal val="0-#ppt_w/2"/>
                                          </p:val>
                                        </p:tav>
                                        <p:tav tm="100000">
                                          <p:val>
                                            <p:strVal val="#ppt_x"/>
                                          </p:val>
                                        </p:tav>
                                      </p:tavLst>
                                    </p:anim>
                                    <p:anim calcmode="lin" valueType="num">
                                      <p:cBhvr additive="base">
                                        <p:cTn id="30" dur="500" fill="hold"/>
                                        <p:tgtEl>
                                          <p:spTgt spid="413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4126"/>
                                        </p:tgtEl>
                                        <p:attrNameLst>
                                          <p:attrName>style.visibility</p:attrName>
                                        </p:attrNameLst>
                                      </p:cBhvr>
                                      <p:to>
                                        <p:strVal val="visible"/>
                                      </p:to>
                                    </p:set>
                                    <p:anim calcmode="lin" valueType="num">
                                      <p:cBhvr additive="base">
                                        <p:cTn id="35" dur="500" fill="hold"/>
                                        <p:tgtEl>
                                          <p:spTgt spid="4126"/>
                                        </p:tgtEl>
                                        <p:attrNameLst>
                                          <p:attrName>ppt_x</p:attrName>
                                        </p:attrNameLst>
                                      </p:cBhvr>
                                      <p:tavLst>
                                        <p:tav tm="0">
                                          <p:val>
                                            <p:strVal val="0-#ppt_w/2"/>
                                          </p:val>
                                        </p:tav>
                                        <p:tav tm="100000">
                                          <p:val>
                                            <p:strVal val="#ppt_x"/>
                                          </p:val>
                                        </p:tav>
                                      </p:tavLst>
                                    </p:anim>
                                    <p:anim calcmode="lin" valueType="num">
                                      <p:cBhvr additive="base">
                                        <p:cTn id="36" dur="500" fill="hold"/>
                                        <p:tgtEl>
                                          <p:spTgt spid="412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4134"/>
                                        </p:tgtEl>
                                        <p:attrNameLst>
                                          <p:attrName>style.visibility</p:attrName>
                                        </p:attrNameLst>
                                      </p:cBhvr>
                                      <p:to>
                                        <p:strVal val="visible"/>
                                      </p:to>
                                    </p:set>
                                    <p:anim calcmode="lin" valueType="num">
                                      <p:cBhvr additive="base">
                                        <p:cTn id="41" dur="500" fill="hold"/>
                                        <p:tgtEl>
                                          <p:spTgt spid="4134"/>
                                        </p:tgtEl>
                                        <p:attrNameLst>
                                          <p:attrName>ppt_x</p:attrName>
                                        </p:attrNameLst>
                                      </p:cBhvr>
                                      <p:tavLst>
                                        <p:tav tm="0">
                                          <p:val>
                                            <p:strVal val="0-#ppt_w/2"/>
                                          </p:val>
                                        </p:tav>
                                        <p:tav tm="100000">
                                          <p:val>
                                            <p:strVal val="#ppt_x"/>
                                          </p:val>
                                        </p:tav>
                                      </p:tavLst>
                                    </p:anim>
                                    <p:anim calcmode="lin" valueType="num">
                                      <p:cBhvr additive="base">
                                        <p:cTn id="42" dur="500" fill="hold"/>
                                        <p:tgtEl>
                                          <p:spTgt spid="413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1" presetClass="mediacall" presetSubtype="0" fill="hold" nodeType="afterEffect">
                                  <p:stCondLst>
                                    <p:cond delay="0"/>
                                  </p:stCondLst>
                                  <p:childTnLst>
                                    <p:cmd type="call" cmd="playFrom(0.0)">
                                      <p:cBhvr>
                                        <p:cTn id="45" dur="1" fill="hold"/>
                                        <p:tgtEl>
                                          <p:spTgt spid="41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413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4099" name="Rectangle 5"/>
          <p:cNvSpPr>
            <a:spLocks noGrp="1" noChangeArrowheads="1"/>
          </p:cNvSpPr>
          <p:nvPr>
            <p:ph type="ctrTitle"/>
          </p:nvPr>
        </p:nvSpPr>
        <p:spPr>
          <a:xfrm>
            <a:off x="1524000" y="76201"/>
            <a:ext cx="9144000" cy="1470025"/>
          </a:xfrm>
        </p:spPr>
        <p:txBody>
          <a:bodyPr>
            <a:normAutofit fontScale="90000"/>
          </a:bodyPr>
          <a:lstStyle/>
          <a:p>
            <a:pPr eaLnBrk="1" hangingPunct="1"/>
            <a:r>
              <a:rPr lang="en-US" altLang="en-US" b="1" smtClean="0">
                <a:solidFill>
                  <a:schemeClr val="bg1"/>
                </a:solidFill>
                <a:latin typeface="Comic Sans MS" panose="030F0702030302020204" pitchFamily="66" charset="0"/>
              </a:rPr>
              <a:t>Water gets recycled over</a:t>
            </a:r>
            <a:br>
              <a:rPr lang="en-US" altLang="en-US" b="1" smtClean="0">
                <a:solidFill>
                  <a:schemeClr val="bg1"/>
                </a:solidFill>
                <a:latin typeface="Comic Sans MS" panose="030F0702030302020204" pitchFamily="66" charset="0"/>
              </a:rPr>
            </a:br>
            <a:r>
              <a:rPr lang="en-US" altLang="en-US" b="1" smtClean="0">
                <a:solidFill>
                  <a:schemeClr val="bg1"/>
                </a:solidFill>
                <a:latin typeface="Comic Sans MS" panose="030F0702030302020204" pitchFamily="66" charset="0"/>
              </a:rPr>
              <a:t> and over again</a:t>
            </a:r>
          </a:p>
        </p:txBody>
      </p:sp>
      <p:pic>
        <p:nvPicPr>
          <p:cNvPr id="4100" name="Picture 8" descr="epa_water_cyc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19476" y="1828800"/>
            <a:ext cx="526732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9"/>
          <p:cNvSpPr txBox="1">
            <a:spLocks noChangeArrowheads="1"/>
          </p:cNvSpPr>
          <p:nvPr/>
        </p:nvSpPr>
        <p:spPr bwMode="auto">
          <a:xfrm>
            <a:off x="7315200" y="6629401"/>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a:solidFill>
                  <a:schemeClr val="bg1"/>
                </a:solidFill>
                <a:latin typeface="Georgia" panose="02040502050405020303" pitchFamily="18" charset="0"/>
              </a:rPr>
              <a:t>Image courtesy of US Environmental Protection Agency</a:t>
            </a:r>
          </a:p>
        </p:txBody>
      </p:sp>
    </p:spTree>
    <p:extLst>
      <p:ext uri="{BB962C8B-B14F-4D97-AF65-F5344CB8AC3E}">
        <p14:creationId xmlns:p14="http://schemas.microsoft.com/office/powerpoint/2010/main" val="348411639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905000" y="381000"/>
            <a:ext cx="8229600" cy="1143000"/>
          </a:xfrm>
        </p:spPr>
        <p:txBody>
          <a:bodyPr/>
          <a:lstStyle/>
          <a:p>
            <a:pPr algn="ctr" eaLnBrk="1" hangingPunct="1"/>
            <a:r>
              <a:rPr lang="en-US" altLang="en-US" b="1" dirty="0" smtClean="0">
                <a:latin typeface="Comic Sans MS" panose="030F0702030302020204" pitchFamily="66" charset="0"/>
              </a:rPr>
              <a:t>What is the Water Cycle?</a:t>
            </a:r>
          </a:p>
        </p:txBody>
      </p:sp>
      <p:sp>
        <p:nvSpPr>
          <p:cNvPr id="5125" name="Text Box 7"/>
          <p:cNvSpPr txBox="1">
            <a:spLocks noChangeArrowheads="1"/>
          </p:cNvSpPr>
          <p:nvPr/>
        </p:nvSpPr>
        <p:spPr bwMode="auto">
          <a:xfrm>
            <a:off x="3124200" y="1447801"/>
            <a:ext cx="59436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600">
              <a:latin typeface="Comic Sans MS" panose="030F0702030302020204" pitchFamily="66" charset="0"/>
            </a:endParaRPr>
          </a:p>
          <a:p>
            <a:pPr algn="ctr" eaLnBrk="1" hangingPunct="1">
              <a:spcBef>
                <a:spcPct val="50000"/>
              </a:spcBef>
              <a:buFontTx/>
              <a:buNone/>
            </a:pPr>
            <a:r>
              <a:rPr lang="en-US" altLang="en-US" sz="2800">
                <a:latin typeface="Comic Sans MS" panose="030F0702030302020204" pitchFamily="66" charset="0"/>
              </a:rPr>
              <a:t>Transpiration</a:t>
            </a:r>
          </a:p>
          <a:p>
            <a:pPr algn="ctr" eaLnBrk="1" hangingPunct="1">
              <a:spcBef>
                <a:spcPct val="50000"/>
              </a:spcBef>
              <a:buFontTx/>
              <a:buNone/>
            </a:pPr>
            <a:r>
              <a:rPr lang="en-US" altLang="en-US" sz="2800">
                <a:latin typeface="Comic Sans MS" panose="030F0702030302020204" pitchFamily="66" charset="0"/>
              </a:rPr>
              <a:t>Evaporation</a:t>
            </a:r>
          </a:p>
          <a:p>
            <a:pPr algn="ctr" eaLnBrk="1" hangingPunct="1">
              <a:spcBef>
                <a:spcPct val="50000"/>
              </a:spcBef>
              <a:buFontTx/>
              <a:buNone/>
            </a:pPr>
            <a:r>
              <a:rPr lang="en-US" altLang="en-US" sz="2800">
                <a:latin typeface="Comic Sans MS" panose="030F0702030302020204" pitchFamily="66" charset="0"/>
              </a:rPr>
              <a:t>Condensation</a:t>
            </a:r>
          </a:p>
          <a:p>
            <a:pPr algn="ctr" eaLnBrk="1" hangingPunct="1">
              <a:spcBef>
                <a:spcPct val="50000"/>
              </a:spcBef>
              <a:buFontTx/>
              <a:buNone/>
            </a:pPr>
            <a:r>
              <a:rPr lang="en-US" altLang="en-US" sz="2800">
                <a:latin typeface="Comic Sans MS" panose="030F0702030302020204" pitchFamily="66" charset="0"/>
              </a:rPr>
              <a:t>Precipitation</a:t>
            </a:r>
          </a:p>
          <a:p>
            <a:pPr algn="ctr" eaLnBrk="1" hangingPunct="1">
              <a:spcBef>
                <a:spcPct val="50000"/>
              </a:spcBef>
              <a:buFontTx/>
              <a:buNone/>
            </a:pPr>
            <a:r>
              <a:rPr lang="en-US" altLang="en-US" sz="2800">
                <a:latin typeface="Comic Sans MS" panose="030F0702030302020204" pitchFamily="66" charset="0"/>
              </a:rPr>
              <a:t>Accumulation</a:t>
            </a:r>
          </a:p>
          <a:p>
            <a:pPr algn="ctr" eaLnBrk="1" hangingPunct="1">
              <a:spcBef>
                <a:spcPct val="50000"/>
              </a:spcBef>
              <a:buFontTx/>
              <a:buNone/>
            </a:pPr>
            <a:endParaRPr lang="en-US" altLang="en-US" sz="2800">
              <a:latin typeface="Georgia" panose="02040502050405020303" pitchFamily="18" charset="0"/>
            </a:endParaRPr>
          </a:p>
          <a:p>
            <a:pPr algn="ctr" eaLnBrk="1" hangingPunct="1">
              <a:spcBef>
                <a:spcPct val="50000"/>
              </a:spcBef>
              <a:buFontTx/>
              <a:buNone/>
            </a:pPr>
            <a:endParaRPr lang="en-US" altLang="en-US" sz="2800">
              <a:latin typeface="Georgia" panose="02040502050405020303" pitchFamily="18" charset="0"/>
            </a:endParaRPr>
          </a:p>
        </p:txBody>
      </p:sp>
    </p:spTree>
    <p:extLst>
      <p:ext uri="{BB962C8B-B14F-4D97-AF65-F5344CB8AC3E}">
        <p14:creationId xmlns:p14="http://schemas.microsoft.com/office/powerpoint/2010/main" val="3174749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Water Cycle revised wo 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1524000" y="0"/>
            <a:ext cx="4953000" cy="609600"/>
          </a:xfrm>
        </p:spPr>
        <p:txBody>
          <a:bodyPr/>
          <a:lstStyle/>
          <a:p>
            <a:pPr eaLnBrk="1" hangingPunct="1"/>
            <a:r>
              <a:rPr lang="en-US" altLang="en-US" sz="3200">
                <a:latin typeface="Comic Sans MS" panose="030F0702030302020204" pitchFamily="66" charset="0"/>
              </a:rPr>
              <a:t>This is the water cycle!</a:t>
            </a:r>
          </a:p>
        </p:txBody>
      </p:sp>
      <p:sp>
        <p:nvSpPr>
          <p:cNvPr id="5127" name="Text Box 7"/>
          <p:cNvSpPr txBox="1">
            <a:spLocks noChangeArrowheads="1"/>
          </p:cNvSpPr>
          <p:nvPr/>
        </p:nvSpPr>
        <p:spPr bwMode="auto">
          <a:xfrm>
            <a:off x="8763000" y="2057401"/>
            <a:ext cx="1676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precipitation</a:t>
            </a:r>
          </a:p>
        </p:txBody>
      </p:sp>
      <p:sp>
        <p:nvSpPr>
          <p:cNvPr id="5128" name="Text Box 8"/>
          <p:cNvSpPr txBox="1">
            <a:spLocks noChangeArrowheads="1"/>
          </p:cNvSpPr>
          <p:nvPr/>
        </p:nvSpPr>
        <p:spPr bwMode="auto">
          <a:xfrm>
            <a:off x="2819400" y="2743201"/>
            <a:ext cx="1676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evaporation</a:t>
            </a:r>
          </a:p>
        </p:txBody>
      </p:sp>
      <p:sp>
        <p:nvSpPr>
          <p:cNvPr id="5130" name="Text Box 10"/>
          <p:cNvSpPr txBox="1">
            <a:spLocks noChangeArrowheads="1"/>
          </p:cNvSpPr>
          <p:nvPr/>
        </p:nvSpPr>
        <p:spPr bwMode="auto">
          <a:xfrm>
            <a:off x="2819400" y="4175126"/>
            <a:ext cx="1905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accumulation</a:t>
            </a:r>
          </a:p>
        </p:txBody>
      </p:sp>
      <p:sp>
        <p:nvSpPr>
          <p:cNvPr id="5133" name="Text Box 13"/>
          <p:cNvSpPr txBox="1">
            <a:spLocks noChangeArrowheads="1"/>
          </p:cNvSpPr>
          <p:nvPr/>
        </p:nvSpPr>
        <p:spPr bwMode="auto">
          <a:xfrm>
            <a:off x="5334000" y="2057401"/>
            <a:ext cx="1905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transpiration</a:t>
            </a:r>
          </a:p>
        </p:txBody>
      </p:sp>
      <p:sp>
        <p:nvSpPr>
          <p:cNvPr id="11" name="Text Box 13"/>
          <p:cNvSpPr txBox="1">
            <a:spLocks noChangeArrowheads="1"/>
          </p:cNvSpPr>
          <p:nvPr/>
        </p:nvSpPr>
        <p:spPr bwMode="auto">
          <a:xfrm>
            <a:off x="6172200" y="609600"/>
            <a:ext cx="1752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Georgia" panose="02040502050405020303" pitchFamily="18" charset="0"/>
              </a:rPr>
              <a:t>condensation</a:t>
            </a:r>
          </a:p>
        </p:txBody>
      </p:sp>
    </p:spTree>
    <p:extLst>
      <p:ext uri="{BB962C8B-B14F-4D97-AF65-F5344CB8AC3E}">
        <p14:creationId xmlns:p14="http://schemas.microsoft.com/office/powerpoint/2010/main" val="388568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slide(fromRight)">
                                      <p:cBhvr>
                                        <p:cTn id="7" dur="10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slide(fromRight)">
                                      <p:cBhvr>
                                        <p:cTn id="12" dur="1000"/>
                                        <p:tgtEl>
                                          <p:spTgt spid="5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5133"/>
                                        </p:tgtEl>
                                        <p:attrNameLst>
                                          <p:attrName>style.visibility</p:attrName>
                                        </p:attrNameLst>
                                      </p:cBhvr>
                                      <p:to>
                                        <p:strVal val="visible"/>
                                      </p:to>
                                    </p:set>
                                    <p:animEffect transition="in" filter="slide(fromRight)">
                                      <p:cBhvr>
                                        <p:cTn id="17" dur="1000"/>
                                        <p:tgtEl>
                                          <p:spTgt spid="5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slide(fromRight)">
                                      <p:cBhvr>
                                        <p:cTn id="22" dur="1000"/>
                                        <p:tgtEl>
                                          <p:spTgt spid="5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Righ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P spid="5130" grpId="0" animBg="1"/>
      <p:bldP spid="513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smtClean="0"/>
              <a:t>“Transpiration”</a:t>
            </a:r>
            <a:endParaRPr lang="en-US" altLang="en-US" sz="3200"/>
          </a:p>
        </p:txBody>
      </p:sp>
      <p:graphicFrame>
        <p:nvGraphicFramePr>
          <p:cNvPr id="7172" name="Object 22"/>
          <p:cNvGraphicFramePr>
            <a:graphicFrameLocks noGrp="1" noChangeAspect="1"/>
          </p:cNvGraphicFramePr>
          <p:nvPr>
            <p:ph sz="half" idx="1"/>
          </p:nvPr>
        </p:nvGraphicFramePr>
        <p:xfrm>
          <a:off x="3076575" y="3595688"/>
          <a:ext cx="449263" cy="536575"/>
        </p:xfrm>
        <a:graphic>
          <a:graphicData uri="http://schemas.openxmlformats.org/presentationml/2006/ole">
            <mc:AlternateContent xmlns:mc="http://schemas.openxmlformats.org/markup-compatibility/2006">
              <mc:Choice xmlns:v="urn:schemas-microsoft-com:vml" Requires="v">
                <p:oleObj spid="_x0000_s1035" name="Image" r:id="rId4" imgW="448546" imgH="536011" progId="PhotoshopElements.Image.2">
                  <p:embed/>
                </p:oleObj>
              </mc:Choice>
              <mc:Fallback>
                <p:oleObj name="Image" r:id="rId4" imgW="448546" imgH="536011" progId="PhotoshopElements.Imag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575" y="3595688"/>
                        <a:ext cx="449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24"/>
          <p:cNvGraphicFramePr>
            <a:graphicFrameLocks noGrp="1" noChangeAspect="1"/>
          </p:cNvGraphicFramePr>
          <p:nvPr>
            <p:ph sz="quarter" idx="2"/>
          </p:nvPr>
        </p:nvGraphicFramePr>
        <p:xfrm>
          <a:off x="7966075" y="2424113"/>
          <a:ext cx="449263" cy="536575"/>
        </p:xfrm>
        <a:graphic>
          <a:graphicData uri="http://schemas.openxmlformats.org/presentationml/2006/ole">
            <mc:AlternateContent xmlns:mc="http://schemas.openxmlformats.org/markup-compatibility/2006">
              <mc:Choice xmlns:v="urn:schemas-microsoft-com:vml" Requires="v">
                <p:oleObj spid="_x0000_s1036" name="Image" r:id="rId6" imgW="448546" imgH="536011" progId="PhotoshopElements.Image.2">
                  <p:embed/>
                </p:oleObj>
              </mc:Choice>
              <mc:Fallback>
                <p:oleObj name="Image" r:id="rId6" imgW="448546" imgH="536011" progId="PhotoshopElements.Imag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075" y="2424113"/>
                        <a:ext cx="4492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4"/>
          <p:cNvSpPr txBox="1">
            <a:spLocks noChangeArrowheads="1"/>
          </p:cNvSpPr>
          <p:nvPr/>
        </p:nvSpPr>
        <p:spPr bwMode="auto">
          <a:xfrm>
            <a:off x="2438400" y="1157288"/>
            <a:ext cx="731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t>the evaporation of water from plants</a:t>
            </a:r>
          </a:p>
        </p:txBody>
      </p:sp>
      <p:pic>
        <p:nvPicPr>
          <p:cNvPr id="7175" name="Picture 12" descr="transpiration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516189"/>
            <a:ext cx="8305800"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AutoShape 13"/>
          <p:cNvSpPr>
            <a:spLocks noChangeArrowheads="1"/>
          </p:cNvSpPr>
          <p:nvPr/>
        </p:nvSpPr>
        <p:spPr bwMode="auto">
          <a:xfrm>
            <a:off x="2743200" y="6172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182" name="AutoShape 14"/>
          <p:cNvSpPr>
            <a:spLocks noChangeArrowheads="1"/>
          </p:cNvSpPr>
          <p:nvPr/>
        </p:nvSpPr>
        <p:spPr bwMode="auto">
          <a:xfrm>
            <a:off x="3124200" y="5410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183" name="AutoShape 15"/>
          <p:cNvSpPr>
            <a:spLocks noChangeArrowheads="1"/>
          </p:cNvSpPr>
          <p:nvPr/>
        </p:nvSpPr>
        <p:spPr bwMode="auto">
          <a:xfrm>
            <a:off x="2667000" y="49530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184" name="AutoShape 16"/>
          <p:cNvSpPr>
            <a:spLocks noChangeArrowheads="1"/>
          </p:cNvSpPr>
          <p:nvPr/>
        </p:nvSpPr>
        <p:spPr bwMode="auto">
          <a:xfrm>
            <a:off x="5029200" y="60960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185" name="AutoShape 17"/>
          <p:cNvSpPr>
            <a:spLocks noChangeArrowheads="1"/>
          </p:cNvSpPr>
          <p:nvPr/>
        </p:nvSpPr>
        <p:spPr bwMode="auto">
          <a:xfrm>
            <a:off x="4724400" y="5410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186" name="AutoShape 18"/>
          <p:cNvSpPr>
            <a:spLocks noChangeArrowheads="1"/>
          </p:cNvSpPr>
          <p:nvPr/>
        </p:nvSpPr>
        <p:spPr bwMode="auto">
          <a:xfrm>
            <a:off x="5029200" y="48768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187" name="AutoShape 19"/>
          <p:cNvSpPr>
            <a:spLocks noChangeArrowheads="1"/>
          </p:cNvSpPr>
          <p:nvPr/>
        </p:nvSpPr>
        <p:spPr bwMode="auto">
          <a:xfrm>
            <a:off x="7315200" y="5029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188" name="AutoShape 20"/>
          <p:cNvSpPr>
            <a:spLocks noChangeArrowheads="1"/>
          </p:cNvSpPr>
          <p:nvPr/>
        </p:nvSpPr>
        <p:spPr bwMode="auto">
          <a:xfrm>
            <a:off x="7696200" y="55626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189" name="AutoShape 21"/>
          <p:cNvSpPr>
            <a:spLocks noChangeArrowheads="1"/>
          </p:cNvSpPr>
          <p:nvPr/>
        </p:nvSpPr>
        <p:spPr bwMode="auto">
          <a:xfrm>
            <a:off x="7239000" y="6172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pic>
        <p:nvPicPr>
          <p:cNvPr id="2" name="Picture 32" descr="Photo leaf elements 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2590801"/>
            <a:ext cx="25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3" descr="Photo leaf elements R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1" y="2895600"/>
            <a:ext cx="225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4" descr="Photo leaf elements Ra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2895600"/>
            <a:ext cx="1603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5" descr="Photo leaf elements Rai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16713" y="3197226"/>
            <a:ext cx="220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6" descr="Photo leaf elements Rai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1801" y="2590801"/>
            <a:ext cx="3349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37" descr="Photo leaf elements Ra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29601" y="2663826"/>
            <a:ext cx="38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Rectangle 41"/>
          <p:cNvSpPr>
            <a:spLocks noChangeArrowheads="1"/>
          </p:cNvSpPr>
          <p:nvPr/>
        </p:nvSpPr>
        <p:spPr bwMode="auto">
          <a:xfrm>
            <a:off x="8229600" y="2362200"/>
            <a:ext cx="228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10" name="AutoShape 42"/>
          <p:cNvSpPr>
            <a:spLocks noChangeArrowheads="1"/>
          </p:cNvSpPr>
          <p:nvPr/>
        </p:nvSpPr>
        <p:spPr bwMode="auto">
          <a:xfrm rot="1882380">
            <a:off x="2362200" y="22098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11" name="AutoShape 43"/>
          <p:cNvSpPr>
            <a:spLocks noChangeArrowheads="1"/>
          </p:cNvSpPr>
          <p:nvPr/>
        </p:nvSpPr>
        <p:spPr bwMode="auto">
          <a:xfrm rot="1882380">
            <a:off x="2743200" y="17526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pic>
        <p:nvPicPr>
          <p:cNvPr id="7194" name="Picture 44" descr="Photo leaf elements R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1" y="2743200"/>
            <a:ext cx="225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3" name="AutoShape 45"/>
          <p:cNvSpPr>
            <a:spLocks noChangeArrowheads="1"/>
          </p:cNvSpPr>
          <p:nvPr/>
        </p:nvSpPr>
        <p:spPr bwMode="auto">
          <a:xfrm rot="1882380">
            <a:off x="3657600" y="2362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14" name="AutoShape 46"/>
          <p:cNvSpPr>
            <a:spLocks noChangeArrowheads="1"/>
          </p:cNvSpPr>
          <p:nvPr/>
        </p:nvSpPr>
        <p:spPr bwMode="auto">
          <a:xfrm rot="1882380">
            <a:off x="3962400" y="20574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15" name="AutoShape 47"/>
          <p:cNvSpPr>
            <a:spLocks noChangeArrowheads="1"/>
          </p:cNvSpPr>
          <p:nvPr/>
        </p:nvSpPr>
        <p:spPr bwMode="auto">
          <a:xfrm rot="1882380">
            <a:off x="5334000" y="25908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16" name="AutoShape 48"/>
          <p:cNvSpPr>
            <a:spLocks noChangeArrowheads="1"/>
          </p:cNvSpPr>
          <p:nvPr/>
        </p:nvSpPr>
        <p:spPr bwMode="auto">
          <a:xfrm rot="1882380">
            <a:off x="5715000" y="22860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17" name="AutoShape 49"/>
          <p:cNvSpPr>
            <a:spLocks noChangeArrowheads="1"/>
          </p:cNvSpPr>
          <p:nvPr/>
        </p:nvSpPr>
        <p:spPr bwMode="auto">
          <a:xfrm rot="1882380">
            <a:off x="6019800" y="25908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18" name="AutoShape 50"/>
          <p:cNvSpPr>
            <a:spLocks noChangeArrowheads="1"/>
          </p:cNvSpPr>
          <p:nvPr/>
        </p:nvSpPr>
        <p:spPr bwMode="auto">
          <a:xfrm rot="1882380">
            <a:off x="6324600" y="22098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19" name="AutoShape 51"/>
          <p:cNvSpPr>
            <a:spLocks noChangeArrowheads="1"/>
          </p:cNvSpPr>
          <p:nvPr/>
        </p:nvSpPr>
        <p:spPr bwMode="auto">
          <a:xfrm rot="-2614837">
            <a:off x="6629400" y="2514600"/>
            <a:ext cx="228600" cy="1524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20" name="AutoShape 52"/>
          <p:cNvSpPr>
            <a:spLocks noChangeArrowheads="1"/>
          </p:cNvSpPr>
          <p:nvPr/>
        </p:nvSpPr>
        <p:spPr bwMode="auto">
          <a:xfrm rot="-2614837">
            <a:off x="6553200" y="3048000"/>
            <a:ext cx="228600" cy="1524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21" name="AutoShape 53"/>
          <p:cNvSpPr>
            <a:spLocks noChangeArrowheads="1"/>
          </p:cNvSpPr>
          <p:nvPr/>
        </p:nvSpPr>
        <p:spPr bwMode="auto">
          <a:xfrm rot="1882380">
            <a:off x="8534400" y="2362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22" name="AutoShape 54"/>
          <p:cNvSpPr>
            <a:spLocks noChangeArrowheads="1"/>
          </p:cNvSpPr>
          <p:nvPr/>
        </p:nvSpPr>
        <p:spPr bwMode="auto">
          <a:xfrm rot="1882380">
            <a:off x="8915400" y="1981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7223" name="AutoShape 55"/>
          <p:cNvSpPr>
            <a:spLocks noChangeArrowheads="1"/>
          </p:cNvSpPr>
          <p:nvPr/>
        </p:nvSpPr>
        <p:spPr bwMode="auto">
          <a:xfrm rot="1882380">
            <a:off x="9296400" y="1600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Tree>
    <p:extLst>
      <p:ext uri="{BB962C8B-B14F-4D97-AF65-F5344CB8AC3E}">
        <p14:creationId xmlns:p14="http://schemas.microsoft.com/office/powerpoint/2010/main" val="3435369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nimBg="1"/>
      <p:bldP spid="7182" grpId="0" animBg="1"/>
      <p:bldP spid="7183" grpId="0" animBg="1"/>
      <p:bldP spid="7184" grpId="0" animBg="1"/>
      <p:bldP spid="7185" grpId="0" animBg="1"/>
      <p:bldP spid="7186" grpId="0" animBg="1"/>
      <p:bldP spid="7187" grpId="0" animBg="1"/>
      <p:bldP spid="7188" grpId="0" animBg="1"/>
      <p:bldP spid="7189" grpId="0" animBg="1"/>
      <p:bldP spid="7210" grpId="0" animBg="1"/>
      <p:bldP spid="7211" grpId="0" animBg="1"/>
      <p:bldP spid="7213" grpId="0" animBg="1"/>
      <p:bldP spid="7214" grpId="0" animBg="1"/>
      <p:bldP spid="7215" grpId="0" animBg="1"/>
      <p:bldP spid="7216" grpId="0" animBg="1"/>
      <p:bldP spid="7217" grpId="0" animBg="1"/>
      <p:bldP spid="7218" grpId="0" animBg="1"/>
      <p:bldP spid="7219" grpId="0" animBg="1"/>
      <p:bldP spid="7220" grpId="0" animBg="1"/>
      <p:bldP spid="7221" grpId="0" animBg="1"/>
      <p:bldP spid="7222" grpId="0" animBg="1"/>
      <p:bldP spid="72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981200" y="76200"/>
            <a:ext cx="8229600" cy="1143000"/>
          </a:xfrm>
        </p:spPr>
        <p:txBody>
          <a:bodyPr/>
          <a:lstStyle/>
          <a:p>
            <a:pPr eaLnBrk="1" hangingPunct="1"/>
            <a:r>
              <a:rPr lang="en-US" altLang="en-US" sz="4000"/>
              <a:t>“Transpiration”</a:t>
            </a:r>
            <a:br>
              <a:rPr lang="en-US" altLang="en-US" sz="4000"/>
            </a:br>
            <a:r>
              <a:rPr lang="en-US" altLang="en-US" sz="2800"/>
              <a:t>Do plants really sweat?</a:t>
            </a:r>
          </a:p>
        </p:txBody>
      </p:sp>
      <p:pic>
        <p:nvPicPr>
          <p:cNvPr id="8196" name="Picture 7" descr="Transpi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1"/>
            <a:ext cx="67373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7" name="AutoShape 9"/>
          <p:cNvCxnSpPr>
            <a:cxnSpLocks noChangeShapeType="1"/>
          </p:cNvCxnSpPr>
          <p:nvPr/>
        </p:nvCxnSpPr>
        <p:spPr bwMode="auto">
          <a:xfrm rot="-5400000">
            <a:off x="2362200" y="2514600"/>
            <a:ext cx="990600" cy="381000"/>
          </a:xfrm>
          <a:prstGeom prst="curvedConnector3">
            <a:avLst>
              <a:gd name="adj1" fmla="val 47755"/>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8198" name="AutoShape 11"/>
          <p:cNvCxnSpPr>
            <a:cxnSpLocks noChangeShapeType="1"/>
          </p:cNvCxnSpPr>
          <p:nvPr/>
        </p:nvCxnSpPr>
        <p:spPr bwMode="auto">
          <a:xfrm rot="-5400000">
            <a:off x="3352800" y="1981200"/>
            <a:ext cx="990600" cy="381000"/>
          </a:xfrm>
          <a:prstGeom prst="curvedConnector3">
            <a:avLst>
              <a:gd name="adj1" fmla="val 47755"/>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8199" name="AutoShape 12"/>
          <p:cNvCxnSpPr>
            <a:cxnSpLocks noChangeShapeType="1"/>
          </p:cNvCxnSpPr>
          <p:nvPr/>
        </p:nvCxnSpPr>
        <p:spPr bwMode="auto">
          <a:xfrm rot="-5400000">
            <a:off x="4191000" y="2438400"/>
            <a:ext cx="990600" cy="381000"/>
          </a:xfrm>
          <a:prstGeom prst="curvedConnector3">
            <a:avLst>
              <a:gd name="adj1" fmla="val 47755"/>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8200" name="AutoShape 14"/>
          <p:cNvCxnSpPr>
            <a:cxnSpLocks noChangeShapeType="1"/>
          </p:cNvCxnSpPr>
          <p:nvPr/>
        </p:nvCxnSpPr>
        <p:spPr bwMode="auto">
          <a:xfrm rot="-5400000">
            <a:off x="4648200" y="3352800"/>
            <a:ext cx="990600" cy="381000"/>
          </a:xfrm>
          <a:prstGeom prst="curvedConnector3">
            <a:avLst>
              <a:gd name="adj1" fmla="val 47755"/>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8201" name="AutoShape 16"/>
          <p:cNvCxnSpPr>
            <a:cxnSpLocks noChangeShapeType="1"/>
          </p:cNvCxnSpPr>
          <p:nvPr/>
        </p:nvCxnSpPr>
        <p:spPr bwMode="auto">
          <a:xfrm rot="5400000" flipH="1">
            <a:off x="3398044" y="3810794"/>
            <a:ext cx="792162" cy="425450"/>
          </a:xfrm>
          <a:prstGeom prst="curvedConnector3">
            <a:avLst>
              <a:gd name="adj1" fmla="val 30458"/>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8202" name="AutoShape 17"/>
          <p:cNvCxnSpPr>
            <a:cxnSpLocks noChangeShapeType="1"/>
          </p:cNvCxnSpPr>
          <p:nvPr/>
        </p:nvCxnSpPr>
        <p:spPr bwMode="auto">
          <a:xfrm rot="5400000" flipH="1">
            <a:off x="2636044" y="3383757"/>
            <a:ext cx="792163" cy="425450"/>
          </a:xfrm>
          <a:prstGeom prst="curvedConnector3">
            <a:avLst>
              <a:gd name="adj1" fmla="val 30458"/>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12306" name="AutoShape 18"/>
          <p:cNvSpPr>
            <a:spLocks noChangeArrowheads="1"/>
          </p:cNvSpPr>
          <p:nvPr/>
        </p:nvSpPr>
        <p:spPr bwMode="auto">
          <a:xfrm>
            <a:off x="6172200" y="1447800"/>
            <a:ext cx="4495800" cy="1828800"/>
          </a:xfrm>
          <a:prstGeom prst="wedgeEllipseCallout">
            <a:avLst>
              <a:gd name="adj1" fmla="val -14653"/>
              <a:gd name="adj2" fmla="val 161634"/>
            </a:avLst>
          </a:prstGeom>
          <a:solidFill>
            <a:srgbClr val="FFFF99"/>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chemeClr val="bg1"/>
                </a:solidFill>
              </a:rPr>
              <a:t>Plants like me release water to supply photosynthesis, bring minerals up from the roots, and cool ourselves off.</a:t>
            </a:r>
          </a:p>
        </p:txBody>
      </p:sp>
    </p:spTree>
    <p:extLst>
      <p:ext uri="{BB962C8B-B14F-4D97-AF65-F5344CB8AC3E}">
        <p14:creationId xmlns:p14="http://schemas.microsoft.com/office/powerpoint/2010/main" val="2259496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fade">
                                      <p:cBhvr>
                                        <p:cTn id="7" dur="1000"/>
                                        <p:tgtEl>
                                          <p:spTgt spid="12306"/>
                                        </p:tgtEl>
                                      </p:cBhvr>
                                    </p:animEffect>
                                    <p:anim calcmode="lin" valueType="num">
                                      <p:cBhvr>
                                        <p:cTn id="8" dur="1000" fill="hold"/>
                                        <p:tgtEl>
                                          <p:spTgt spid="12306"/>
                                        </p:tgtEl>
                                        <p:attrNameLst>
                                          <p:attrName>ppt_x</p:attrName>
                                        </p:attrNameLst>
                                      </p:cBhvr>
                                      <p:tavLst>
                                        <p:tav tm="0">
                                          <p:val>
                                            <p:strVal val="#ppt_x"/>
                                          </p:val>
                                        </p:tav>
                                        <p:tav tm="100000">
                                          <p:val>
                                            <p:strVal val="#ppt_x"/>
                                          </p:val>
                                        </p:tav>
                                      </p:tavLst>
                                    </p:anim>
                                    <p:anim calcmode="lin" valueType="num">
                                      <p:cBhvr>
                                        <p:cTn id="9" dur="1000" fill="hold"/>
                                        <p:tgtEl>
                                          <p:spTgt spid="123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p:txBody>
          <a:bodyPr/>
          <a:lstStyle/>
          <a:p>
            <a:r>
              <a:rPr lang="en-US" altLang="en-US" sz="6000">
                <a:latin typeface="Cuckoo" pitchFamily="2" charset="0"/>
              </a:rPr>
              <a:t>Transpiration</a:t>
            </a:r>
          </a:p>
        </p:txBody>
      </p:sp>
      <p:sp>
        <p:nvSpPr>
          <p:cNvPr id="35844" name="Rectangle 4"/>
          <p:cNvSpPr>
            <a:spLocks noGrp="1" noChangeArrowheads="1"/>
          </p:cNvSpPr>
          <p:nvPr>
            <p:ph idx="1"/>
          </p:nvPr>
        </p:nvSpPr>
        <p:spPr/>
        <p:txBody>
          <a:bodyPr/>
          <a:lstStyle/>
          <a:p>
            <a:r>
              <a:rPr lang="en-US" altLang="en-US">
                <a:latin typeface="Arial" panose="020B0604020202020204" pitchFamily="34" charset="0"/>
                <a:cs typeface="Arial" panose="020B0604020202020204" pitchFamily="34" charset="0"/>
              </a:rPr>
              <a:t>Transpiration is the process by which plants lose water out of their leaves.  </a:t>
            </a:r>
          </a:p>
          <a:p>
            <a:r>
              <a:rPr lang="en-US" altLang="en-US">
                <a:latin typeface="Arial" panose="020B0604020202020204" pitchFamily="34" charset="0"/>
                <a:cs typeface="Arial" panose="020B0604020202020204" pitchFamily="34" charset="0"/>
              </a:rPr>
              <a:t>Transpiration gives evaporation a bit of a hand in getting the water vapor back up into the air. </a:t>
            </a:r>
          </a:p>
        </p:txBody>
      </p:sp>
    </p:spTree>
    <p:extLst>
      <p:ext uri="{BB962C8B-B14F-4D97-AF65-F5344CB8AC3E}">
        <p14:creationId xmlns:p14="http://schemas.microsoft.com/office/powerpoint/2010/main" val="2783927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981200" y="0"/>
            <a:ext cx="8229600" cy="1143000"/>
          </a:xfrm>
        </p:spPr>
        <p:txBody>
          <a:bodyPr/>
          <a:lstStyle/>
          <a:p>
            <a:pPr eaLnBrk="1" hangingPunct="1"/>
            <a:r>
              <a:rPr lang="en-US" altLang="en-US" b="1" smtClean="0">
                <a:latin typeface="Georgia" panose="02040502050405020303" pitchFamily="18" charset="0"/>
              </a:rPr>
              <a:t>“Evaporation”</a:t>
            </a:r>
          </a:p>
        </p:txBody>
      </p:sp>
      <p:pic>
        <p:nvPicPr>
          <p:cNvPr id="9221" name="Picture 4" descr="WATER EVAPORATION Evap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79550"/>
            <a:ext cx="7086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5"/>
          <p:cNvSpPr txBox="1">
            <a:spLocks noChangeArrowheads="1"/>
          </p:cNvSpPr>
          <p:nvPr/>
        </p:nvSpPr>
        <p:spPr bwMode="auto">
          <a:xfrm>
            <a:off x="1524000" y="914401"/>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Georgia" panose="02040502050405020303" pitchFamily="18" charset="0"/>
              </a:rPr>
              <a:t>The conversion of water from a liquid to a gas</a:t>
            </a:r>
          </a:p>
        </p:txBody>
      </p:sp>
      <p:sp>
        <p:nvSpPr>
          <p:cNvPr id="6152" name="AutoShape 8"/>
          <p:cNvSpPr>
            <a:spLocks noChangeArrowheads="1"/>
          </p:cNvSpPr>
          <p:nvPr/>
        </p:nvSpPr>
        <p:spPr bwMode="auto">
          <a:xfrm rot="-336946">
            <a:off x="7467600" y="47244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6153" name="AutoShape 9"/>
          <p:cNvSpPr>
            <a:spLocks noChangeArrowheads="1"/>
          </p:cNvSpPr>
          <p:nvPr/>
        </p:nvSpPr>
        <p:spPr bwMode="auto">
          <a:xfrm rot="-742353">
            <a:off x="7467600" y="38862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6154" name="AutoShape 10"/>
          <p:cNvSpPr>
            <a:spLocks noChangeArrowheads="1"/>
          </p:cNvSpPr>
          <p:nvPr/>
        </p:nvSpPr>
        <p:spPr bwMode="auto">
          <a:xfrm rot="-1220210">
            <a:off x="9144000" y="47244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6155" name="AutoShape 11"/>
          <p:cNvSpPr>
            <a:spLocks noChangeArrowheads="1"/>
          </p:cNvSpPr>
          <p:nvPr/>
        </p:nvSpPr>
        <p:spPr bwMode="auto">
          <a:xfrm rot="-1348129">
            <a:off x="9067800" y="3810000"/>
            <a:ext cx="304800" cy="3048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Georgia" panose="02040502050405020303" pitchFamily="18" charset="0"/>
            </a:endParaRPr>
          </a:p>
        </p:txBody>
      </p:sp>
      <p:sp>
        <p:nvSpPr>
          <p:cNvPr id="6156" name="AutoShape 12"/>
          <p:cNvSpPr>
            <a:spLocks noChangeArrowheads="1"/>
          </p:cNvSpPr>
          <p:nvPr/>
        </p:nvSpPr>
        <p:spPr bwMode="auto">
          <a:xfrm>
            <a:off x="2819400" y="5334000"/>
            <a:ext cx="6477000" cy="1066800"/>
          </a:xfrm>
          <a:prstGeom prst="roundRect">
            <a:avLst>
              <a:gd name="adj" fmla="val 16667"/>
            </a:avLst>
          </a:prstGeom>
          <a:solidFill>
            <a:schemeClr val="bg1">
              <a:alpha val="85097"/>
            </a:schemeClr>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Georgia" panose="02040502050405020303" pitchFamily="18" charset="0"/>
              </a:rPr>
              <a:t>Solar energy drives evaporation of water from the ocean. </a:t>
            </a:r>
          </a:p>
          <a:p>
            <a:pPr algn="ctr" eaLnBrk="1" hangingPunct="1">
              <a:spcBef>
                <a:spcPct val="0"/>
              </a:spcBef>
              <a:buFontTx/>
              <a:buNone/>
            </a:pPr>
            <a:r>
              <a:rPr lang="en-US" altLang="en-US" sz="2000">
                <a:latin typeface="Georgia" panose="02040502050405020303" pitchFamily="18" charset="0"/>
              </a:rPr>
              <a:t>The evaporated water changes from a liquid form into </a:t>
            </a:r>
          </a:p>
          <a:p>
            <a:pPr algn="ctr" eaLnBrk="1" hangingPunct="1">
              <a:spcBef>
                <a:spcPct val="0"/>
              </a:spcBef>
              <a:buFontTx/>
              <a:buNone/>
            </a:pPr>
            <a:r>
              <a:rPr lang="en-US" altLang="en-US" sz="2000">
                <a:latin typeface="Georgia" panose="02040502050405020303" pitchFamily="18" charset="0"/>
              </a:rPr>
              <a:t>water vapor a gaseous form.</a:t>
            </a:r>
          </a:p>
        </p:txBody>
      </p:sp>
    </p:spTree>
    <p:extLst>
      <p:ext uri="{BB962C8B-B14F-4D97-AF65-F5344CB8AC3E}">
        <p14:creationId xmlns:p14="http://schemas.microsoft.com/office/powerpoint/2010/main" val="2248767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dissolve">
                                      <p:cBhvr>
                                        <p:cTn id="7" dur="500"/>
                                        <p:tgtEl>
                                          <p:spTgt spid="61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dissolve">
                                      <p:cBhvr>
                                        <p:cTn id="10" dur="500"/>
                                        <p:tgtEl>
                                          <p:spTgt spid="615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transition="in" filter="dissolve">
                                      <p:cBhvr>
                                        <p:cTn id="13" dur="500"/>
                                        <p:tgtEl>
                                          <p:spTgt spid="615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55"/>
                                        </p:tgtEl>
                                        <p:attrNameLst>
                                          <p:attrName>style.visibility</p:attrName>
                                        </p:attrNameLst>
                                      </p:cBhvr>
                                      <p:to>
                                        <p:strVal val="visible"/>
                                      </p:to>
                                    </p:set>
                                    <p:animEffect transition="in" filter="dissolve">
                                      <p:cBhvr>
                                        <p:cTn id="16" dur="500"/>
                                        <p:tgtEl>
                                          <p:spTgt spid="61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156"/>
                                        </p:tgtEl>
                                        <p:attrNameLst>
                                          <p:attrName>style.visibility</p:attrName>
                                        </p:attrNameLst>
                                      </p:cBhvr>
                                      <p:to>
                                        <p:strVal val="visible"/>
                                      </p:to>
                                    </p:set>
                                    <p:animEffect transition="in" filter="dissolve">
                                      <p:cBhvr>
                                        <p:cTn id="21"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4" grpId="0" animBg="1"/>
      <p:bldP spid="6155" grpId="0" animBg="1"/>
      <p:bldP spid="615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985</Words>
  <Application>Microsoft Macintosh PowerPoint</Application>
  <PresentationFormat>Custom</PresentationFormat>
  <Paragraphs>104</Paragraphs>
  <Slides>20</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Image</vt:lpstr>
      <vt:lpstr>The Water Cycle</vt:lpstr>
      <vt:lpstr>Water has been around for MANY years</vt:lpstr>
      <vt:lpstr>Water gets recycled over  and over again</vt:lpstr>
      <vt:lpstr>What is the Water Cycle?</vt:lpstr>
      <vt:lpstr>This is the water cycle!</vt:lpstr>
      <vt:lpstr>“Transpiration”</vt:lpstr>
      <vt:lpstr>“Transpiration” Do plants really sweat?</vt:lpstr>
      <vt:lpstr>Transpiration</vt:lpstr>
      <vt:lpstr>“Evaporation”</vt:lpstr>
      <vt:lpstr>Evaporation</vt:lpstr>
      <vt:lpstr>“Condensation”</vt:lpstr>
      <vt:lpstr>Condensation</vt:lpstr>
      <vt:lpstr>“Precipitation”</vt:lpstr>
      <vt:lpstr>Precipitation</vt:lpstr>
      <vt:lpstr>“Accumulation”</vt:lpstr>
      <vt:lpstr>This is the water cycle!</vt:lpstr>
      <vt:lpstr>Let’s Review</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Water Cycle</dc:title>
  <dc:creator>sherina phillips</dc:creator>
  <cp:lastModifiedBy>Jeana Eszler</cp:lastModifiedBy>
  <cp:revision>4</cp:revision>
  <dcterms:created xsi:type="dcterms:W3CDTF">2015-04-07T07:49:34Z</dcterms:created>
  <dcterms:modified xsi:type="dcterms:W3CDTF">2015-04-12T19:46:53Z</dcterms:modified>
</cp:coreProperties>
</file>