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65" r:id="rId3"/>
    <p:sldId id="257" r:id="rId4"/>
    <p:sldId id="258" r:id="rId5"/>
    <p:sldId id="264" r:id="rId6"/>
    <p:sldId id="263" r:id="rId7"/>
    <p:sldId id="259" r:id="rId8"/>
    <p:sldId id="262" r:id="rId9"/>
  </p:sldIdLst>
  <p:sldSz cx="13004800" cy="9753600"/>
  <p:notesSz cx="6858000" cy="9144000"/>
  <p:defaultTextStyle>
    <a:lvl1pPr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1pPr>
    <a:lvl2pPr indent="2286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2pPr>
    <a:lvl3pPr indent="4572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3pPr>
    <a:lvl4pPr indent="6858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4pPr>
    <a:lvl5pPr indent="9144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5pPr>
    <a:lvl6pPr indent="11430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6pPr>
    <a:lvl7pPr indent="13716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7pPr>
    <a:lvl8pPr indent="16002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8pPr>
    <a:lvl9pPr indent="18288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4" d="100"/>
          <a:sy n="54" d="100"/>
        </p:scale>
        <p:origin x="-1504" y="-12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7017241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Relationship Id="rId3" Type="http://schemas.openxmlformats.org/officeDocument/2006/relationships/hyperlink" Target="https://bigfuture.collegeboard.org/get-started/inside-the-classroom/8-ways-to-take-control-of-your-time" TargetMode="Externa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 u="sng">
                <a:hlinkClick r:id="rId3"/>
              </a:rPr>
              <a:t>https://bigfuture.collegeboard.org/get-started/inside-the-classroom/8-ways-to-take-control-of-your-time</a:t>
            </a:r>
            <a:endParaRPr sz="2200"/>
          </a:p>
          <a:p>
            <a:pPr lvl="0">
              <a:defRPr sz="1800"/>
            </a:pPr>
            <a:endParaRPr sz="2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Cornell Notes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4"/>
              </a:buBlip>
            </a:lvl1pPr>
            <a:lvl2pPr>
              <a:buBlip>
                <a:blip r:embed="rId14"/>
              </a:buBlip>
            </a:lvl2pPr>
            <a:lvl3pPr>
              <a:buBlip>
                <a:blip r:embed="rId14"/>
              </a:buBlip>
            </a:lvl3pPr>
            <a:lvl4pPr>
              <a:buBlip>
                <a:blip r:embed="rId14"/>
              </a:buBlip>
            </a:lvl4pPr>
            <a:lvl5pPr>
              <a:buBlip>
                <a:blip r:embed="rId14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xmlns:p14="http://schemas.microsoft.com/office/powerpoint/2010/main" spd="med"/>
  <p:txStyles>
    <p:titleStyle>
      <a:lvl1pPr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1pPr>
      <a:lvl2pPr indent="2286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2pPr>
      <a:lvl3pPr indent="4572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3pPr>
      <a:lvl4pPr indent="6858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4pPr>
      <a:lvl5pPr indent="9144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5pPr>
      <a:lvl6pPr indent="11430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6pPr>
      <a:lvl7pPr indent="13716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7pPr>
      <a:lvl8pPr indent="16002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8pPr>
      <a:lvl9pPr indent="18288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9pPr>
    </p:titleStyle>
    <p:bodyStyle>
      <a:lvl1pPr marL="571500" indent="-571500" defTabSz="457200">
        <a:spcBef>
          <a:spcPts val="3600"/>
        </a:spcBef>
        <a:buSzPct val="43000"/>
        <a:buBlip>
          <a:blip r:embed="rId14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1pPr>
      <a:lvl2pPr marL="1143000" indent="-571500" defTabSz="457200">
        <a:spcBef>
          <a:spcPts val="3600"/>
        </a:spcBef>
        <a:buSzPct val="43000"/>
        <a:buBlip>
          <a:blip r:embed="rId14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2pPr>
      <a:lvl3pPr marL="1714500" indent="-571500" defTabSz="457200">
        <a:spcBef>
          <a:spcPts val="3600"/>
        </a:spcBef>
        <a:buSzPct val="43000"/>
        <a:buBlip>
          <a:blip r:embed="rId14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3pPr>
      <a:lvl4pPr marL="2286000" indent="-571500" defTabSz="457200">
        <a:spcBef>
          <a:spcPts val="3600"/>
        </a:spcBef>
        <a:buSzPct val="43000"/>
        <a:buBlip>
          <a:blip r:embed="rId14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4pPr>
      <a:lvl5pPr marL="2857500" indent="-571500" defTabSz="457200">
        <a:spcBef>
          <a:spcPts val="3600"/>
        </a:spcBef>
        <a:buSzPct val="43000"/>
        <a:buBlip>
          <a:blip r:embed="rId14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5pPr>
      <a:lvl6pPr marL="3429000" indent="-571500" defTabSz="457200">
        <a:spcBef>
          <a:spcPts val="3600"/>
        </a:spcBef>
        <a:buSzPct val="43000"/>
        <a:buBlip>
          <a:blip r:embed="rId14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6pPr>
      <a:lvl7pPr marL="4000500" indent="-571500" defTabSz="457200">
        <a:spcBef>
          <a:spcPts val="3600"/>
        </a:spcBef>
        <a:buSzPct val="43000"/>
        <a:buBlip>
          <a:blip r:embed="rId14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7pPr>
      <a:lvl8pPr marL="4572000" indent="-571500" defTabSz="457200">
        <a:spcBef>
          <a:spcPts val="3600"/>
        </a:spcBef>
        <a:buSzPct val="43000"/>
        <a:buBlip>
          <a:blip r:embed="rId14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8pPr>
      <a:lvl9pPr marL="5143500" indent="-571500" defTabSz="457200">
        <a:spcBef>
          <a:spcPts val="3600"/>
        </a:spcBef>
        <a:buSzPct val="43000"/>
        <a:buBlip>
          <a:blip r:embed="rId14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9pPr>
    </p:bodyStyle>
    <p:otherStyle>
      <a:lvl1pPr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1pPr>
      <a:lvl2pPr indent="2286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2pPr>
      <a:lvl3pPr indent="4572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3pPr>
      <a:lvl4pPr indent="6858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4pPr>
      <a:lvl5pPr indent="9144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5pPr>
      <a:lvl6pPr indent="11430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6pPr>
      <a:lvl7pPr indent="13716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7pPr>
      <a:lvl8pPr indent="16002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8pPr>
      <a:lvl9pPr indent="18288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bigfuture.collegeboard.org/get-started/inside-the-classroom/8-ways-to-take-control-of-your-tim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Studying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Tips</a:t>
            </a:r>
            <a:endParaRPr lang="en-US" dirty="0"/>
          </a:p>
        </p:txBody>
      </p:sp>
      <p:pic>
        <p:nvPicPr>
          <p:cNvPr id="4" name="Top 10 Study Tip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500" y="2743200"/>
            <a:ext cx="10845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27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0623">
              <a:defRPr sz="6624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624">
                <a:solidFill>
                  <a:srgbClr val="FFFFFF"/>
                </a:solidFill>
              </a:rPr>
              <a:t>College Board Tips on Time Management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9072" lvl="0" indent="-449072" defTabSz="237743">
              <a:spcBef>
                <a:spcPts val="1800"/>
              </a:spcBef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1871">
                <a:solidFill>
                  <a:srgbClr val="FFFFFF"/>
                </a:solidFill>
              </a:rPr>
              <a:t>Make a to-do list every day with most important tasks on the top.</a:t>
            </a:r>
          </a:p>
          <a:p>
            <a:pPr marL="449072" lvl="0" indent="-449072" defTabSz="237743">
              <a:spcBef>
                <a:spcPts val="1800"/>
              </a:spcBef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1871">
                <a:solidFill>
                  <a:srgbClr val="FFFFFF"/>
                </a:solidFill>
              </a:rPr>
              <a:t>Keep your work with you and use every spare minute to get it done!</a:t>
            </a:r>
          </a:p>
          <a:p>
            <a:pPr marL="449072" lvl="0" indent="-449072" defTabSz="237743">
              <a:spcBef>
                <a:spcPts val="1800"/>
              </a:spcBef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1871">
                <a:solidFill>
                  <a:srgbClr val="FFFFFF"/>
                </a:solidFill>
              </a:rPr>
              <a:t>Don’t be afraid to say no to friends when you have work to do.</a:t>
            </a:r>
          </a:p>
          <a:p>
            <a:pPr marL="449072" lvl="0" indent="-449072" defTabSz="237743">
              <a:spcBef>
                <a:spcPts val="1800"/>
              </a:spcBef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1871">
                <a:solidFill>
                  <a:srgbClr val="FFFFFF"/>
                </a:solidFill>
              </a:rPr>
              <a:t>Find your productive time and study during those times.</a:t>
            </a:r>
          </a:p>
          <a:p>
            <a:pPr marL="449072" lvl="0" indent="-449072" defTabSz="237743">
              <a:spcBef>
                <a:spcPts val="1800"/>
              </a:spcBef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1871">
                <a:solidFill>
                  <a:srgbClr val="FFFFFF"/>
                </a:solidFill>
              </a:rPr>
              <a:t>Create a dedicated study time and don’t let yourself get disturbed by your phone, the internet, your friends, etc.</a:t>
            </a:r>
          </a:p>
          <a:p>
            <a:pPr marL="449072" lvl="0" indent="-449072" defTabSz="237743">
              <a:spcBef>
                <a:spcPts val="1800"/>
              </a:spcBef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1871">
                <a:solidFill>
                  <a:srgbClr val="FFFFFF"/>
                </a:solidFill>
              </a:rPr>
              <a:t>Budget your time; keep track of your free time and study time so you can make an efficient schedule.</a:t>
            </a:r>
          </a:p>
          <a:p>
            <a:pPr marL="449072" lvl="0" indent="-449072" defTabSz="237743">
              <a:spcBef>
                <a:spcPts val="1800"/>
              </a:spcBef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1871">
                <a:solidFill>
                  <a:srgbClr val="FFFFFF"/>
                </a:solidFill>
              </a:rPr>
              <a:t>Don’t get sidetracked on things that aren’t important on your to-do list.</a:t>
            </a:r>
          </a:p>
          <a:p>
            <a:pPr marL="449072" lvl="0" indent="-449072" defTabSz="237743">
              <a:spcBef>
                <a:spcPts val="1800"/>
              </a:spcBef>
              <a:buSzPct val="100000"/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1871">
                <a:solidFill>
                  <a:srgbClr val="FFFFFF"/>
                </a:solidFill>
              </a:rPr>
              <a:t>Get a good night’s sleep to refresh your brain for the next day’s tasks!</a:t>
            </a:r>
          </a:p>
        </p:txBody>
      </p:sp>
      <p:sp>
        <p:nvSpPr>
          <p:cNvPr id="37" name="Shape 37"/>
          <p:cNvSpPr/>
          <p:nvPr/>
        </p:nvSpPr>
        <p:spPr>
          <a:xfrm>
            <a:off x="3505198" y="9303724"/>
            <a:ext cx="9423836" cy="328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 u="sng">
                <a:hlinkClick r:id="rId3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1200" u="sng">
                <a:solidFill>
                  <a:srgbClr val="FFFFFF"/>
                </a:solidFill>
                <a:hlinkClick r:id="rId3"/>
              </a:rPr>
              <a:t>https://bigfuture.collegeboard.org/get-started/inside-the-classroom/8-ways-to-take-control-of-your-time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 dirty="0" smtClean="0">
                <a:solidFill>
                  <a:srgbClr val="FFFFFF"/>
                </a:solidFill>
              </a:rPr>
              <a:t>Priorities</a:t>
            </a:r>
            <a:r>
              <a:rPr lang="en-US" sz="7200" dirty="0" smtClean="0">
                <a:solidFill>
                  <a:srgbClr val="FFFFFF"/>
                </a:solidFill>
              </a:rPr>
              <a:t> &amp; </a:t>
            </a:r>
            <a:br>
              <a:rPr lang="en-US" sz="7200" dirty="0" smtClean="0">
                <a:solidFill>
                  <a:srgbClr val="FFFFFF"/>
                </a:solidFill>
              </a:rPr>
            </a:br>
            <a:r>
              <a:rPr lang="en-US" sz="7200" dirty="0" smtClean="0">
                <a:solidFill>
                  <a:srgbClr val="FFFFFF"/>
                </a:solidFill>
              </a:rPr>
              <a:t>Time Management</a:t>
            </a:r>
            <a:endParaRPr sz="7200" dirty="0">
              <a:solidFill>
                <a:srgbClr val="FFFFFF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with most difficult assignments</a:t>
            </a:r>
          </a:p>
          <a:p>
            <a:r>
              <a:rPr lang="en-US" dirty="0" smtClean="0"/>
              <a:t>Be able to ask for help when stuck</a:t>
            </a:r>
          </a:p>
          <a:p>
            <a:r>
              <a:rPr lang="en-US" dirty="0" smtClean="0"/>
              <a:t>Make a schedule and stick to it</a:t>
            </a:r>
          </a:p>
          <a:p>
            <a:r>
              <a:rPr lang="en-US" dirty="0" smtClean="0"/>
              <a:t>Use free time wisely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 dirty="0">
                <a:solidFill>
                  <a:srgbClr val="FFFFFF"/>
                </a:solidFill>
              </a:rPr>
              <a:t>Note Taking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270000" y="2768599"/>
            <a:ext cx="10464800" cy="6343043"/>
          </a:xfrm>
        </p:spPr>
        <p:txBody>
          <a:bodyPr>
            <a:normAutofit/>
          </a:bodyPr>
          <a:lstStyle/>
          <a:p>
            <a:r>
              <a:rPr lang="en-US" dirty="0" smtClean="0"/>
              <a:t>Note taking is an art!</a:t>
            </a:r>
          </a:p>
          <a:p>
            <a:r>
              <a:rPr lang="en-US" dirty="0" smtClean="0"/>
              <a:t>Come prepared to class with pens, highlighters, pencils, paper, and any other tools you need.</a:t>
            </a:r>
          </a:p>
          <a:p>
            <a:r>
              <a:rPr lang="en-US" dirty="0" smtClean="0"/>
              <a:t>Listen carefully so you know what to take notes on.</a:t>
            </a:r>
          </a:p>
          <a:p>
            <a:r>
              <a:rPr lang="en-US" dirty="0" smtClean="0"/>
              <a:t>Find a note-taking method that works for you: Cornell, outlining, mapping, charting, and sentence.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1270000" y="203200"/>
            <a:ext cx="10464800" cy="184001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 dirty="0">
                <a:solidFill>
                  <a:srgbClr val="FFFFFF"/>
                </a:solidFill>
              </a:rPr>
              <a:t>Test Anxiety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07443" y="2043217"/>
            <a:ext cx="11983191" cy="751020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Prepare ahead so you can approach the test with confidence.</a:t>
            </a:r>
          </a:p>
          <a:p>
            <a:r>
              <a:rPr lang="en-US" dirty="0" smtClean="0"/>
              <a:t>Picture your success.</a:t>
            </a:r>
          </a:p>
          <a:p>
            <a:r>
              <a:rPr lang="en-US" dirty="0" smtClean="0"/>
              <a:t>Practice positive self-talk.</a:t>
            </a:r>
          </a:p>
          <a:p>
            <a:r>
              <a:rPr lang="en-US" dirty="0" smtClean="0"/>
              <a:t>Get ready for your test by studying.</a:t>
            </a:r>
          </a:p>
          <a:p>
            <a:r>
              <a:rPr lang="en-US" dirty="0" smtClean="0"/>
              <a:t>Get excited to take the test; it helps raise test scores!</a:t>
            </a:r>
          </a:p>
          <a:p>
            <a:r>
              <a:rPr lang="en-US" dirty="0" smtClean="0"/>
              <a:t>Eat well and get sleep before a test.</a:t>
            </a:r>
          </a:p>
          <a:p>
            <a:r>
              <a:rPr lang="en-US" dirty="0" smtClean="0"/>
              <a:t>Pray to calm yourself as you start a test.</a:t>
            </a:r>
          </a:p>
          <a:p>
            <a:r>
              <a:rPr lang="en-US" dirty="0" smtClean="0"/>
              <a:t>Answer questions you know and come back to the problems you need more time on.</a:t>
            </a:r>
          </a:p>
          <a:p>
            <a:r>
              <a:rPr lang="en-US" dirty="0" smtClean="0"/>
              <a:t>Celebrate when you finish a test!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7200" dirty="0" smtClean="0">
                <a:solidFill>
                  <a:srgbClr val="FFFFFF"/>
                </a:solidFill>
              </a:rPr>
              <a:t>Get </a:t>
            </a:r>
            <a:r>
              <a:rPr sz="7200" dirty="0" smtClean="0">
                <a:solidFill>
                  <a:srgbClr val="FFFFFF"/>
                </a:solidFill>
              </a:rPr>
              <a:t>Motivat</a:t>
            </a:r>
            <a:r>
              <a:rPr lang="en-US" sz="7200" dirty="0" smtClean="0">
                <a:solidFill>
                  <a:srgbClr val="FFFFFF"/>
                </a:solidFill>
              </a:rPr>
              <a:t>ed!</a:t>
            </a:r>
            <a:endParaRPr sz="7200" dirty="0">
              <a:solidFill>
                <a:srgbClr val="FFFFFF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269999" y="2153661"/>
            <a:ext cx="11486302" cy="723409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Set a specific goal (like I will study five minutes each day before noon).</a:t>
            </a:r>
          </a:p>
          <a:p>
            <a:r>
              <a:rPr lang="en-US" dirty="0" smtClean="0"/>
              <a:t>Work with your learning style (auditory, visual, kinesthetic) not against it.</a:t>
            </a:r>
          </a:p>
          <a:p>
            <a:r>
              <a:rPr lang="en-US" dirty="0" smtClean="0"/>
              <a:t>Ask for help when you need it!</a:t>
            </a:r>
          </a:p>
          <a:p>
            <a:r>
              <a:rPr lang="en-US" dirty="0" smtClean="0"/>
              <a:t>Make a to do list.</a:t>
            </a:r>
          </a:p>
          <a:p>
            <a:r>
              <a:rPr lang="en-US" dirty="0" smtClean="0"/>
              <a:t>Accomplish at least one small task right away.</a:t>
            </a:r>
          </a:p>
          <a:p>
            <a:r>
              <a:rPr lang="en-US" dirty="0" smtClean="0"/>
              <a:t>Consider walking laps while studying.</a:t>
            </a:r>
          </a:p>
          <a:p>
            <a:r>
              <a:rPr lang="en-US" dirty="0" smtClean="0"/>
              <a:t>Keep your mind sharp by eating healthy and getting enough sleep every night.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 dirty="0">
                <a:solidFill>
                  <a:srgbClr val="FFFFFF"/>
                </a:solidFill>
              </a:rPr>
              <a:t>When you struggle: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4344" lvl="0" indent="-474344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>
                <a:solidFill>
                  <a:srgbClr val="FFFFFF"/>
                </a:solidFill>
              </a:rPr>
              <a:t>Talk to your teacher</a:t>
            </a:r>
          </a:p>
          <a:p>
            <a:pPr marL="474344" lvl="0" indent="-474344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 dirty="0">
                <a:solidFill>
                  <a:srgbClr val="FFFFFF"/>
                </a:solidFill>
              </a:rPr>
              <a:t>Get tutoring</a:t>
            </a:r>
          </a:p>
          <a:p>
            <a:pPr marL="474344" lvl="0" indent="-474344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 dirty="0">
                <a:solidFill>
                  <a:srgbClr val="FFFFFF"/>
                </a:solidFill>
              </a:rPr>
              <a:t>Ask for extra credit assignments (to bring your grade up)</a:t>
            </a:r>
          </a:p>
          <a:p>
            <a:pPr marL="474344" lvl="0" indent="-474344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 dirty="0">
                <a:solidFill>
                  <a:srgbClr val="FFFFFF"/>
                </a:solidFill>
              </a:rPr>
              <a:t>Ask for extra study halls</a:t>
            </a:r>
          </a:p>
          <a:p>
            <a:pPr marL="474344" lvl="0" indent="-474344" defTabSz="379475">
              <a:spcBef>
                <a:spcPts val="29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988" dirty="0">
                <a:solidFill>
                  <a:srgbClr val="FFFFFF"/>
                </a:solidFill>
              </a:rPr>
              <a:t>Brainstorm with your guidance counselor/teacher for ways to improve 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halkboard">
      <a:dk1>
        <a:srgbClr val="BC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493</Words>
  <Application>Microsoft Macintosh PowerPoint</Application>
  <PresentationFormat>Custom</PresentationFormat>
  <Paragraphs>48</Paragraphs>
  <Slides>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Chalkboard</vt:lpstr>
      <vt:lpstr>Studying</vt:lpstr>
      <vt:lpstr>Study Tips</vt:lpstr>
      <vt:lpstr>College Board Tips on Time Management</vt:lpstr>
      <vt:lpstr>Priorities &amp;  Time Management</vt:lpstr>
      <vt:lpstr>Note Taking</vt:lpstr>
      <vt:lpstr>Test Anxiety</vt:lpstr>
      <vt:lpstr>Get Motivated!</vt:lpstr>
      <vt:lpstr>When you struggle: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Studying</dc:title>
  <cp:lastModifiedBy>Jeana Eszler</cp:lastModifiedBy>
  <cp:revision>3</cp:revision>
  <dcterms:modified xsi:type="dcterms:W3CDTF">2015-04-09T12:26:42Z</dcterms:modified>
</cp:coreProperties>
</file>